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6" r:id="rId3"/>
    <p:sldId id="257" r:id="rId4"/>
    <p:sldId id="269" r:id="rId5"/>
    <p:sldId id="297" r:id="rId6"/>
    <p:sldId id="270" r:id="rId7"/>
    <p:sldId id="268" r:id="rId8"/>
    <p:sldId id="293" r:id="rId9"/>
    <p:sldId id="294" r:id="rId10"/>
    <p:sldId id="271" r:id="rId11"/>
    <p:sldId id="284" r:id="rId12"/>
    <p:sldId id="273" r:id="rId13"/>
    <p:sldId id="283" r:id="rId14"/>
    <p:sldId id="298" r:id="rId15"/>
    <p:sldId id="285" r:id="rId16"/>
    <p:sldId id="295" r:id="rId17"/>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517"/>
    <a:srgbClr val="FABA00"/>
    <a:srgbClr val="958C67"/>
    <a:srgbClr val="00519E"/>
    <a:srgbClr val="646567"/>
    <a:srgbClr val="B5123E"/>
    <a:srgbClr val="009FDA"/>
    <a:srgbClr val="7AB5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6" autoAdjust="0"/>
    <p:restoredTop sz="72667" autoAdjust="0"/>
  </p:normalViewPr>
  <p:slideViewPr>
    <p:cSldViewPr snapToGrid="0">
      <p:cViewPr varScale="1">
        <p:scale>
          <a:sx n="75" d="100"/>
          <a:sy n="75" d="100"/>
        </p:scale>
        <p:origin x="-1002" y="-102"/>
      </p:cViewPr>
      <p:guideLst>
        <p:guide orient="horz" pos="984"/>
        <p:guide orient="horz" pos="3834"/>
        <p:guide pos="5622"/>
        <p:guide pos="138"/>
        <p:guide pos="4854"/>
        <p:guide pos="4356"/>
        <p:guide pos="3546"/>
        <p:guide pos="2244"/>
        <p:guide pos="5160"/>
        <p:guide pos="535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360"/>
    </p:cViewPr>
  </p:sorterViewPr>
  <p:notesViewPr>
    <p:cSldViewPr snapToGrid="0">
      <p:cViewPr varScale="1">
        <p:scale>
          <a:sx n="97" d="100"/>
          <a:sy n="97" d="100"/>
        </p:scale>
        <p:origin x="-3474"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8.xml"/><Relationship Id="rId7" Type="http://schemas.openxmlformats.org/officeDocument/2006/relationships/slide" Target="slides/slide12.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 Id="rId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de-DE" dirty="0"/>
          </a:p>
        </p:txBody>
      </p:sp>
      <p:sp>
        <p:nvSpPr>
          <p:cNvPr id="1741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de-DE" dirty="0"/>
          </a:p>
        </p:txBody>
      </p:sp>
      <p:sp>
        <p:nvSpPr>
          <p:cNvPr id="1741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de-DE" dirty="0"/>
          </a:p>
        </p:txBody>
      </p:sp>
      <p:sp>
        <p:nvSpPr>
          <p:cNvPr id="1741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39CB77F-7580-4A32-8848-E013AE629F88}"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de-DE" dirty="0"/>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de-DE" dirty="0"/>
          </a:p>
        </p:txBody>
      </p:sp>
      <p:sp>
        <p:nvSpPr>
          <p:cNvPr id="3072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de-DE" dirty="0"/>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80DE249-2D6F-4971-8DC1-FCB7CB00C154}"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xfrm>
            <a:off x="917575" y="744538"/>
            <a:ext cx="4962525" cy="3722687"/>
          </a:xfrm>
          <a:ln/>
        </p:spPr>
      </p:sp>
      <p:sp>
        <p:nvSpPr>
          <p:cNvPr id="31747"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31748" name="Foliennummernplatzhalter 3"/>
          <p:cNvSpPr>
            <a:spLocks noGrp="1"/>
          </p:cNvSpPr>
          <p:nvPr>
            <p:ph type="sldNum" sz="quarter" idx="5"/>
          </p:nvPr>
        </p:nvSpPr>
        <p:spPr>
          <a:noFill/>
        </p:spPr>
        <p:txBody>
          <a:bodyPr/>
          <a:lstStyle/>
          <a:p>
            <a:fld id="{8D81BB8A-B6F7-4FD9-9420-9B3CDE0E0FC5}" type="slidenum">
              <a:rPr lang="de-DE" smtClean="0">
                <a:latin typeface="Times New Roman" pitchFamily="18" charset="0"/>
              </a:rPr>
              <a:pPr/>
              <a:t>1</a:t>
            </a:fld>
            <a:endParaRPr lang="de-DE"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Deutsche Forschungsgemeinschaft (DFG)</a:t>
            </a:r>
          </a:p>
        </p:txBody>
      </p:sp>
      <p:sp>
        <p:nvSpPr>
          <p:cNvPr id="5" name="Rectangle 3"/>
          <p:cNvSpPr>
            <a:spLocks noGrp="1" noChangeArrowheads="1"/>
          </p:cNvSpPr>
          <p:nvPr>
            <p:ph type="dt" idx="1"/>
          </p:nvPr>
        </p:nvSpPr>
        <p:spPr>
          <a:ln/>
        </p:spPr>
        <p:txBody>
          <a:bodyPr/>
          <a:lstStyle/>
          <a:p>
            <a:fld id="{970B86DC-04CD-4C65-966F-0454B22B21A3}" type="datetimeFigureOut">
              <a:rPr lang="de-DE"/>
              <a:pPr/>
              <a:t>10.05.2011</a:t>
            </a:fld>
            <a:endParaRPr lang="de-DE"/>
          </a:p>
        </p:txBody>
      </p:sp>
      <p:sp>
        <p:nvSpPr>
          <p:cNvPr id="6" name="Rectangle 6"/>
          <p:cNvSpPr>
            <a:spLocks noGrp="1" noChangeArrowheads="1"/>
          </p:cNvSpPr>
          <p:nvPr>
            <p:ph type="ftr" sz="quarter" idx="4"/>
          </p:nvPr>
        </p:nvSpPr>
        <p:spPr>
          <a:ln/>
        </p:spPr>
        <p:txBody>
          <a:bodyPr/>
          <a:lstStyle/>
          <a:p>
            <a:r>
              <a:rPr lang="de-DE"/>
              <a:t>www.dfg.de</a:t>
            </a:r>
          </a:p>
        </p:txBody>
      </p:sp>
      <p:sp>
        <p:nvSpPr>
          <p:cNvPr id="7" name="Rectangle 7"/>
          <p:cNvSpPr>
            <a:spLocks noGrp="1" noChangeArrowheads="1"/>
          </p:cNvSpPr>
          <p:nvPr>
            <p:ph type="sldNum" sz="quarter" idx="5"/>
          </p:nvPr>
        </p:nvSpPr>
        <p:spPr>
          <a:ln/>
        </p:spPr>
        <p:txBody>
          <a:bodyPr/>
          <a:lstStyle/>
          <a:p>
            <a:fld id="{F5D0C636-C3DA-4041-BC48-4C0FC92B3DE4}" type="slidenum">
              <a:rPr lang="de-DE"/>
              <a:pPr/>
              <a:t>2</a:t>
            </a:fld>
            <a:endParaRPr lang="de-DE"/>
          </a:p>
        </p:txBody>
      </p:sp>
      <p:sp>
        <p:nvSpPr>
          <p:cNvPr id="332802" name="Rectangle 2"/>
          <p:cNvSpPr>
            <a:spLocks noGrp="1" noRot="1" noChangeAspect="1" noChangeArrowheads="1" noTextEdit="1"/>
          </p:cNvSpPr>
          <p:nvPr>
            <p:ph type="sldImg"/>
          </p:nvPr>
        </p:nvSpPr>
        <p:spPr>
          <a:xfrm>
            <a:off x="917575" y="744538"/>
            <a:ext cx="4962525" cy="3722687"/>
          </a:xfrm>
          <a:ln/>
        </p:spPr>
      </p:sp>
      <p:sp>
        <p:nvSpPr>
          <p:cNvPr id="332803" name="Rectangle 3"/>
          <p:cNvSpPr>
            <a:spLocks noGrp="1" noChangeArrowheads="1"/>
          </p:cNvSpPr>
          <p:nvPr>
            <p:ph type="body" idx="1"/>
          </p:nvPr>
        </p:nvSpPr>
        <p:spPr/>
        <p:txBody>
          <a:bodyPr/>
          <a:lstStyle/>
          <a:p>
            <a:r>
              <a:rPr lang="en-GB"/>
              <a:t>The DFG is the central research council for Germany. It has a yearly budget of about 1,5 billion Euros and funds proposals form individuals, coordinated groups of researchers and institutions such as universities, libraries or media centers in a varioety of programmes.</a:t>
            </a:r>
          </a:p>
          <a:p>
            <a:endParaRPr lang="en-GB"/>
          </a:p>
          <a:p>
            <a:r>
              <a:rPr lang="en-GB"/>
              <a:t>The libraries group, the precursor of the present day scientific libraries and information systems group that is the active partner in knowledge exchange, has a long history at the dfg. After World War II, the exchange of scientific literature with other countries along with the systematic purchase of literature in all disciplines for German libraries was one of the most important activities of the DFG.</a:t>
            </a:r>
          </a:p>
          <a:p>
            <a:endParaRPr lang="en-GB"/>
          </a:p>
          <a:p>
            <a:r>
              <a:rPr lang="en-GB"/>
              <a:t>Strictly „bottom-up approach“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BF14793-0E6B-4F05-A835-2B331A89425C}" type="slidenum">
              <a:rPr lang="de-DE" smtClean="0">
                <a:latin typeface="Times New Roman" pitchFamily="18" charset="0"/>
              </a:rPr>
              <a:pPr/>
              <a:t>3</a:t>
            </a:fld>
            <a:endParaRPr lang="de-DE" dirty="0" smtClean="0">
              <a:latin typeface="Times New Roman" pitchFamily="18" charset="0"/>
            </a:endParaRPr>
          </a:p>
        </p:txBody>
      </p:sp>
      <p:sp>
        <p:nvSpPr>
          <p:cNvPr id="32771" name="Rectangle 2"/>
          <p:cNvSpPr>
            <a:spLocks noGrp="1" noRot="1" noChangeAspect="1" noChangeArrowheads="1" noTextEdit="1"/>
          </p:cNvSpPr>
          <p:nvPr>
            <p:ph type="sldImg"/>
          </p:nvPr>
        </p:nvSpPr>
        <p:spPr>
          <a:xfrm>
            <a:off x="917575" y="744538"/>
            <a:ext cx="4962525" cy="3722687"/>
          </a:xfrm>
          <a:ln/>
        </p:spPr>
      </p:sp>
      <p:sp>
        <p:nvSpPr>
          <p:cNvPr id="32772" name="Rectangle 3"/>
          <p:cNvSpPr>
            <a:spLocks noGrp="1" noChangeArrowheads="1"/>
          </p:cNvSpPr>
          <p:nvPr>
            <p:ph type="body" idx="1"/>
          </p:nvPr>
        </p:nvSpPr>
        <p:spPr>
          <a:noFill/>
          <a:ln/>
        </p:spPr>
        <p:txBody>
          <a:bodyPr/>
          <a:lstStyle/>
          <a:p>
            <a:pPr eaLnBrk="1" hangingPunct="1"/>
            <a:endParaRPr lang="de-DE" dirty="0"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4F1D602-F6A9-4D91-88D5-9A5CA29A70F0}" type="slidenum">
              <a:rPr lang="de-DE" smtClean="0">
                <a:latin typeface="Times New Roman" pitchFamily="18" charset="0"/>
              </a:rPr>
              <a:pPr/>
              <a:t>8</a:t>
            </a:fld>
            <a:endParaRPr lang="de-DE" dirty="0" smtClean="0">
              <a:latin typeface="Times New Roman" pitchFamily="18" charset="0"/>
            </a:endParaRPr>
          </a:p>
        </p:txBody>
      </p:sp>
      <p:sp>
        <p:nvSpPr>
          <p:cNvPr id="35843" name="Rectangle 2"/>
          <p:cNvSpPr>
            <a:spLocks noGrp="1" noRot="1" noChangeAspect="1" noChangeArrowheads="1" noTextEdit="1"/>
          </p:cNvSpPr>
          <p:nvPr>
            <p:ph type="sldImg"/>
          </p:nvPr>
        </p:nvSpPr>
        <p:spPr>
          <a:xfrm>
            <a:off x="1079500" y="865188"/>
            <a:ext cx="4640263" cy="3479800"/>
          </a:xfrm>
          <a:ln/>
        </p:spPr>
      </p:sp>
      <p:sp>
        <p:nvSpPr>
          <p:cNvPr id="35844" name="Rectangle 3"/>
          <p:cNvSpPr>
            <a:spLocks noGrp="1" noChangeArrowheads="1"/>
          </p:cNvSpPr>
          <p:nvPr>
            <p:ph type="body" idx="1"/>
          </p:nvPr>
        </p:nvSpPr>
        <p:spPr>
          <a:xfrm>
            <a:off x="906463" y="4716463"/>
            <a:ext cx="4984750" cy="4467225"/>
          </a:xfrm>
          <a:noFill/>
          <a:ln/>
        </p:spPr>
        <p:txBody>
          <a:bodyPr lIns="87934" tIns="43967" rIns="87934" bIns="43967"/>
          <a:lstStyle/>
          <a:p>
            <a:endParaRPr lang="de-DE"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41F6041-3BEB-49A7-A199-32B41F40DF6C}" type="slidenum">
              <a:rPr lang="de-DE" smtClean="0">
                <a:latin typeface="Times New Roman" pitchFamily="18" charset="0"/>
              </a:rPr>
              <a:pPr/>
              <a:t>9</a:t>
            </a:fld>
            <a:endParaRPr lang="de-DE" dirty="0" smtClean="0">
              <a:latin typeface="Times New Roman" pitchFamily="18" charset="0"/>
            </a:endParaRPr>
          </a:p>
        </p:txBody>
      </p:sp>
      <p:sp>
        <p:nvSpPr>
          <p:cNvPr id="36867" name="Rectangle 2"/>
          <p:cNvSpPr>
            <a:spLocks noGrp="1" noRot="1" noChangeAspect="1" noChangeArrowheads="1" noTextEdit="1"/>
          </p:cNvSpPr>
          <p:nvPr>
            <p:ph type="sldImg"/>
          </p:nvPr>
        </p:nvSpPr>
        <p:spPr>
          <a:xfrm>
            <a:off x="947738" y="762000"/>
            <a:ext cx="4876800" cy="3657600"/>
          </a:xfrm>
          <a:ln/>
        </p:spPr>
      </p:sp>
      <p:sp>
        <p:nvSpPr>
          <p:cNvPr id="36868" name="Rectangle 3"/>
          <p:cNvSpPr>
            <a:spLocks noGrp="1" noChangeArrowheads="1"/>
          </p:cNvSpPr>
          <p:nvPr>
            <p:ph type="body" idx="1"/>
          </p:nvPr>
        </p:nvSpPr>
        <p:spPr>
          <a:xfrm>
            <a:off x="963613" y="5516563"/>
            <a:ext cx="4856162" cy="3352800"/>
          </a:xfrm>
          <a:noFill/>
          <a:ln/>
        </p:spPr>
        <p:txBody>
          <a:bodyPr/>
          <a:lstStyle/>
          <a:p>
            <a:endParaRPr lang="de-DE"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0CC9B87-9563-4ADE-BBA3-E6BE10C274C2}" type="slidenum">
              <a:rPr lang="de-DE" smtClean="0">
                <a:latin typeface="Times New Roman" pitchFamily="18" charset="0"/>
              </a:rPr>
              <a:pPr/>
              <a:t>11</a:t>
            </a:fld>
            <a:endParaRPr lang="de-DE" dirty="0" smtClean="0">
              <a:latin typeface="Times New Roman" pitchFamily="18" charset="0"/>
            </a:endParaRPr>
          </a:p>
        </p:txBody>
      </p:sp>
      <p:sp>
        <p:nvSpPr>
          <p:cNvPr id="37891" name="Rectangle 2"/>
          <p:cNvSpPr>
            <a:spLocks noGrp="1" noRot="1" noChangeAspect="1" noChangeArrowheads="1" noTextEdit="1"/>
          </p:cNvSpPr>
          <p:nvPr>
            <p:ph type="sldImg"/>
          </p:nvPr>
        </p:nvSpPr>
        <p:spPr>
          <a:xfrm>
            <a:off x="917575" y="744538"/>
            <a:ext cx="4962525" cy="3722687"/>
          </a:xfrm>
          <a:ln/>
        </p:spPr>
      </p:sp>
      <p:sp>
        <p:nvSpPr>
          <p:cNvPr id="37892" name="Rectangle 3"/>
          <p:cNvSpPr>
            <a:spLocks noGrp="1" noChangeArrowheads="1"/>
          </p:cNvSpPr>
          <p:nvPr>
            <p:ph type="body" idx="1"/>
          </p:nvPr>
        </p:nvSpPr>
        <p:spPr>
          <a:noFill/>
          <a:ln/>
        </p:spPr>
        <p:txBody>
          <a:bodyPr/>
          <a:lstStyle/>
          <a:p>
            <a:pPr eaLnBrk="1" hangingPunct="1"/>
            <a:endParaRPr lang="de-DE"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041" descr="L:\Daten\1 Corporate Design Projekt (CDP)\Entwurf intern\Folien\Startgrafik_100_14.jpg"/>
          <p:cNvPicPr>
            <a:picLocks noChangeAspect="1" noChangeArrowheads="1"/>
          </p:cNvPicPr>
          <p:nvPr userDrawn="1"/>
        </p:nvPicPr>
        <p:blipFill>
          <a:blip r:embed="rId2" cstate="print"/>
          <a:srcRect/>
          <a:stretch>
            <a:fillRect/>
          </a:stretch>
        </p:blipFill>
        <p:spPr bwMode="auto">
          <a:xfrm>
            <a:off x="215900" y="215900"/>
            <a:ext cx="8712200" cy="1968500"/>
          </a:xfrm>
          <a:prstGeom prst="rect">
            <a:avLst/>
          </a:prstGeom>
          <a:noFill/>
          <a:ln w="9525">
            <a:noFill/>
            <a:miter lim="800000"/>
            <a:headEnd/>
            <a:tailEnd/>
          </a:ln>
        </p:spPr>
      </p:pic>
      <p:pic>
        <p:nvPicPr>
          <p:cNvPr id="3" name="Picture 1031" descr="L:\Daten\Projekte\Tandem Internet-CD\CD-CI-Relaunch 2008\JV\DFG-Logo_blau_ppp.jpg"/>
          <p:cNvPicPr>
            <a:picLocks noChangeAspect="1" noChangeArrowheads="1"/>
          </p:cNvPicPr>
          <p:nvPr userDrawn="1"/>
        </p:nvPicPr>
        <p:blipFill>
          <a:blip r:embed="rId3" cstate="print"/>
          <a:srcRect/>
          <a:stretch>
            <a:fillRect/>
          </a:stretch>
        </p:blipFill>
        <p:spPr bwMode="auto">
          <a:xfrm>
            <a:off x="7902575" y="6300788"/>
            <a:ext cx="828675" cy="290512"/>
          </a:xfrm>
          <a:prstGeom prst="rect">
            <a:avLst/>
          </a:prstGeom>
          <a:noFill/>
          <a:ln w="9525">
            <a:noFill/>
            <a:miter lim="800000"/>
            <a:headEnd/>
            <a:tailEnd/>
          </a:ln>
        </p:spPr>
      </p:pic>
      <p:sp>
        <p:nvSpPr>
          <p:cNvPr id="4" name="Rechteck 3"/>
          <p:cNvSpPr>
            <a:spLocks noChangeArrowheads="1"/>
          </p:cNvSpPr>
          <p:nvPr userDrawn="1"/>
        </p:nvSpPr>
        <p:spPr bwMode="auto">
          <a:xfrm>
            <a:off x="215900" y="2787650"/>
            <a:ext cx="8712200" cy="3298825"/>
          </a:xfrm>
          <a:prstGeom prst="rect">
            <a:avLst/>
          </a:prstGeom>
          <a:solidFill>
            <a:schemeClr val="tx2"/>
          </a:solidFill>
          <a:ln w="9525" algn="ctr">
            <a:noFill/>
            <a:miter lim="800000"/>
            <a:headEnd/>
            <a:tailEnd/>
          </a:ln>
        </p:spPr>
        <p:txBody>
          <a:bodyPr lIns="0" rIns="0" anchor="ctr"/>
          <a:lstStyle/>
          <a:p>
            <a:pPr algn="ctr" defTabSz="457200">
              <a:defRPr/>
            </a:pPr>
            <a:endParaRPr lang="de-DE" sz="1800" dirty="0">
              <a:solidFill>
                <a:schemeClr val="accent1"/>
              </a:solidFill>
              <a:latin typeface="Arial" charset="0"/>
            </a:endParaRPr>
          </a:p>
        </p:txBody>
      </p:sp>
      <p:pic>
        <p:nvPicPr>
          <p:cNvPr id="5" name="Bild 11" descr="DFG-Balken_A01.gif"/>
          <p:cNvPicPr>
            <a:picLocks/>
          </p:cNvPicPr>
          <p:nvPr userDrawn="1"/>
        </p:nvPicPr>
        <p:blipFill>
          <a:blip r:embed="rId4" cstate="print"/>
          <a:srcRect/>
          <a:stretch>
            <a:fillRect/>
          </a:stretch>
        </p:blipFill>
        <p:spPr bwMode="auto">
          <a:xfrm>
            <a:off x="215900" y="2339975"/>
            <a:ext cx="8712200" cy="287338"/>
          </a:xfrm>
          <a:prstGeom prst="rect">
            <a:avLst/>
          </a:prstGeom>
          <a:noFill/>
          <a:ln w="9525">
            <a:noFill/>
            <a:miter lim="800000"/>
            <a:headEnd/>
            <a:tailEnd/>
          </a:ln>
        </p:spPr>
      </p:pic>
      <p:sp>
        <p:nvSpPr>
          <p:cNvPr id="6" name="Fußzeilenplatzhalter 5"/>
          <p:cNvSpPr txBox="1">
            <a:spLocks noGrp="1"/>
          </p:cNvSpPr>
          <p:nvPr userDrawn="1"/>
        </p:nvSpPr>
        <p:spPr bwMode="auto">
          <a:xfrm>
            <a:off x="539750" y="6261100"/>
            <a:ext cx="6375400" cy="407988"/>
          </a:xfrm>
          <a:prstGeom prst="rect">
            <a:avLst/>
          </a:prstGeom>
          <a:noFill/>
          <a:ln w="9525">
            <a:noFill/>
            <a:miter lim="800000"/>
            <a:headEnd/>
            <a:tailEnd/>
          </a:ln>
        </p:spPr>
        <p:txBody>
          <a:bodyPr lIns="0" tIns="0" rIns="0" bIns="0"/>
          <a:lstStyle/>
          <a:p>
            <a:pPr defTabSz="457200">
              <a:defRPr/>
            </a:pPr>
            <a:r>
              <a:rPr lang="en-US" sz="1200" kern="1200" noProof="0" dirty="0" smtClean="0">
                <a:solidFill>
                  <a:srgbClr val="646567"/>
                </a:solidFill>
                <a:latin typeface="Arial" charset="0"/>
                <a:ea typeface="+mn-ea"/>
                <a:cs typeface="+mn-cs"/>
              </a:rPr>
              <a:t>Research Data and Infrastructures – A Funder’s Perspective</a:t>
            </a:r>
          </a:p>
          <a:p>
            <a:pPr defTabSz="457200">
              <a:defRPr/>
            </a:pPr>
            <a:r>
              <a:rPr lang="en-GB" sz="1200" kern="1200" noProof="0" dirty="0" smtClean="0">
                <a:solidFill>
                  <a:srgbClr val="646567"/>
                </a:solidFill>
                <a:latin typeface="Arial" charset="0"/>
                <a:ea typeface="+mn-ea"/>
                <a:cs typeface="+mn-cs"/>
              </a:rPr>
              <a:t>Dr</a:t>
            </a:r>
            <a:r>
              <a:rPr lang="en-GB" sz="1200" noProof="0" dirty="0" smtClean="0">
                <a:solidFill>
                  <a:srgbClr val="646567"/>
                </a:solidFill>
                <a:latin typeface="Arial" charset="0"/>
              </a:rPr>
              <a:t>. Stefan Winkler-Nees; Bonn, 10. May 2011</a:t>
            </a:r>
            <a:endParaRPr lang="en-GB" sz="1200" noProof="0" dirty="0">
              <a:solidFill>
                <a:srgbClr val="646567"/>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3525" y="358775"/>
            <a:ext cx="2024063"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358775"/>
            <a:ext cx="5921375"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619250"/>
            <a:ext cx="39719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4075" y="1619250"/>
            <a:ext cx="397351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6"/>
          <p:cNvSpPr/>
          <p:nvPr userDrawn="1"/>
        </p:nvSpPr>
        <p:spPr>
          <a:xfrm>
            <a:off x="215900" y="215900"/>
            <a:ext cx="8712200" cy="1008063"/>
          </a:xfrm>
          <a:prstGeom prst="rect">
            <a:avLst/>
          </a:prstGeom>
          <a:solidFill>
            <a:srgbClr val="6DA5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sz="1800" dirty="0">
              <a:cs typeface="Arial"/>
            </a:endParaRPr>
          </a:p>
        </p:txBody>
      </p:sp>
      <p:sp>
        <p:nvSpPr>
          <p:cNvPr id="5123" name="Rectangle 14"/>
          <p:cNvSpPr>
            <a:spLocks noGrp="1" noChangeArrowheads="1"/>
          </p:cNvSpPr>
          <p:nvPr>
            <p:ph type="title"/>
          </p:nvPr>
        </p:nvSpPr>
        <p:spPr bwMode="auto">
          <a:xfrm>
            <a:off x="539750" y="358775"/>
            <a:ext cx="8070850" cy="774700"/>
          </a:xfrm>
          <a:prstGeom prst="rect">
            <a:avLst/>
          </a:prstGeom>
          <a:solidFill>
            <a:srgbClr val="6DA5D5"/>
          </a:solid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 20 pt</a:t>
            </a:r>
            <a:br>
              <a:rPr lang="de-DE" smtClean="0"/>
            </a:br>
            <a:r>
              <a:rPr lang="de-DE" smtClean="0"/>
              <a:t>Untertitel</a:t>
            </a:r>
          </a:p>
        </p:txBody>
      </p:sp>
      <p:pic>
        <p:nvPicPr>
          <p:cNvPr id="5125" name="Bild 13" descr="DFG-Balken_A01.gif"/>
          <p:cNvPicPr>
            <a:picLocks/>
          </p:cNvPicPr>
          <p:nvPr userDrawn="1"/>
        </p:nvPicPr>
        <p:blipFill>
          <a:blip r:embed="rId14" cstate="print"/>
          <a:srcRect/>
          <a:stretch>
            <a:fillRect/>
          </a:stretch>
        </p:blipFill>
        <p:spPr bwMode="auto">
          <a:xfrm>
            <a:off x="215900" y="1325563"/>
            <a:ext cx="8712200" cy="142875"/>
          </a:xfrm>
          <a:prstGeom prst="rect">
            <a:avLst/>
          </a:prstGeom>
          <a:noFill/>
          <a:ln w="9525">
            <a:noFill/>
            <a:miter lim="800000"/>
            <a:headEnd/>
            <a:tailEnd/>
          </a:ln>
        </p:spPr>
      </p:pic>
      <p:pic>
        <p:nvPicPr>
          <p:cNvPr id="5126" name="Picture 13" descr="L:\Daten\Projekte\Tandem Internet-CD\CD-CI-Relaunch 2008\JV\DFG-Logo_blau_ppp.jpg"/>
          <p:cNvPicPr>
            <a:picLocks noChangeAspect="1" noChangeArrowheads="1"/>
          </p:cNvPicPr>
          <p:nvPr userDrawn="1"/>
        </p:nvPicPr>
        <p:blipFill>
          <a:blip r:embed="rId15" cstate="print"/>
          <a:srcRect/>
          <a:stretch>
            <a:fillRect/>
          </a:stretch>
        </p:blipFill>
        <p:spPr bwMode="auto">
          <a:xfrm>
            <a:off x="7902575" y="6300788"/>
            <a:ext cx="828675" cy="290512"/>
          </a:xfrm>
          <a:prstGeom prst="rect">
            <a:avLst/>
          </a:prstGeom>
          <a:noFill/>
          <a:ln w="9525">
            <a:noFill/>
            <a:miter lim="800000"/>
            <a:headEnd/>
            <a:tailEnd/>
          </a:ln>
        </p:spPr>
      </p:pic>
      <p:sp>
        <p:nvSpPr>
          <p:cNvPr id="5127" name="Rectangle 15"/>
          <p:cNvSpPr>
            <a:spLocks noGrp="1" noChangeArrowheads="1"/>
          </p:cNvSpPr>
          <p:nvPr>
            <p:ph type="body" idx="1"/>
          </p:nvPr>
        </p:nvSpPr>
        <p:spPr bwMode="auto">
          <a:xfrm>
            <a:off x="539750" y="1619250"/>
            <a:ext cx="8097838" cy="4498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Aufzählung 18 pt</a:t>
            </a:r>
          </a:p>
          <a:p>
            <a:pPr lvl="1"/>
            <a:r>
              <a:rPr lang="de-DE" smtClean="0"/>
              <a:t>Aufzählung 16 pt</a:t>
            </a:r>
          </a:p>
          <a:p>
            <a:pPr lvl="2"/>
            <a:r>
              <a:rPr lang="de-DE" smtClean="0"/>
              <a:t>Aufzählung 14 pt</a:t>
            </a:r>
          </a:p>
          <a:p>
            <a:pPr lvl="3"/>
            <a:r>
              <a:rPr lang="de-DE" smtClean="0"/>
              <a:t>Aufzählung 12 pt</a:t>
            </a:r>
          </a:p>
        </p:txBody>
      </p:sp>
      <p:sp>
        <p:nvSpPr>
          <p:cNvPr id="8" name="Fußzeilenplatzhalter 5"/>
          <p:cNvSpPr txBox="1">
            <a:spLocks noGrp="1"/>
          </p:cNvSpPr>
          <p:nvPr userDrawn="1"/>
        </p:nvSpPr>
        <p:spPr bwMode="auto">
          <a:xfrm>
            <a:off x="539750" y="6261100"/>
            <a:ext cx="6375400" cy="407988"/>
          </a:xfrm>
          <a:prstGeom prst="rect">
            <a:avLst/>
          </a:prstGeom>
          <a:noFill/>
          <a:ln w="9525">
            <a:noFill/>
            <a:miter lim="800000"/>
            <a:headEnd/>
            <a:tailEnd/>
          </a:ln>
        </p:spPr>
        <p:txBody>
          <a:bodyPr lIns="0" tIns="0" rIns="0" bIns="0"/>
          <a:lstStyle/>
          <a:p>
            <a:pPr defTabSz="457200">
              <a:defRPr/>
            </a:pPr>
            <a:r>
              <a:rPr lang="en-US" sz="1200" kern="1200" noProof="0" dirty="0" smtClean="0">
                <a:solidFill>
                  <a:srgbClr val="646567"/>
                </a:solidFill>
                <a:latin typeface="Arial" charset="0"/>
                <a:ea typeface="+mn-ea"/>
                <a:cs typeface="+mn-cs"/>
              </a:rPr>
              <a:t>Research Data and Infrastructures – A Funder’s Perspective</a:t>
            </a:r>
          </a:p>
          <a:p>
            <a:pPr defTabSz="457200">
              <a:defRPr/>
            </a:pPr>
            <a:r>
              <a:rPr lang="en-GB" sz="1200" kern="1200" noProof="0" dirty="0" smtClean="0">
                <a:solidFill>
                  <a:srgbClr val="646567"/>
                </a:solidFill>
                <a:latin typeface="Arial" charset="0"/>
                <a:ea typeface="+mn-ea"/>
                <a:cs typeface="+mn-cs"/>
              </a:rPr>
              <a:t>Dr</a:t>
            </a:r>
            <a:r>
              <a:rPr lang="en-GB" sz="1200" noProof="0" dirty="0" smtClean="0">
                <a:solidFill>
                  <a:srgbClr val="646567"/>
                </a:solidFill>
                <a:latin typeface="Arial" charset="0"/>
              </a:rPr>
              <a:t>. Stefan Winkler-Nees; Bonn, 10. May 2011</a:t>
            </a:r>
            <a:endParaRPr lang="en-GB" sz="1200" noProof="0" dirty="0">
              <a:solidFill>
                <a:srgbClr val="646567"/>
              </a:solidFill>
              <a:latin typeface="Arial" charset="0"/>
            </a:endParaRPr>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0" fontAlgn="base" hangingPunct="0">
        <a:lnSpc>
          <a:spcPct val="120000"/>
        </a:lnSpc>
        <a:spcBef>
          <a:spcPct val="0"/>
        </a:spcBef>
        <a:spcAft>
          <a:spcPct val="0"/>
        </a:spcAft>
        <a:defRPr sz="2000" b="1">
          <a:solidFill>
            <a:schemeClr val="bg1"/>
          </a:solidFill>
          <a:latin typeface="+mj-lt"/>
          <a:ea typeface="+mj-ea"/>
          <a:cs typeface="+mj-cs"/>
        </a:defRPr>
      </a:lvl1pPr>
      <a:lvl2pPr algn="l" rtl="0" eaLnBrk="0" fontAlgn="base" hangingPunct="0">
        <a:lnSpc>
          <a:spcPct val="120000"/>
        </a:lnSpc>
        <a:spcBef>
          <a:spcPct val="0"/>
        </a:spcBef>
        <a:spcAft>
          <a:spcPct val="0"/>
        </a:spcAft>
        <a:defRPr sz="2000" b="1">
          <a:solidFill>
            <a:schemeClr val="bg1"/>
          </a:solidFill>
          <a:latin typeface="Arial" charset="0"/>
        </a:defRPr>
      </a:lvl2pPr>
      <a:lvl3pPr algn="l" rtl="0" eaLnBrk="0" fontAlgn="base" hangingPunct="0">
        <a:lnSpc>
          <a:spcPct val="120000"/>
        </a:lnSpc>
        <a:spcBef>
          <a:spcPct val="0"/>
        </a:spcBef>
        <a:spcAft>
          <a:spcPct val="0"/>
        </a:spcAft>
        <a:defRPr sz="2000" b="1">
          <a:solidFill>
            <a:schemeClr val="bg1"/>
          </a:solidFill>
          <a:latin typeface="Arial" charset="0"/>
        </a:defRPr>
      </a:lvl3pPr>
      <a:lvl4pPr algn="l" rtl="0" eaLnBrk="0" fontAlgn="base" hangingPunct="0">
        <a:lnSpc>
          <a:spcPct val="120000"/>
        </a:lnSpc>
        <a:spcBef>
          <a:spcPct val="0"/>
        </a:spcBef>
        <a:spcAft>
          <a:spcPct val="0"/>
        </a:spcAft>
        <a:defRPr sz="2000" b="1">
          <a:solidFill>
            <a:schemeClr val="bg1"/>
          </a:solidFill>
          <a:latin typeface="Arial" charset="0"/>
        </a:defRPr>
      </a:lvl4pPr>
      <a:lvl5pPr algn="l" rtl="0" eaLnBrk="0" fontAlgn="base" hangingPunct="0">
        <a:lnSpc>
          <a:spcPct val="120000"/>
        </a:lnSpc>
        <a:spcBef>
          <a:spcPct val="0"/>
        </a:spcBef>
        <a:spcAft>
          <a:spcPct val="0"/>
        </a:spcAft>
        <a:defRPr sz="2000" b="1">
          <a:solidFill>
            <a:schemeClr val="bg1"/>
          </a:solidFill>
          <a:latin typeface="Arial" charset="0"/>
        </a:defRPr>
      </a:lvl5pPr>
      <a:lvl6pPr marL="457200" algn="l" rtl="0" fontAlgn="base">
        <a:lnSpc>
          <a:spcPct val="120000"/>
        </a:lnSpc>
        <a:spcBef>
          <a:spcPct val="0"/>
        </a:spcBef>
        <a:spcAft>
          <a:spcPct val="0"/>
        </a:spcAft>
        <a:defRPr sz="2000" b="1">
          <a:solidFill>
            <a:schemeClr val="bg1"/>
          </a:solidFill>
          <a:latin typeface="Arial" charset="0"/>
        </a:defRPr>
      </a:lvl6pPr>
      <a:lvl7pPr marL="914400" algn="l" rtl="0" fontAlgn="base">
        <a:lnSpc>
          <a:spcPct val="120000"/>
        </a:lnSpc>
        <a:spcBef>
          <a:spcPct val="0"/>
        </a:spcBef>
        <a:spcAft>
          <a:spcPct val="0"/>
        </a:spcAft>
        <a:defRPr sz="2000" b="1">
          <a:solidFill>
            <a:schemeClr val="bg1"/>
          </a:solidFill>
          <a:latin typeface="Arial" charset="0"/>
        </a:defRPr>
      </a:lvl7pPr>
      <a:lvl8pPr marL="1371600" algn="l" rtl="0" fontAlgn="base">
        <a:lnSpc>
          <a:spcPct val="120000"/>
        </a:lnSpc>
        <a:spcBef>
          <a:spcPct val="0"/>
        </a:spcBef>
        <a:spcAft>
          <a:spcPct val="0"/>
        </a:spcAft>
        <a:defRPr sz="2000" b="1">
          <a:solidFill>
            <a:schemeClr val="bg1"/>
          </a:solidFill>
          <a:latin typeface="Arial" charset="0"/>
        </a:defRPr>
      </a:lvl8pPr>
      <a:lvl9pPr marL="1828800" algn="l" rtl="0" fontAlgn="base">
        <a:lnSpc>
          <a:spcPct val="120000"/>
        </a:lnSpc>
        <a:spcBef>
          <a:spcPct val="0"/>
        </a:spcBef>
        <a:spcAft>
          <a:spcPct val="0"/>
        </a:spcAft>
        <a:defRPr sz="2000" b="1">
          <a:solidFill>
            <a:schemeClr val="bg1"/>
          </a:solidFill>
          <a:latin typeface="Arial" charset="0"/>
        </a:defRPr>
      </a:lvl9pPr>
    </p:titleStyle>
    <p:bodyStyle>
      <a:lvl1pPr marL="285750" indent="-285750" algn="l" rtl="0" eaLnBrk="0" fontAlgn="base" hangingPunct="0">
        <a:spcBef>
          <a:spcPct val="50000"/>
        </a:spcBef>
        <a:spcAft>
          <a:spcPct val="0"/>
        </a:spcAft>
        <a:buClr>
          <a:srgbClr val="0069AF"/>
        </a:buClr>
        <a:buSzPct val="90000"/>
        <a:buChar char="►"/>
        <a:defRPr>
          <a:solidFill>
            <a:schemeClr val="tx1"/>
          </a:solidFill>
          <a:latin typeface="+mn-lt"/>
          <a:ea typeface="+mn-ea"/>
          <a:cs typeface="+mn-cs"/>
        </a:defRPr>
      </a:lvl1pPr>
      <a:lvl2pPr marL="762000" indent="-285750" algn="l" rtl="0" eaLnBrk="0" fontAlgn="base" hangingPunct="0">
        <a:spcBef>
          <a:spcPct val="50000"/>
        </a:spcBef>
        <a:spcAft>
          <a:spcPct val="0"/>
        </a:spcAft>
        <a:buClr>
          <a:srgbClr val="3F85C1"/>
        </a:buClr>
        <a:buChar char="●"/>
        <a:defRPr sz="1600">
          <a:solidFill>
            <a:schemeClr val="tx1"/>
          </a:solidFill>
          <a:latin typeface="+mn-lt"/>
        </a:defRPr>
      </a:lvl2pPr>
      <a:lvl3pPr marL="1181100" indent="-228600" algn="l" rtl="0" eaLnBrk="0" fontAlgn="base" hangingPunct="0">
        <a:spcBef>
          <a:spcPct val="50000"/>
        </a:spcBef>
        <a:spcAft>
          <a:spcPct val="0"/>
        </a:spcAft>
        <a:buClr>
          <a:srgbClr val="6DA5D5"/>
        </a:buClr>
        <a:buChar char="●"/>
        <a:defRPr sz="1400">
          <a:solidFill>
            <a:schemeClr val="tx1"/>
          </a:solidFill>
          <a:latin typeface="+mn-lt"/>
        </a:defRPr>
      </a:lvl3pPr>
      <a:lvl4pPr marL="1600200" indent="-228600" algn="l" rtl="0" eaLnBrk="0" fontAlgn="base" hangingPunct="0">
        <a:spcBef>
          <a:spcPct val="50000"/>
        </a:spcBef>
        <a:spcAft>
          <a:spcPct val="0"/>
        </a:spcAft>
        <a:buClr>
          <a:srgbClr val="96C7E8"/>
        </a:buClr>
        <a:buChar char="●"/>
        <a:defRPr sz="1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charset="0"/>
        </a:defRPr>
      </a:lvl5pPr>
      <a:lvl6pPr marL="2514600" indent="-228600" algn="l" rtl="0" fontAlgn="base">
        <a:spcBef>
          <a:spcPct val="20000"/>
        </a:spcBef>
        <a:spcAft>
          <a:spcPct val="0"/>
        </a:spcAft>
        <a:buChar char="»"/>
        <a:defRPr sz="2000">
          <a:solidFill>
            <a:schemeClr val="tx1"/>
          </a:solidFill>
          <a:latin typeface="Times New Roman" charset="0"/>
        </a:defRPr>
      </a:lvl6pPr>
      <a:lvl7pPr marL="2971800" indent="-228600" algn="l" rtl="0" fontAlgn="base">
        <a:spcBef>
          <a:spcPct val="20000"/>
        </a:spcBef>
        <a:spcAft>
          <a:spcPct val="0"/>
        </a:spcAft>
        <a:buChar char="»"/>
        <a:defRPr sz="2000">
          <a:solidFill>
            <a:schemeClr val="tx1"/>
          </a:solidFill>
          <a:latin typeface="Times New Roman" charset="0"/>
        </a:defRPr>
      </a:lvl7pPr>
      <a:lvl8pPr marL="3429000" indent="-228600" algn="l" rtl="0" fontAlgn="base">
        <a:spcBef>
          <a:spcPct val="20000"/>
        </a:spcBef>
        <a:spcAft>
          <a:spcPct val="0"/>
        </a:spcAft>
        <a:buChar char="»"/>
        <a:defRPr sz="2000">
          <a:solidFill>
            <a:schemeClr val="tx1"/>
          </a:solidFill>
          <a:latin typeface="Times New Roman" charset="0"/>
        </a:defRPr>
      </a:lvl8pPr>
      <a:lvl9pPr marL="3886200" indent="-228600" algn="l" rtl="0" fontAlgn="base">
        <a:spcBef>
          <a:spcPct val="20000"/>
        </a:spcBef>
        <a:spcAft>
          <a:spcPct val="0"/>
        </a:spcAft>
        <a:buChar char="»"/>
        <a:defRPr sz="2000">
          <a:solidFill>
            <a:schemeClr val="tx1"/>
          </a:solidFill>
          <a:latin typeface="Times New Roman"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www.dfg.de/li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British_Museum_Reading_Room_Panorama_Feb_2006.jp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flickr.com/photos/mr172/445182464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671513" y="3479800"/>
            <a:ext cx="7883525" cy="1477328"/>
          </a:xfrm>
          <a:prstGeom prst="rect">
            <a:avLst/>
          </a:prstGeom>
          <a:solidFill>
            <a:schemeClr val="tx2"/>
          </a:solidFill>
          <a:ln w="9525">
            <a:noFill/>
            <a:miter lim="800000"/>
            <a:headEnd/>
            <a:tailEnd/>
          </a:ln>
        </p:spPr>
        <p:txBody>
          <a:bodyPr lIns="0" tIns="0" rIns="0" bIns="0">
            <a:spAutoFit/>
          </a:bodyPr>
          <a:lstStyle/>
          <a:p>
            <a:pPr eaLnBrk="0" hangingPunct="0"/>
            <a:r>
              <a:rPr lang="en-GB" sz="3200" b="1" dirty="0" smtClean="0">
                <a:solidFill>
                  <a:schemeClr val="bg1"/>
                </a:solidFill>
                <a:latin typeface="Arial" pitchFamily="34" charset="0"/>
                <a:cs typeface="Times New Roman" pitchFamily="18" charset="0"/>
              </a:rPr>
              <a:t>Research Data and Infrastructures</a:t>
            </a:r>
          </a:p>
          <a:p>
            <a:pPr eaLnBrk="0" hangingPunct="0">
              <a:lnSpc>
                <a:spcPct val="200000"/>
              </a:lnSpc>
            </a:pPr>
            <a:r>
              <a:rPr lang="en-US" sz="3200" b="1" dirty="0" smtClean="0">
                <a:solidFill>
                  <a:schemeClr val="bg1"/>
                </a:solidFill>
                <a:latin typeface="Arial" pitchFamily="34" charset="0"/>
                <a:cs typeface="Times New Roman" pitchFamily="18" charset="0"/>
              </a:rPr>
              <a:t>A Funder’s Perspective</a:t>
            </a:r>
            <a:endParaRPr lang="en-GB" sz="3200" b="1" dirty="0">
              <a:solidFill>
                <a:schemeClr val="bg1"/>
              </a:solidFill>
              <a:latin typeface="Arial" pitchFamily="34"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34963" y="338138"/>
            <a:ext cx="8628062" cy="704745"/>
          </a:xfrm>
          <a:noFill/>
        </p:spPr>
        <p:txBody>
          <a:bodyPr>
            <a:spAutoFit/>
          </a:bodyPr>
          <a:lstStyle/>
          <a:p>
            <a:pPr eaLnBrk="1" hangingPunct="1"/>
            <a:r>
              <a:rPr lang="en-GB" dirty="0" smtClean="0"/>
              <a:t>Recommendations for Secure Storage and Availability of Digital Primary Research Data</a:t>
            </a:r>
          </a:p>
        </p:txBody>
      </p:sp>
      <p:sp>
        <p:nvSpPr>
          <p:cNvPr id="23555" name="Rectangle 3"/>
          <p:cNvSpPr>
            <a:spLocks noChangeArrowheads="1"/>
          </p:cNvSpPr>
          <p:nvPr/>
        </p:nvSpPr>
        <p:spPr bwMode="auto">
          <a:xfrm>
            <a:off x="177800" y="1749425"/>
            <a:ext cx="8763000" cy="1200329"/>
          </a:xfrm>
          <a:prstGeom prst="rect">
            <a:avLst/>
          </a:prstGeom>
          <a:noFill/>
          <a:ln w="9525">
            <a:noFill/>
            <a:miter lim="800000"/>
            <a:headEnd/>
            <a:tailEnd/>
          </a:ln>
        </p:spPr>
        <p:txBody>
          <a:bodyPr wrap="square">
            <a:spAutoFit/>
          </a:bodyPr>
          <a:lstStyle/>
          <a:p>
            <a:pPr>
              <a:lnSpc>
                <a:spcPct val="150000"/>
              </a:lnSpc>
            </a:pPr>
            <a:r>
              <a:rPr lang="en-GB" sz="1800" b="1" dirty="0" smtClean="0">
                <a:latin typeface="Arial" pitchFamily="34" charset="0"/>
              </a:rPr>
              <a:t>Committee on Scientific Library Services and Information Systems</a:t>
            </a:r>
          </a:p>
          <a:p>
            <a:r>
              <a:rPr lang="en-GB" sz="1800" b="1" dirty="0" smtClean="0">
                <a:latin typeface="Arial" pitchFamily="34" charset="0"/>
              </a:rPr>
              <a:t>Subcommittee on Information Management</a:t>
            </a:r>
          </a:p>
          <a:p>
            <a:pPr>
              <a:spcBef>
                <a:spcPct val="50000"/>
              </a:spcBef>
            </a:pPr>
            <a:r>
              <a:rPr lang="en-GB" sz="1800" dirty="0" smtClean="0">
                <a:latin typeface="Arial" pitchFamily="34" charset="0"/>
              </a:rPr>
              <a:t>January 2009</a:t>
            </a:r>
            <a:endParaRPr lang="en-GB" sz="1800" dirty="0">
              <a:latin typeface="Arial" pitchFamily="34" charset="0"/>
            </a:endParaRPr>
          </a:p>
        </p:txBody>
      </p:sp>
      <p:sp>
        <p:nvSpPr>
          <p:cNvPr id="23556" name="Rectangle 4"/>
          <p:cNvSpPr>
            <a:spLocks noChangeArrowheads="1"/>
          </p:cNvSpPr>
          <p:nvPr/>
        </p:nvSpPr>
        <p:spPr bwMode="auto">
          <a:xfrm>
            <a:off x="95250" y="2794000"/>
            <a:ext cx="7512050" cy="2927350"/>
          </a:xfrm>
          <a:prstGeom prst="rect">
            <a:avLst/>
          </a:prstGeom>
          <a:noFill/>
          <a:ln w="9525">
            <a:noFill/>
            <a:miter lim="800000"/>
            <a:headEnd/>
            <a:tailEnd/>
          </a:ln>
        </p:spPr>
        <p:txBody>
          <a:bodyPr/>
          <a:lstStyle/>
          <a:p>
            <a:pPr>
              <a:lnSpc>
                <a:spcPct val="150000"/>
              </a:lnSpc>
              <a:spcBef>
                <a:spcPct val="50000"/>
              </a:spcBef>
              <a:buClr>
                <a:schemeClr val="folHlink"/>
              </a:buClr>
              <a:buSzPct val="130000"/>
              <a:buFontTx/>
              <a:buChar char="►"/>
            </a:pPr>
            <a:endParaRPr lang="en-GB" sz="1700" dirty="0" smtClean="0">
              <a:latin typeface="Arial" pitchFamily="34" charset="0"/>
            </a:endParaRPr>
          </a:p>
          <a:p>
            <a:pPr marL="482600" lvl="1" indent="-292100">
              <a:lnSpc>
                <a:spcPct val="150000"/>
              </a:lnSpc>
              <a:spcBef>
                <a:spcPct val="50000"/>
              </a:spcBef>
              <a:buClr>
                <a:schemeClr val="folHlink"/>
              </a:buClr>
              <a:buSzPct val="130000"/>
              <a:buFont typeface="Wingdings" pitchFamily="2" charset="2"/>
              <a:buChar char="§"/>
            </a:pPr>
            <a:r>
              <a:rPr lang="en-GB" sz="1700" dirty="0" smtClean="0">
                <a:latin typeface="Arial" pitchFamily="34" charset="0"/>
              </a:rPr>
              <a:t>Definitions of research data, organisational concepts, meta data and standards </a:t>
            </a:r>
          </a:p>
          <a:p>
            <a:pPr marL="482600" lvl="1" indent="-292100">
              <a:lnSpc>
                <a:spcPct val="150000"/>
              </a:lnSpc>
              <a:spcBef>
                <a:spcPct val="50000"/>
              </a:spcBef>
              <a:buClr>
                <a:schemeClr val="folHlink"/>
              </a:buClr>
              <a:buSzPct val="130000"/>
              <a:buFont typeface="Wingdings" pitchFamily="2" charset="2"/>
              <a:buChar char="§"/>
            </a:pPr>
            <a:r>
              <a:rPr lang="en-GB" sz="1700" dirty="0" smtClean="0">
                <a:latin typeface="Arial" pitchFamily="34" charset="0"/>
              </a:rPr>
              <a:t>Keeping the rights of scientists and their interests in access to data</a:t>
            </a:r>
          </a:p>
          <a:p>
            <a:pPr marL="482600" lvl="1" indent="-292100">
              <a:lnSpc>
                <a:spcPct val="150000"/>
              </a:lnSpc>
              <a:spcBef>
                <a:spcPct val="50000"/>
              </a:spcBef>
              <a:buClr>
                <a:schemeClr val="folHlink"/>
              </a:buClr>
              <a:buSzPct val="130000"/>
              <a:buFont typeface="Wingdings" pitchFamily="2" charset="2"/>
              <a:buChar char="§"/>
            </a:pPr>
            <a:r>
              <a:rPr lang="en-GB" sz="1700" dirty="0" smtClean="0">
                <a:latin typeface="Arial" pitchFamily="34" charset="0"/>
              </a:rPr>
              <a:t>Free availability on a trans-regional level </a:t>
            </a:r>
          </a:p>
          <a:p>
            <a:pPr marL="482600" lvl="1" indent="-292100">
              <a:lnSpc>
                <a:spcPct val="150000"/>
              </a:lnSpc>
              <a:spcBef>
                <a:spcPct val="50000"/>
              </a:spcBef>
              <a:buClr>
                <a:schemeClr val="folHlink"/>
              </a:buClr>
              <a:buSzPct val="130000"/>
              <a:buFont typeface="Wingdings" pitchFamily="2" charset="2"/>
              <a:buChar char="§"/>
            </a:pPr>
            <a:r>
              <a:rPr lang="en-GB" sz="1700" dirty="0" smtClean="0">
                <a:latin typeface="Arial" pitchFamily="34" charset="0"/>
              </a:rPr>
              <a:t>Quality control</a:t>
            </a:r>
            <a:endParaRPr lang="en-GB" sz="1700" dirty="0">
              <a:latin typeface="Arial" pitchFamily="34" charset="0"/>
            </a:endParaRPr>
          </a:p>
        </p:txBody>
      </p:sp>
      <p:sp>
        <p:nvSpPr>
          <p:cNvPr id="23557" name="Rectangle 6"/>
          <p:cNvSpPr>
            <a:spLocks noChangeArrowheads="1"/>
          </p:cNvSpPr>
          <p:nvPr/>
        </p:nvSpPr>
        <p:spPr bwMode="auto">
          <a:xfrm>
            <a:off x="5640388" y="5521325"/>
            <a:ext cx="2906308" cy="415498"/>
          </a:xfrm>
          <a:prstGeom prst="rect">
            <a:avLst/>
          </a:prstGeom>
          <a:noFill/>
          <a:ln w="9525">
            <a:noFill/>
            <a:miter lim="800000"/>
            <a:headEnd/>
            <a:tailEnd/>
          </a:ln>
        </p:spPr>
        <p:txBody>
          <a:bodyPr wrap="none">
            <a:spAutoFit/>
          </a:bodyPr>
          <a:lstStyle/>
          <a:p>
            <a:pPr marL="190500" lvl="1">
              <a:lnSpc>
                <a:spcPct val="150000"/>
              </a:lnSpc>
              <a:spcBef>
                <a:spcPct val="50000"/>
              </a:spcBef>
              <a:buClr>
                <a:schemeClr val="folHlink"/>
              </a:buClr>
              <a:buFont typeface="Wingdings" pitchFamily="2" charset="2"/>
              <a:buNone/>
            </a:pPr>
            <a:r>
              <a:rPr lang="en-GB" sz="1400" dirty="0" smtClean="0">
                <a:latin typeface="Arial" pitchFamily="34" charset="0"/>
                <a:hlinkClick r:id="rId2"/>
              </a:rPr>
              <a:t>www.dfg.de/lis/</a:t>
            </a:r>
            <a:r>
              <a:rPr lang="en-GB" sz="1400" dirty="0" smtClean="0">
                <a:latin typeface="Arial" pitchFamily="34" charset="0"/>
              </a:rPr>
              <a:t> at „Publications“</a:t>
            </a:r>
            <a:endParaRPr lang="en-GB" sz="1400"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5"/>
          <p:cNvSpPr txBox="1">
            <a:spLocks noChangeArrowheads="1"/>
          </p:cNvSpPr>
          <p:nvPr/>
        </p:nvSpPr>
        <p:spPr bwMode="auto">
          <a:xfrm>
            <a:off x="177800" y="1804531"/>
            <a:ext cx="8750300" cy="3784241"/>
          </a:xfrm>
          <a:prstGeom prst="rect">
            <a:avLst/>
          </a:prstGeom>
          <a:noFill/>
          <a:ln w="9525">
            <a:noFill/>
            <a:miter lim="800000"/>
            <a:headEnd/>
            <a:tailEnd/>
          </a:ln>
        </p:spPr>
        <p:txBody>
          <a:bodyPr wrap="square">
            <a:spAutoFit/>
          </a:bodyPr>
          <a:lstStyle/>
          <a:p>
            <a:pPr marL="360000" indent="-360000">
              <a:lnSpc>
                <a:spcPts val="2300"/>
              </a:lnSpc>
              <a:spcBef>
                <a:spcPts val="1200"/>
              </a:spcBef>
              <a:buClr>
                <a:schemeClr val="folHlink"/>
              </a:buClr>
              <a:buSzPct val="130000"/>
              <a:buFont typeface="Wingdings" pitchFamily="2" charset="2"/>
              <a:buChar char="§"/>
            </a:pPr>
            <a:r>
              <a:rPr lang="en-GB" sz="1600" dirty="0" smtClean="0">
                <a:latin typeface="Arial" pitchFamily="34" charset="0"/>
              </a:rPr>
              <a:t>Shaping and moderation of an awareness building process aiming at using digital resources more efficient, develop and implement appropriate infrastructures and tools and to finally make research data available  (</a:t>
            </a:r>
            <a:r>
              <a:rPr lang="en-GB" sz="1600" b="1" dirty="0" smtClean="0">
                <a:latin typeface="Arial" pitchFamily="34" charset="0"/>
              </a:rPr>
              <a:t>back up  </a:t>
            </a:r>
            <a:r>
              <a:rPr lang="en-GB" sz="1600" b="1" u="sng" dirty="0" smtClean="0">
                <a:latin typeface="Arial" pitchFamily="34" charset="0"/>
              </a:rPr>
              <a:t>and</a:t>
            </a:r>
            <a:r>
              <a:rPr lang="en-GB" sz="1600" b="1" dirty="0" smtClean="0">
                <a:latin typeface="Arial" pitchFamily="34" charset="0"/>
              </a:rPr>
              <a:t>  archiving  </a:t>
            </a:r>
            <a:r>
              <a:rPr lang="en-GB" sz="1600" b="1" u="sng" dirty="0" smtClean="0">
                <a:latin typeface="Arial" pitchFamily="34" charset="0"/>
              </a:rPr>
              <a:t>and</a:t>
            </a:r>
            <a:r>
              <a:rPr lang="en-GB" sz="1600" b="1" dirty="0" smtClean="0">
                <a:latin typeface="Arial" pitchFamily="34" charset="0"/>
              </a:rPr>
              <a:t>  re-use</a:t>
            </a:r>
            <a:r>
              <a:rPr lang="en-GB" sz="1600" dirty="0" smtClean="0">
                <a:latin typeface="Arial" pitchFamily="34" charset="0"/>
              </a:rPr>
              <a:t>).</a:t>
            </a:r>
          </a:p>
          <a:p>
            <a:pPr marL="360000" indent="-384175">
              <a:lnSpc>
                <a:spcPts val="2300"/>
              </a:lnSpc>
              <a:spcBef>
                <a:spcPts val="1200"/>
              </a:spcBef>
              <a:buClr>
                <a:schemeClr val="folHlink"/>
              </a:buClr>
              <a:buSzPct val="130000"/>
              <a:buFont typeface="Wingdings" pitchFamily="2" charset="2"/>
              <a:buChar char="§"/>
            </a:pPr>
            <a:r>
              <a:rPr lang="en-GB" sz="1600" dirty="0" smtClean="0">
                <a:latin typeface="Arial" pitchFamily="34" charset="0"/>
              </a:rPr>
              <a:t>Close cooperation of scientists as data producers and providers to data repositories and also as users of those repositories with experts of the information management jointly shaping the process. </a:t>
            </a:r>
          </a:p>
          <a:p>
            <a:pPr marL="360000" indent="-384175">
              <a:lnSpc>
                <a:spcPts val="2300"/>
              </a:lnSpc>
              <a:spcBef>
                <a:spcPts val="1200"/>
              </a:spcBef>
              <a:buClr>
                <a:schemeClr val="folHlink"/>
              </a:buClr>
              <a:buSzPct val="130000"/>
              <a:buFont typeface="Wingdings" pitchFamily="2" charset="2"/>
              <a:buChar char="§"/>
            </a:pPr>
            <a:r>
              <a:rPr lang="en-GB" sz="1600" dirty="0" smtClean="0">
                <a:latin typeface="Arial" pitchFamily="34" charset="0"/>
              </a:rPr>
              <a:t>Define discipline specific demands and specifications and include these into the process.</a:t>
            </a:r>
          </a:p>
          <a:p>
            <a:pPr marL="360000" indent="-384175">
              <a:lnSpc>
                <a:spcPts val="2300"/>
              </a:lnSpc>
              <a:spcBef>
                <a:spcPts val="1200"/>
              </a:spcBef>
              <a:buClr>
                <a:schemeClr val="folHlink"/>
              </a:buClr>
              <a:buSzPct val="130000"/>
              <a:buFont typeface="Wingdings" pitchFamily="2" charset="2"/>
              <a:buChar char="§"/>
            </a:pPr>
            <a:r>
              <a:rPr lang="en-GB" sz="1600" dirty="0" smtClean="0">
                <a:latin typeface="Arial" pitchFamily="34" charset="0"/>
              </a:rPr>
              <a:t>Development of means for publication of research data (incl. peer-review).</a:t>
            </a:r>
          </a:p>
          <a:p>
            <a:pPr marL="360000" indent="-384175">
              <a:lnSpc>
                <a:spcPts val="2300"/>
              </a:lnSpc>
              <a:spcBef>
                <a:spcPts val="1200"/>
              </a:spcBef>
              <a:buClr>
                <a:schemeClr val="folHlink"/>
              </a:buClr>
              <a:buSzPct val="130000"/>
              <a:buFont typeface="Wingdings" pitchFamily="2" charset="2"/>
              <a:buChar char="§"/>
            </a:pPr>
            <a:r>
              <a:rPr lang="en-GB" sz="1600" dirty="0" smtClean="0">
                <a:latin typeface="Arial" pitchFamily="34" charset="0"/>
              </a:rPr>
              <a:t>Identify best practise examples and use experience.</a:t>
            </a:r>
          </a:p>
          <a:p>
            <a:pPr marL="360000" indent="-384175">
              <a:lnSpc>
                <a:spcPts val="2300"/>
              </a:lnSpc>
              <a:spcBef>
                <a:spcPts val="1200"/>
              </a:spcBef>
              <a:buClr>
                <a:schemeClr val="folHlink"/>
              </a:buClr>
              <a:buSzPct val="130000"/>
              <a:buFont typeface="Wingdings" pitchFamily="2" charset="2"/>
              <a:buChar char="§"/>
            </a:pPr>
            <a:r>
              <a:rPr lang="en-GB" sz="1600" dirty="0" smtClean="0">
                <a:latin typeface="Arial" pitchFamily="34" charset="0"/>
              </a:rPr>
              <a:t>Initiate pilot and exploration projects.</a:t>
            </a:r>
            <a:endParaRPr lang="en-GB" sz="1600" dirty="0">
              <a:latin typeface="Arial" pitchFamily="34" charset="0"/>
            </a:endParaRPr>
          </a:p>
        </p:txBody>
      </p:sp>
      <p:sp>
        <p:nvSpPr>
          <p:cNvPr id="25603" name="Rectangle 17"/>
          <p:cNvSpPr>
            <a:spLocks noChangeArrowheads="1"/>
          </p:cNvSpPr>
          <p:nvPr/>
        </p:nvSpPr>
        <p:spPr bwMode="auto">
          <a:xfrm>
            <a:off x="344488" y="536575"/>
            <a:ext cx="8628062" cy="335413"/>
          </a:xfrm>
          <a:prstGeom prst="rect">
            <a:avLst/>
          </a:prstGeom>
          <a:noFill/>
          <a:ln w="9525">
            <a:noFill/>
            <a:miter lim="800000"/>
            <a:headEnd/>
            <a:tailEnd/>
          </a:ln>
        </p:spPr>
        <p:txBody>
          <a:bodyPr lIns="0" tIns="0" rIns="0" bIns="0">
            <a:spAutoFit/>
          </a:bodyPr>
          <a:lstStyle/>
          <a:p>
            <a:pPr>
              <a:lnSpc>
                <a:spcPct val="120000"/>
              </a:lnSpc>
            </a:pPr>
            <a:r>
              <a:rPr lang="en-GB" sz="2000" b="1" dirty="0" smtClean="0">
                <a:solidFill>
                  <a:schemeClr val="bg1"/>
                </a:solidFill>
                <a:latin typeface="Arial" pitchFamily="34" charset="0"/>
              </a:rPr>
              <a:t>Research data management: approaches and strategies</a:t>
            </a:r>
            <a:endParaRPr lang="en-GB" sz="20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228600" y="1727201"/>
            <a:ext cx="8704263" cy="3990836"/>
          </a:xfrm>
          <a:prstGeom prst="rect">
            <a:avLst/>
          </a:prstGeom>
          <a:noFill/>
          <a:ln w="9525">
            <a:noFill/>
            <a:miter lim="800000"/>
            <a:headEnd/>
            <a:tailEnd/>
          </a:ln>
        </p:spPr>
        <p:txBody>
          <a:bodyPr wrap="square">
            <a:spAutoFit/>
          </a:bodyPr>
          <a:lstStyle/>
          <a:p>
            <a:pPr>
              <a:lnSpc>
                <a:spcPts val="1900"/>
              </a:lnSpc>
            </a:pPr>
            <a:r>
              <a:rPr lang="en-GB" sz="1700" b="1" dirty="0" smtClean="0">
                <a:solidFill>
                  <a:srgbClr val="000000"/>
                </a:solidFill>
                <a:latin typeface="Arial" pitchFamily="34" charset="0"/>
              </a:rPr>
              <a:t>Supplement to the Guidelines for Proposal Preparation</a:t>
            </a:r>
            <a:br>
              <a:rPr lang="en-GB" sz="1700" b="1" dirty="0" smtClean="0">
                <a:solidFill>
                  <a:srgbClr val="000000"/>
                </a:solidFill>
                <a:latin typeface="Arial" pitchFamily="34" charset="0"/>
              </a:rPr>
            </a:br>
            <a:r>
              <a:rPr lang="en-GB" sz="1400" dirty="0" smtClean="0">
                <a:solidFill>
                  <a:srgbClr val="000000"/>
                </a:solidFill>
                <a:latin typeface="Arial" pitchFamily="34" charset="0"/>
              </a:rPr>
              <a:t>(implemented at April 2010)</a:t>
            </a:r>
          </a:p>
          <a:p>
            <a:pPr>
              <a:lnSpc>
                <a:spcPts val="1900"/>
              </a:lnSpc>
            </a:pPr>
            <a:endParaRPr lang="en-GB" sz="1700" dirty="0" smtClean="0">
              <a:solidFill>
                <a:srgbClr val="000000"/>
              </a:solidFill>
              <a:latin typeface="Arial" pitchFamily="34" charset="0"/>
            </a:endParaRPr>
          </a:p>
          <a:p>
            <a:pPr>
              <a:lnSpc>
                <a:spcPts val="1900"/>
              </a:lnSpc>
            </a:pPr>
            <a:r>
              <a:rPr lang="en-GB" sz="1400" dirty="0" smtClean="0">
                <a:solidFill>
                  <a:srgbClr val="000000"/>
                </a:solidFill>
                <a:latin typeface="Arial" pitchFamily="34" charset="0"/>
              </a:rPr>
              <a:t>„ ... If during the proposed project scientific data will be gathered systematically, which may be feasible for later re-use, please describe the means how these data will be securely stored and made available for other scientists. Please regard the standards and the services of existing data repositories, if available in your specific scientific discipline … “</a:t>
            </a:r>
          </a:p>
          <a:p>
            <a:pPr>
              <a:lnSpc>
                <a:spcPts val="1900"/>
              </a:lnSpc>
            </a:pPr>
            <a:endParaRPr lang="en-GB" sz="1700" b="1" dirty="0" smtClean="0">
              <a:latin typeface="Arial" pitchFamily="34" charset="0"/>
            </a:endParaRPr>
          </a:p>
          <a:p>
            <a:pPr>
              <a:lnSpc>
                <a:spcPts val="1900"/>
              </a:lnSpc>
            </a:pPr>
            <a:r>
              <a:rPr lang="en-GB" sz="1700" b="1" dirty="0" smtClean="0">
                <a:latin typeface="Arial" pitchFamily="34" charset="0"/>
              </a:rPr>
              <a:t>Call for proposals: Information infrastructures for research data</a:t>
            </a:r>
            <a:br>
              <a:rPr lang="en-GB" sz="1700" b="1" dirty="0" smtClean="0">
                <a:latin typeface="Arial" pitchFamily="34" charset="0"/>
              </a:rPr>
            </a:br>
            <a:r>
              <a:rPr lang="en-GB" sz="1400" dirty="0" smtClean="0">
                <a:latin typeface="Arial" pitchFamily="34" charset="0"/>
              </a:rPr>
              <a:t>(call closed at the 28. April 2010)</a:t>
            </a:r>
          </a:p>
          <a:p>
            <a:pPr>
              <a:lnSpc>
                <a:spcPts val="1900"/>
              </a:lnSpc>
            </a:pPr>
            <a:endParaRPr lang="en-GB" sz="1700" dirty="0" smtClean="0">
              <a:solidFill>
                <a:srgbClr val="000000"/>
              </a:solidFill>
              <a:latin typeface="Arial" pitchFamily="34" charset="0"/>
            </a:endParaRPr>
          </a:p>
          <a:p>
            <a:pPr>
              <a:lnSpc>
                <a:spcPts val="1900"/>
              </a:lnSpc>
            </a:pPr>
            <a:r>
              <a:rPr lang="en-GB" sz="1400" dirty="0" smtClean="0">
                <a:solidFill>
                  <a:srgbClr val="000000"/>
                </a:solidFill>
                <a:latin typeface="Arial" pitchFamily="34" charset="0"/>
              </a:rPr>
              <a:t>In order to improve the long-term preservation of research data, the German Research Foundation (DFG) had issued a call for proposals for projects aimed at developing and optimising information infrastructures that seek to achieve an efficient and sustained use of research data. This initiative is administered by the DFG’s Scientific Library Services and Information Systems (LIS) division.</a:t>
            </a:r>
          </a:p>
          <a:p>
            <a:pPr>
              <a:lnSpc>
                <a:spcPts val="1900"/>
              </a:lnSpc>
            </a:pPr>
            <a:endParaRPr lang="en-GB" sz="1700" dirty="0" smtClean="0">
              <a:solidFill>
                <a:srgbClr val="000000"/>
              </a:solidFill>
              <a:latin typeface="Arial" pitchFamily="34" charset="0"/>
            </a:endParaRPr>
          </a:p>
        </p:txBody>
      </p:sp>
      <p:sp>
        <p:nvSpPr>
          <p:cNvPr id="6" name="Rectangle 2"/>
          <p:cNvSpPr txBox="1">
            <a:spLocks noChangeArrowheads="1"/>
          </p:cNvSpPr>
          <p:nvPr/>
        </p:nvSpPr>
        <p:spPr bwMode="auto">
          <a:xfrm>
            <a:off x="373063" y="541338"/>
            <a:ext cx="7462837" cy="33541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Current Activities</a:t>
            </a:r>
            <a:endParaRPr lang="en-GB" sz="2000" b="1" kern="0" dirty="0">
              <a:solidFill>
                <a:schemeClr val="bg1"/>
              </a:solidFill>
              <a:latin typeface="+mj-lt"/>
              <a:ea typeface="+mj-ea"/>
              <a:cs typeface="+mj-cs"/>
            </a:endParaRPr>
          </a:p>
        </p:txBody>
      </p:sp>
      <p:sp>
        <p:nvSpPr>
          <p:cNvPr id="4" name="Rectangle 3"/>
          <p:cNvSpPr>
            <a:spLocks noChangeArrowheads="1"/>
          </p:cNvSpPr>
          <p:nvPr/>
        </p:nvSpPr>
        <p:spPr bwMode="auto">
          <a:xfrm>
            <a:off x="4650013" y="5455558"/>
            <a:ext cx="3111501" cy="954107"/>
          </a:xfrm>
          <a:prstGeom prst="rect">
            <a:avLst/>
          </a:prstGeom>
          <a:solidFill>
            <a:schemeClr val="bg1"/>
          </a:solidFill>
          <a:ln w="9525">
            <a:solidFill>
              <a:schemeClr val="tx1"/>
            </a:solidFill>
            <a:miter lim="800000"/>
            <a:headEnd/>
            <a:tailEnd/>
          </a:ln>
        </p:spPr>
        <p:txBody>
          <a:bodyPr wrap="square">
            <a:spAutoFit/>
          </a:bodyPr>
          <a:lstStyle/>
          <a:p>
            <a:pPr algn="ctr">
              <a:spcAft>
                <a:spcPct val="60000"/>
              </a:spcAft>
            </a:pPr>
            <a:r>
              <a:rPr lang="en-GB" sz="1400" i="1" dirty="0" smtClean="0">
                <a:latin typeface="Arial" pitchFamily="34" charset="0"/>
              </a:rPr>
              <a:t>The German Research Foundation supports the </a:t>
            </a:r>
            <a:r>
              <a:rPr lang="en-GB" sz="1400" i="1" u="sng" dirty="0" smtClean="0">
                <a:latin typeface="Arial" pitchFamily="34" charset="0"/>
              </a:rPr>
              <a:t>systematic collaboration </a:t>
            </a:r>
            <a:r>
              <a:rPr lang="en-GB" sz="1400" i="1" dirty="0" smtClean="0">
                <a:latin typeface="Arial" pitchFamily="34" charset="0"/>
              </a:rPr>
              <a:t>between scientists and information management experts.</a:t>
            </a:r>
            <a:endParaRPr lang="en-GB" sz="1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73063" y="541338"/>
            <a:ext cx="7462837" cy="369332"/>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Information management experts? E.g. libraries, archives ... </a:t>
            </a:r>
            <a:endParaRPr lang="en-GB" sz="2000" b="1" kern="0" dirty="0">
              <a:solidFill>
                <a:schemeClr val="bg1"/>
              </a:solidFill>
              <a:latin typeface="+mj-lt"/>
              <a:ea typeface="+mj-ea"/>
              <a:cs typeface="+mj-cs"/>
            </a:endParaRPr>
          </a:p>
        </p:txBody>
      </p:sp>
      <p:pic>
        <p:nvPicPr>
          <p:cNvPr id="8" name="Grafik 7" descr="BritishLibrary_kl.bmp"/>
          <p:cNvPicPr>
            <a:picLocks noChangeAspect="1"/>
          </p:cNvPicPr>
          <p:nvPr/>
        </p:nvPicPr>
        <p:blipFill>
          <a:blip r:embed="rId2" cstate="print"/>
          <a:stretch>
            <a:fillRect/>
          </a:stretch>
        </p:blipFill>
        <p:spPr>
          <a:xfrm>
            <a:off x="232228" y="1662898"/>
            <a:ext cx="6771401" cy="2451902"/>
          </a:xfrm>
          <a:prstGeom prst="rect">
            <a:avLst/>
          </a:prstGeom>
          <a:ln>
            <a:noFill/>
          </a:ln>
          <a:effectLst>
            <a:outerShdw blurRad="292100" dist="139700" dir="2700000" algn="tl" rotWithShape="0">
              <a:srgbClr val="333333">
                <a:alpha val="65000"/>
              </a:srgbClr>
            </a:outerShdw>
          </a:effectLst>
        </p:spPr>
      </p:pic>
      <p:sp>
        <p:nvSpPr>
          <p:cNvPr id="9" name="Rectangle 5"/>
          <p:cNvSpPr>
            <a:spLocks/>
          </p:cNvSpPr>
          <p:nvPr/>
        </p:nvSpPr>
        <p:spPr bwMode="auto">
          <a:xfrm>
            <a:off x="215868" y="4298109"/>
            <a:ext cx="5693866" cy="492443"/>
          </a:xfrm>
          <a:prstGeom prst="rect">
            <a:avLst/>
          </a:prstGeom>
          <a:noFill/>
          <a:ln w="12700">
            <a:noFill/>
            <a:miter lim="800000"/>
            <a:headEnd/>
            <a:tailEnd/>
          </a:ln>
        </p:spPr>
        <p:txBody>
          <a:bodyPr wrap="none" lIns="0" tIns="0" rIns="0" bIns="0" anchor="ctr">
            <a:spAutoFit/>
          </a:bodyPr>
          <a:lstStyle/>
          <a:p>
            <a:pPr defTabSz="642938"/>
            <a:r>
              <a:rPr lang="en-GB" sz="1200" dirty="0" smtClean="0">
                <a:latin typeface="+mn-lt"/>
                <a:sym typeface="Cochin"/>
              </a:rPr>
              <a:t>Old Reading Room of the British Library, London</a:t>
            </a:r>
          </a:p>
          <a:p>
            <a:pPr defTabSz="642938"/>
            <a:r>
              <a:rPr lang="en-US" sz="1000" dirty="0" smtClean="0">
                <a:latin typeface="+mn-lt"/>
                <a:sym typeface="Cochin"/>
                <a:hlinkClick r:id="rId3"/>
              </a:rPr>
              <a:t>http://en.wikipedia.org/wiki/File:British_Museum_Reading_Room_Panorama_Feb_2006.jpg</a:t>
            </a:r>
            <a:r>
              <a:rPr lang="en-US" sz="1000" dirty="0" smtClean="0">
                <a:latin typeface="+mn-lt"/>
                <a:sym typeface="Cochin"/>
              </a:rPr>
              <a:t> cc: by-</a:t>
            </a:r>
            <a:r>
              <a:rPr lang="en-US" sz="1000" dirty="0" err="1" smtClean="0">
                <a:latin typeface="+mn-lt"/>
                <a:sym typeface="Cochin"/>
              </a:rPr>
              <a:t>sa</a:t>
            </a:r>
            <a:endParaRPr lang="en-US" sz="1000" dirty="0" smtClean="0">
              <a:latin typeface="+mn-lt"/>
              <a:sym typeface="Cochin"/>
            </a:endParaRPr>
          </a:p>
          <a:p>
            <a:pPr defTabSz="642938"/>
            <a:endParaRPr lang="en-GB" sz="1000" dirty="0">
              <a:latin typeface="+mn-lt"/>
              <a:sym typeface="Cochin"/>
            </a:endParaRPr>
          </a:p>
        </p:txBody>
      </p:sp>
      <p:sp>
        <p:nvSpPr>
          <p:cNvPr id="11" name="Rechteck 10"/>
          <p:cNvSpPr/>
          <p:nvPr/>
        </p:nvSpPr>
        <p:spPr>
          <a:xfrm>
            <a:off x="1162972" y="5415617"/>
            <a:ext cx="5130786" cy="615553"/>
          </a:xfrm>
          <a:prstGeom prst="rect">
            <a:avLst/>
          </a:prstGeom>
        </p:spPr>
        <p:txBody>
          <a:bodyPr wrap="square">
            <a:spAutoFit/>
          </a:bodyPr>
          <a:lstStyle/>
          <a:p>
            <a:pPr algn="r"/>
            <a:r>
              <a:rPr lang="en-GB" sz="1200" dirty="0" smtClean="0">
                <a:latin typeface="+mn-lt"/>
              </a:rPr>
              <a:t>"Archive of the Members of the German Bundestag", a work of art by Christian </a:t>
            </a:r>
            <a:r>
              <a:rPr lang="en-GB" sz="1200" dirty="0" err="1" smtClean="0">
                <a:latin typeface="+mn-lt"/>
              </a:rPr>
              <a:t>Boltanski</a:t>
            </a:r>
            <a:r>
              <a:rPr lang="en-GB" sz="1200" dirty="0" smtClean="0">
                <a:latin typeface="+mn-lt"/>
              </a:rPr>
              <a:t>, in the basement of the Reichstag building </a:t>
            </a:r>
            <a:r>
              <a:rPr lang="en-GB" sz="1000" dirty="0" smtClean="0">
                <a:latin typeface="+mn-lt"/>
                <a:hlinkClick r:id="rId4"/>
              </a:rPr>
              <a:t>http://www.flickr.com/photos/mr172/4451824642/</a:t>
            </a:r>
            <a:r>
              <a:rPr lang="en-GB" sz="1000" dirty="0" smtClean="0">
                <a:latin typeface="+mn-lt"/>
              </a:rPr>
              <a:t>: cc: by-</a:t>
            </a:r>
            <a:r>
              <a:rPr lang="en-GB" sz="1000" dirty="0" err="1" smtClean="0">
                <a:latin typeface="+mn-lt"/>
              </a:rPr>
              <a:t>nc</a:t>
            </a:r>
            <a:r>
              <a:rPr lang="en-GB" sz="1000" dirty="0" smtClean="0">
                <a:latin typeface="+mn-lt"/>
              </a:rPr>
              <a:t>-</a:t>
            </a:r>
            <a:r>
              <a:rPr lang="en-GB" sz="1000" dirty="0" err="1" smtClean="0">
                <a:latin typeface="+mn-lt"/>
              </a:rPr>
              <a:t>sa</a:t>
            </a:r>
            <a:r>
              <a:rPr lang="en-GB" sz="1000" dirty="0" smtClean="0">
                <a:latin typeface="+mn-lt"/>
              </a:rPr>
              <a:t> </a:t>
            </a:r>
            <a:endParaRPr lang="en-GB" sz="1000" dirty="0">
              <a:latin typeface="+mn-lt"/>
            </a:endParaRPr>
          </a:p>
        </p:txBody>
      </p:sp>
      <p:sp>
        <p:nvSpPr>
          <p:cNvPr id="12" name="Rechteck 11"/>
          <p:cNvSpPr/>
          <p:nvPr/>
        </p:nvSpPr>
        <p:spPr>
          <a:xfrm>
            <a:off x="6313714" y="2634340"/>
            <a:ext cx="1407886" cy="182154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0" name="Picture 2" descr="http://farm5.static.flickr.com/4012/4451824642_06f9e0d11c.jpg"/>
          <p:cNvPicPr>
            <a:picLocks noChangeAspect="1" noChangeArrowheads="1"/>
          </p:cNvPicPr>
          <p:nvPr/>
        </p:nvPicPr>
        <p:blipFill>
          <a:blip r:embed="rId5" cstate="print"/>
          <a:srcRect/>
          <a:stretch>
            <a:fillRect/>
          </a:stretch>
        </p:blipFill>
        <p:spPr bwMode="auto">
          <a:xfrm>
            <a:off x="6393541" y="2727474"/>
            <a:ext cx="2412094" cy="3216125"/>
          </a:xfrm>
          <a:prstGeom prst="rect">
            <a:avLst/>
          </a:prstGeom>
          <a:noFill/>
          <a:effectLst>
            <a:outerShdw blurRad="292100" dist="139700" dir="2700000" algn="tl" rotWithShape="0">
              <a:prstClr val="black">
                <a:alpha val="65000"/>
              </a:prstClr>
            </a:outerShdw>
          </a:effectLst>
          <a:scene3d>
            <a:camera prst="orthographicFront"/>
            <a:lightRig rig="threePt" dir="t"/>
          </a:scene3d>
          <a:sp3d prstMaterial="fla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2858" y="1765292"/>
            <a:ext cx="4191000" cy="1219200"/>
          </a:xfrm>
          <a:prstGeom prst="rect">
            <a:avLst/>
          </a:prstGeom>
          <a:noFill/>
          <a:ln w="9525">
            <a:noFill/>
            <a:miter lim="800000"/>
            <a:headEnd/>
            <a:tailEnd/>
          </a:ln>
        </p:spPr>
      </p:pic>
      <p:sp>
        <p:nvSpPr>
          <p:cNvPr id="5" name="Rechteck 4"/>
          <p:cNvSpPr/>
          <p:nvPr/>
        </p:nvSpPr>
        <p:spPr>
          <a:xfrm>
            <a:off x="242858" y="3194052"/>
            <a:ext cx="5572164" cy="307777"/>
          </a:xfrm>
          <a:prstGeom prst="rect">
            <a:avLst/>
          </a:prstGeom>
        </p:spPr>
        <p:txBody>
          <a:bodyPr wrap="square">
            <a:spAutoFit/>
          </a:bodyPr>
          <a:lstStyle/>
          <a:p>
            <a:r>
              <a:rPr lang="de-DE" sz="1400" dirty="0" smtClean="0">
                <a:latin typeface="Arial" pitchFamily="34" charset="0"/>
                <a:cs typeface="Arial" pitchFamily="34" charset="0"/>
              </a:rPr>
              <a:t>http://www.earth-system-science-data.net/home.html</a:t>
            </a:r>
            <a:endParaRPr lang="de-DE" sz="1400" dirty="0">
              <a:latin typeface="Arial" pitchFamily="34" charset="0"/>
              <a:cs typeface="Arial" pitchFamily="34" charset="0"/>
            </a:endParaRPr>
          </a:p>
        </p:txBody>
      </p:sp>
      <p:sp>
        <p:nvSpPr>
          <p:cNvPr id="2051" name="Rectangle 3"/>
          <p:cNvSpPr>
            <a:spLocks noChangeArrowheads="1"/>
          </p:cNvSpPr>
          <p:nvPr/>
        </p:nvSpPr>
        <p:spPr bwMode="auto">
          <a:xfrm flipH="1">
            <a:off x="4714876" y="1622416"/>
            <a:ext cx="42862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Earth System Science Data (ESSD) is an international, interdisciplinary journal for the publication of articles on original research data(sets), </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furthering the reuse of high (reference) quality data of benefit to Earth System Sciences. The editors encourage submissions on original data or data collections which are of sufficient quality and potential impact to contribute to these aims.</a:t>
            </a:r>
          </a:p>
        </p:txBody>
      </p:sp>
      <p:sp>
        <p:nvSpPr>
          <p:cNvPr id="7" name="Rechteck 6"/>
          <p:cNvSpPr/>
          <p:nvPr/>
        </p:nvSpPr>
        <p:spPr>
          <a:xfrm>
            <a:off x="242858" y="4289436"/>
            <a:ext cx="8609042" cy="1567096"/>
          </a:xfrm>
          <a:prstGeom prst="rect">
            <a:avLst/>
          </a:prstGeom>
        </p:spPr>
        <p:txBody>
          <a:bodyPr wrap="square">
            <a:spAutoFit/>
          </a:bodyPr>
          <a:lstStyle/>
          <a:p>
            <a:pPr lvl="0" eaLnBrk="0" fontAlgn="base" hangingPunct="0">
              <a:lnSpc>
                <a:spcPts val="2300"/>
              </a:lnSpc>
              <a:spcBef>
                <a:spcPct val="0"/>
              </a:spcBef>
              <a:spcAft>
                <a:spcPct val="0"/>
              </a:spcAf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Papers that pass a rapid access peer-review are immediately published on the Earth System Science Data Discussions (ESSDD) website. They are then subject to </a:t>
            </a:r>
            <a:r>
              <a:rPr kumimoji="0" lang="en-GB"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Interactive Public Discussion</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during which the referees' comments (anonymous or attributed), additional short comments by other members of the scientific community (attributed) and the authors' replies are also published in ESSD.</a:t>
            </a:r>
            <a:endParaRPr kumimoji="0" lang="en-GB" sz="1600" b="0" i="0" u="none" strike="noStrike" cap="none" normalizeH="0" baseline="0" dirty="0" smtClean="0">
              <a:ln>
                <a:noFill/>
              </a:ln>
              <a:solidFill>
                <a:schemeClr val="tx1"/>
              </a:solidFill>
              <a:effectLst/>
              <a:latin typeface="Arial" pitchFamily="34" charset="0"/>
            </a:endParaRPr>
          </a:p>
        </p:txBody>
      </p:sp>
      <p:sp>
        <p:nvSpPr>
          <p:cNvPr id="6" name="Rectangle 2"/>
          <p:cNvSpPr txBox="1">
            <a:spLocks noChangeArrowheads="1"/>
          </p:cNvSpPr>
          <p:nvPr/>
        </p:nvSpPr>
        <p:spPr bwMode="auto">
          <a:xfrm>
            <a:off x="373063" y="541338"/>
            <a:ext cx="7462837" cy="33541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Data publications; e.g. ESSD</a:t>
            </a:r>
            <a:endParaRPr lang="en-GB" sz="2000" b="1" kern="0" dirty="0">
              <a:solidFill>
                <a:schemeClr val="bg1"/>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15900" y="1502865"/>
            <a:ext cx="8759825" cy="4614545"/>
          </a:xfrm>
        </p:spPr>
        <p:txBody>
          <a:bodyPr/>
          <a:lstStyle/>
          <a:p>
            <a:pPr marL="288925" indent="-288925">
              <a:lnSpc>
                <a:spcPct val="150000"/>
              </a:lnSpc>
              <a:spcBef>
                <a:spcPct val="30000"/>
              </a:spcBef>
              <a:buClr>
                <a:schemeClr val="hlink"/>
              </a:buClr>
              <a:buSzPct val="120000"/>
              <a:buFont typeface="Wingdings" pitchFamily="2" charset="2"/>
              <a:buChar char="§"/>
            </a:pPr>
            <a:r>
              <a:rPr lang="en-GB" sz="1600" dirty="0" smtClean="0"/>
              <a:t>Think disciplines</a:t>
            </a:r>
          </a:p>
          <a:p>
            <a:pPr marL="449263" lvl="1" indent="0">
              <a:spcBef>
                <a:spcPts val="500"/>
              </a:spcBef>
              <a:buClr>
                <a:schemeClr val="hlink"/>
              </a:buClr>
              <a:buSzPct val="140000"/>
              <a:buNone/>
            </a:pPr>
            <a:r>
              <a:rPr lang="en-GB" sz="1400" dirty="0" smtClean="0"/>
              <a:t>Define types of data, amount and characteristics, their specific life cycles and usage characteristics.</a:t>
            </a:r>
          </a:p>
          <a:p>
            <a:pPr marL="288925" indent="-288925">
              <a:lnSpc>
                <a:spcPct val="150000"/>
              </a:lnSpc>
              <a:spcBef>
                <a:spcPct val="30000"/>
              </a:spcBef>
              <a:buClr>
                <a:schemeClr val="hlink"/>
              </a:buClr>
              <a:buSzPct val="120000"/>
              <a:buFont typeface="Wingdings" pitchFamily="2" charset="2"/>
              <a:buChar char="§"/>
            </a:pPr>
            <a:r>
              <a:rPr lang="en-GB" sz="1600" dirty="0" smtClean="0"/>
              <a:t>Encouraging the publication of data sets</a:t>
            </a:r>
          </a:p>
          <a:p>
            <a:pPr marL="449263" lvl="1" indent="0">
              <a:spcBef>
                <a:spcPts val="500"/>
              </a:spcBef>
              <a:buClr>
                <a:schemeClr val="hlink"/>
              </a:buClr>
              <a:buSzPct val="140000"/>
              <a:buNone/>
            </a:pPr>
            <a:r>
              <a:rPr lang="en-GB" sz="1400" dirty="0" smtClean="0"/>
              <a:t>The willingness to provide access to data for scientific re-use should become standard in science and research</a:t>
            </a:r>
          </a:p>
          <a:p>
            <a:pPr marL="288925" indent="-288925">
              <a:lnSpc>
                <a:spcPct val="150000"/>
              </a:lnSpc>
              <a:spcBef>
                <a:spcPct val="30000"/>
              </a:spcBef>
              <a:buClr>
                <a:schemeClr val="hlink"/>
              </a:buClr>
              <a:buSzPct val="120000"/>
              <a:buFont typeface="Wingdings" pitchFamily="2" charset="2"/>
              <a:buChar char="§"/>
            </a:pPr>
            <a:r>
              <a:rPr lang="en-GB" sz="1600" dirty="0" smtClean="0"/>
              <a:t>Legal regulations</a:t>
            </a:r>
          </a:p>
          <a:p>
            <a:pPr marL="288925" indent="-288925">
              <a:lnSpc>
                <a:spcPct val="150000"/>
              </a:lnSpc>
              <a:spcBef>
                <a:spcPct val="30000"/>
              </a:spcBef>
              <a:buClr>
                <a:schemeClr val="hlink"/>
              </a:buClr>
              <a:buSzPct val="120000"/>
              <a:buFont typeface="Wingdings" pitchFamily="2" charset="2"/>
              <a:buChar char="§"/>
            </a:pPr>
            <a:r>
              <a:rPr lang="en-GB" sz="1600" dirty="0" smtClean="0"/>
              <a:t>Teaching and qualification </a:t>
            </a:r>
          </a:p>
          <a:p>
            <a:pPr marL="449263" lvl="1" indent="0">
              <a:spcBef>
                <a:spcPts val="500"/>
              </a:spcBef>
              <a:buClr>
                <a:schemeClr val="hlink"/>
              </a:buClr>
              <a:buSzPct val="140000"/>
              <a:buNone/>
            </a:pPr>
            <a:r>
              <a:rPr lang="en-GB" sz="1400" dirty="0" smtClean="0"/>
              <a:t>Scientists and data curators</a:t>
            </a:r>
          </a:p>
          <a:p>
            <a:pPr marL="288925" indent="-288925">
              <a:lnSpc>
                <a:spcPct val="150000"/>
              </a:lnSpc>
              <a:spcBef>
                <a:spcPct val="30000"/>
              </a:spcBef>
              <a:buClr>
                <a:schemeClr val="hlink"/>
              </a:buClr>
              <a:buSzPct val="120000"/>
              <a:buFont typeface="Wingdings" pitchFamily="2" charset="2"/>
              <a:buChar char="§"/>
            </a:pPr>
            <a:r>
              <a:rPr lang="en-GB" sz="1600" dirty="0" smtClean="0"/>
              <a:t>Working across sectors</a:t>
            </a:r>
          </a:p>
          <a:p>
            <a:pPr marL="288925" indent="-288925">
              <a:lnSpc>
                <a:spcPct val="150000"/>
              </a:lnSpc>
              <a:spcBef>
                <a:spcPct val="30000"/>
              </a:spcBef>
              <a:buClr>
                <a:schemeClr val="hlink"/>
              </a:buClr>
              <a:buSzPct val="120000"/>
              <a:buFont typeface="Wingdings" pitchFamily="2" charset="2"/>
              <a:buChar char="§"/>
            </a:pPr>
            <a:r>
              <a:rPr lang="en-GB" sz="1600" dirty="0" smtClean="0"/>
              <a:t>Digital collections of scientific objects	</a:t>
            </a:r>
          </a:p>
          <a:p>
            <a:pPr>
              <a:lnSpc>
                <a:spcPts val="2100"/>
              </a:lnSpc>
              <a:spcBef>
                <a:spcPct val="35000"/>
              </a:spcBef>
              <a:buSzPct val="120000"/>
              <a:buFont typeface="Wingdings" pitchFamily="2" charset="2"/>
              <a:buChar char="§"/>
            </a:pPr>
            <a:r>
              <a:rPr lang="en-GB" sz="1600" dirty="0" smtClean="0"/>
              <a:t>Development and implementation of infrastructure</a:t>
            </a:r>
          </a:p>
          <a:p>
            <a:pPr marL="449263" lvl="1" indent="0">
              <a:spcBef>
                <a:spcPts val="500"/>
              </a:spcBef>
              <a:buClr>
                <a:schemeClr val="hlink"/>
              </a:buClr>
              <a:buSzPct val="140000"/>
              <a:buNone/>
            </a:pPr>
            <a:r>
              <a:rPr lang="en-GB" sz="1400" dirty="0" smtClean="0"/>
              <a:t>Collaboration between scientists and information management experts</a:t>
            </a:r>
            <a:br>
              <a:rPr lang="en-GB" sz="1400" dirty="0" smtClean="0"/>
            </a:br>
            <a:r>
              <a:rPr lang="en-GB" sz="1400" dirty="0" smtClean="0"/>
              <a:t>Securing the interoperability of international and interdisciplinary networks</a:t>
            </a:r>
          </a:p>
        </p:txBody>
      </p:sp>
      <p:sp>
        <p:nvSpPr>
          <p:cNvPr id="27651" name="Rectangle 6"/>
          <p:cNvSpPr>
            <a:spLocks noChangeArrowheads="1"/>
          </p:cNvSpPr>
          <p:nvPr/>
        </p:nvSpPr>
        <p:spPr bwMode="auto">
          <a:xfrm>
            <a:off x="488950" y="498475"/>
            <a:ext cx="8070850" cy="334963"/>
          </a:xfrm>
          <a:prstGeom prst="rect">
            <a:avLst/>
          </a:prstGeom>
          <a:noFill/>
          <a:ln w="9525">
            <a:noFill/>
            <a:miter lim="800000"/>
            <a:headEnd/>
            <a:tailEnd/>
          </a:ln>
        </p:spPr>
        <p:txBody>
          <a:bodyPr lIns="0" tIns="0" rIns="0" bIns="0">
            <a:spAutoFit/>
          </a:bodyPr>
          <a:lstStyle/>
          <a:p>
            <a:pPr>
              <a:lnSpc>
                <a:spcPct val="120000"/>
              </a:lnSpc>
            </a:pPr>
            <a:r>
              <a:rPr lang="en-GB" sz="2000" b="1" dirty="0" smtClean="0">
                <a:solidFill>
                  <a:schemeClr val="bg1"/>
                </a:solidFill>
                <a:latin typeface="Arial" pitchFamily="34" charset="0"/>
              </a:rPr>
              <a:t>What is on the agenda? A Summary</a:t>
            </a:r>
            <a:endParaRPr lang="en-GB" sz="20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a:spLocks noChangeArrowheads="1"/>
          </p:cNvSpPr>
          <p:nvPr/>
        </p:nvSpPr>
        <p:spPr bwMode="auto">
          <a:xfrm>
            <a:off x="671513" y="4191000"/>
            <a:ext cx="7883525" cy="1200150"/>
          </a:xfrm>
          <a:prstGeom prst="rect">
            <a:avLst/>
          </a:prstGeom>
          <a:solidFill>
            <a:schemeClr val="tx2"/>
          </a:solidFill>
          <a:ln w="9525">
            <a:noFill/>
            <a:miter lim="800000"/>
            <a:headEnd/>
            <a:tailEnd/>
          </a:ln>
        </p:spPr>
        <p:txBody>
          <a:bodyPr lIns="0" tIns="0" rIns="0" bIns="0">
            <a:spAutoFit/>
          </a:bodyPr>
          <a:lstStyle/>
          <a:p>
            <a:pPr eaLnBrk="0" hangingPunct="0">
              <a:defRPr/>
            </a:pPr>
            <a:r>
              <a:rPr lang="en-GB" sz="3200" b="1" dirty="0" smtClean="0">
                <a:solidFill>
                  <a:schemeClr val="bg1"/>
                </a:solidFill>
                <a:latin typeface="Arial" pitchFamily="34" charset="0"/>
                <a:cs typeface="Times New Roman" pitchFamily="18" charset="0"/>
              </a:rPr>
              <a:t>Thank you for your attention!</a:t>
            </a:r>
          </a:p>
          <a:p>
            <a:pPr eaLnBrk="0" hangingPunct="0">
              <a:defRPr/>
            </a:pPr>
            <a:endParaRPr lang="en-GB" sz="3200" dirty="0" smtClean="0"/>
          </a:p>
          <a:p>
            <a:pPr eaLnBrk="0" hangingPunct="0">
              <a:defRPr/>
            </a:pPr>
            <a:r>
              <a:rPr lang="en-GB" sz="1400" dirty="0" smtClean="0">
                <a:solidFill>
                  <a:schemeClr val="bg1"/>
                </a:solidFill>
                <a:latin typeface="+mn-lt"/>
              </a:rPr>
              <a:t>Stefan.Winkler-Nees@dfg.de</a:t>
            </a:r>
            <a:endParaRPr lang="en-GB"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1026"/>
          <p:cNvSpPr>
            <a:spLocks noGrp="1" noChangeArrowheads="1"/>
          </p:cNvSpPr>
          <p:nvPr>
            <p:ph type="title"/>
          </p:nvPr>
        </p:nvSpPr>
        <p:spPr>
          <a:xfrm>
            <a:off x="539750" y="551543"/>
            <a:ext cx="8070850" cy="581932"/>
          </a:xfrm>
        </p:spPr>
        <p:txBody>
          <a:bodyPr/>
          <a:lstStyle/>
          <a:p>
            <a:r>
              <a:rPr lang="en-GB" dirty="0"/>
              <a:t>The German Research Foundation</a:t>
            </a:r>
          </a:p>
        </p:txBody>
      </p:sp>
      <p:sp>
        <p:nvSpPr>
          <p:cNvPr id="331779" name="Rectangle 1027"/>
          <p:cNvSpPr>
            <a:spLocks noGrp="1" noChangeArrowheads="1"/>
          </p:cNvSpPr>
          <p:nvPr>
            <p:ph type="body" idx="1"/>
          </p:nvPr>
        </p:nvSpPr>
        <p:spPr>
          <a:xfrm>
            <a:off x="276225" y="1752600"/>
            <a:ext cx="8648700" cy="3806825"/>
          </a:xfrm>
          <a:noFill/>
          <a:ln/>
        </p:spPr>
        <p:txBody>
          <a:bodyPr/>
          <a:lstStyle/>
          <a:p>
            <a:pPr marL="0" indent="0" eaLnBrk="0" hangingPunct="0">
              <a:lnSpc>
                <a:spcPct val="150000"/>
              </a:lnSpc>
              <a:spcBef>
                <a:spcPct val="50000"/>
              </a:spcBef>
              <a:buSzPct val="125000"/>
              <a:buNone/>
            </a:pPr>
            <a:r>
              <a:rPr lang="en-GB" b="1" dirty="0">
                <a:solidFill>
                  <a:srgbClr val="000000"/>
                </a:solidFill>
                <a:cs typeface="Times New Roman" charset="0"/>
              </a:rPr>
              <a:t>Mission Statement:</a:t>
            </a:r>
            <a:br>
              <a:rPr lang="en-GB" b="1" dirty="0">
                <a:solidFill>
                  <a:srgbClr val="000000"/>
                </a:solidFill>
                <a:cs typeface="Times New Roman" charset="0"/>
              </a:rPr>
            </a:br>
            <a:r>
              <a:rPr lang="en-GB" dirty="0">
                <a:solidFill>
                  <a:srgbClr val="000000"/>
                </a:solidFill>
                <a:cs typeface="Times New Roman" charset="0"/>
              </a:rPr>
              <a:t/>
            </a:r>
            <a:br>
              <a:rPr lang="en-GB" dirty="0">
                <a:solidFill>
                  <a:srgbClr val="000000"/>
                </a:solidFill>
                <a:cs typeface="Times New Roman" charset="0"/>
              </a:rPr>
            </a:br>
            <a:r>
              <a:rPr lang="en-GB" dirty="0">
                <a:solidFill>
                  <a:srgbClr val="000000"/>
                </a:solidFill>
                <a:cs typeface="Times New Roman" charset="0"/>
              </a:rPr>
              <a:t>The German Research Foundation (</a:t>
            </a:r>
            <a:r>
              <a:rPr lang="de-DE" dirty="0">
                <a:solidFill>
                  <a:srgbClr val="000000"/>
                </a:solidFill>
                <a:cs typeface="Times New Roman" charset="0"/>
              </a:rPr>
              <a:t>Deutsche Forschungsgemeinschaft, DFG</a:t>
            </a:r>
            <a:r>
              <a:rPr lang="en-GB" dirty="0">
                <a:solidFill>
                  <a:srgbClr val="000000"/>
                </a:solidFill>
                <a:cs typeface="Times New Roman" charset="0"/>
              </a:rPr>
              <a:t>) is the central, </a:t>
            </a:r>
            <a:r>
              <a:rPr lang="en-GB" b="1" dirty="0">
                <a:solidFill>
                  <a:schemeClr val="folHlink"/>
                </a:solidFill>
                <a:cs typeface="Times New Roman" charset="0"/>
              </a:rPr>
              <a:t>self-governing</a:t>
            </a:r>
            <a:r>
              <a:rPr lang="en-GB" dirty="0">
                <a:solidFill>
                  <a:srgbClr val="000000"/>
                </a:solidFill>
                <a:cs typeface="Times New Roman" charset="0"/>
              </a:rPr>
              <a:t> research funding organisation that promotes research at universities and other publicly financed research institutions in Germany.</a:t>
            </a:r>
            <a:br>
              <a:rPr lang="en-GB" dirty="0">
                <a:solidFill>
                  <a:srgbClr val="000000"/>
                </a:solidFill>
                <a:cs typeface="Times New Roman" charset="0"/>
              </a:rPr>
            </a:br>
            <a:r>
              <a:rPr lang="en-GB" dirty="0">
                <a:solidFill>
                  <a:srgbClr val="000000"/>
                </a:solidFill>
                <a:cs typeface="Times New Roman" charset="0"/>
              </a:rPr>
              <a:t/>
            </a:r>
            <a:br>
              <a:rPr lang="en-GB" dirty="0">
                <a:solidFill>
                  <a:srgbClr val="000000"/>
                </a:solidFill>
                <a:cs typeface="Times New Roman" charset="0"/>
              </a:rPr>
            </a:br>
            <a:r>
              <a:rPr lang="en-GB" dirty="0">
                <a:solidFill>
                  <a:srgbClr val="000000"/>
                </a:solidFill>
                <a:cs typeface="Times New Roman" charset="0"/>
              </a:rPr>
              <a:t>The DFG serves </a:t>
            </a:r>
            <a:r>
              <a:rPr lang="en-GB" b="1" dirty="0">
                <a:solidFill>
                  <a:schemeClr val="folHlink"/>
                </a:solidFill>
                <a:cs typeface="Times New Roman" charset="0"/>
              </a:rPr>
              <a:t>all branches</a:t>
            </a:r>
            <a:r>
              <a:rPr lang="en-GB" dirty="0">
                <a:solidFill>
                  <a:srgbClr val="000000"/>
                </a:solidFill>
                <a:cs typeface="Times New Roman" charset="0"/>
              </a:rPr>
              <a:t> of science and the humanities by funding research projects and facilitating cooperation among researchers.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287338" y="303213"/>
            <a:ext cx="8505825" cy="822325"/>
          </a:xfrm>
          <a:prstGeom prst="rect">
            <a:avLst/>
          </a:prstGeom>
          <a:noFill/>
          <a:ln w="9525">
            <a:noFill/>
            <a:miter lim="800000"/>
            <a:headEnd/>
            <a:tailEnd/>
          </a:ln>
        </p:spPr>
        <p:txBody>
          <a:bodyPr>
            <a:spAutoFit/>
          </a:bodyPr>
          <a:lstStyle/>
          <a:p>
            <a:pPr>
              <a:lnSpc>
                <a:spcPct val="120000"/>
              </a:lnSpc>
            </a:pPr>
            <a:r>
              <a:rPr lang="en-GB" sz="2000" b="1" dirty="0" smtClean="0">
                <a:solidFill>
                  <a:schemeClr val="bg1"/>
                </a:solidFill>
                <a:latin typeface="Arial" pitchFamily="34" charset="0"/>
              </a:rPr>
              <a:t>What is the issue?</a:t>
            </a:r>
            <a:r>
              <a:rPr lang="en-GB" sz="2000" b="1" dirty="0" smtClean="0">
                <a:solidFill>
                  <a:srgbClr val="00519E"/>
                </a:solidFill>
                <a:latin typeface="Arial" pitchFamily="34" charset="0"/>
              </a:rPr>
              <a:t> </a:t>
            </a:r>
            <a:r>
              <a:rPr lang="en-GB" sz="900" b="1" dirty="0" smtClean="0">
                <a:solidFill>
                  <a:srgbClr val="00519E"/>
                </a:solidFill>
                <a:latin typeface="Arial" pitchFamily="34" charset="0"/>
              </a:rPr>
              <a:t/>
            </a:r>
            <a:br>
              <a:rPr lang="en-GB" sz="900" b="1" dirty="0" smtClean="0">
                <a:solidFill>
                  <a:srgbClr val="00519E"/>
                </a:solidFill>
                <a:latin typeface="Arial" pitchFamily="34" charset="0"/>
              </a:rPr>
            </a:br>
            <a:r>
              <a:rPr lang="en-GB" sz="900" b="1" dirty="0" smtClean="0">
                <a:solidFill>
                  <a:srgbClr val="00519E"/>
                </a:solidFill>
                <a:latin typeface="Arial" pitchFamily="34" charset="0"/>
              </a:rPr>
              <a:t> </a:t>
            </a:r>
            <a:r>
              <a:rPr lang="en-GB" sz="2000" b="1" dirty="0" smtClean="0">
                <a:solidFill>
                  <a:schemeClr val="bg1"/>
                </a:solidFill>
                <a:latin typeface="Arial" pitchFamily="34" charset="0"/>
              </a:rPr>
              <a:t>Research Data ...</a:t>
            </a:r>
            <a:endParaRPr lang="en-GB" sz="2000" b="1" dirty="0">
              <a:solidFill>
                <a:schemeClr val="bg1"/>
              </a:solidFill>
              <a:latin typeface="Arial" pitchFamily="34" charset="0"/>
            </a:endParaRPr>
          </a:p>
        </p:txBody>
      </p:sp>
      <p:sp>
        <p:nvSpPr>
          <p:cNvPr id="8195" name="Text Box 13"/>
          <p:cNvSpPr txBox="1">
            <a:spLocks noChangeArrowheads="1"/>
          </p:cNvSpPr>
          <p:nvPr/>
        </p:nvSpPr>
        <p:spPr bwMode="auto">
          <a:xfrm>
            <a:off x="334963" y="2019300"/>
            <a:ext cx="7350125" cy="1446213"/>
          </a:xfrm>
          <a:prstGeom prst="rect">
            <a:avLst/>
          </a:prstGeom>
          <a:noFill/>
          <a:ln w="9525">
            <a:noFill/>
            <a:miter lim="800000"/>
            <a:headEnd/>
            <a:tailEnd/>
          </a:ln>
        </p:spPr>
        <p:txBody>
          <a:bodyPr>
            <a:spAutoFit/>
          </a:bodyPr>
          <a:lstStyle/>
          <a:p>
            <a:pPr marL="190500" indent="-190500">
              <a:spcBef>
                <a:spcPct val="50000"/>
              </a:spcBef>
              <a:buClr>
                <a:schemeClr val="folHlink"/>
              </a:buClr>
              <a:buFont typeface="Wingdings" pitchFamily="2" charset="2"/>
              <a:buChar char="§"/>
            </a:pPr>
            <a:r>
              <a:rPr lang="en-GB" sz="1600" dirty="0" smtClean="0">
                <a:latin typeface="Arial" pitchFamily="34" charset="0"/>
              </a:rPr>
              <a:t>... are the basis of scientific findings.</a:t>
            </a:r>
          </a:p>
          <a:p>
            <a:pPr marL="190500" indent="-190500">
              <a:spcBef>
                <a:spcPct val="50000"/>
              </a:spcBef>
              <a:buClr>
                <a:schemeClr val="folHlink"/>
              </a:buClr>
              <a:buFont typeface="Wingdings" pitchFamily="2" charset="2"/>
              <a:buChar char="§"/>
            </a:pPr>
            <a:r>
              <a:rPr lang="en-GB" sz="1600" dirty="0" smtClean="0">
                <a:latin typeface="Arial" pitchFamily="34" charset="0"/>
              </a:rPr>
              <a:t>... are inadequately used today.</a:t>
            </a:r>
          </a:p>
          <a:p>
            <a:pPr marL="190500" indent="-190500">
              <a:spcBef>
                <a:spcPct val="50000"/>
              </a:spcBef>
              <a:buClr>
                <a:schemeClr val="folHlink"/>
              </a:buClr>
              <a:buFont typeface="Wingdings" pitchFamily="2" charset="2"/>
              <a:buChar char="§"/>
            </a:pPr>
            <a:r>
              <a:rPr lang="en-GB" sz="1600" dirty="0" smtClean="0">
                <a:latin typeface="Arial" pitchFamily="34" charset="0"/>
              </a:rPr>
              <a:t>... are accessible in a very limited manner.</a:t>
            </a:r>
          </a:p>
          <a:p>
            <a:pPr marL="190500" indent="-190500">
              <a:spcBef>
                <a:spcPct val="50000"/>
              </a:spcBef>
              <a:buClr>
                <a:schemeClr val="folHlink"/>
              </a:buClr>
              <a:buFont typeface="Wingdings" pitchFamily="2" charset="2"/>
              <a:buChar char="§"/>
            </a:pPr>
            <a:r>
              <a:rPr lang="en-GB" sz="1600" dirty="0" smtClean="0">
                <a:latin typeface="Arial" pitchFamily="34" charset="0"/>
              </a:rPr>
              <a:t>... are not available on a long-term basis.</a:t>
            </a:r>
            <a:endParaRPr lang="en-GB" sz="1600" dirty="0">
              <a:latin typeface="Arial" pitchFamily="34" charset="0"/>
            </a:endParaRPr>
          </a:p>
        </p:txBody>
      </p:sp>
      <p:sp>
        <p:nvSpPr>
          <p:cNvPr id="8196" name="Rectangle 14"/>
          <p:cNvSpPr>
            <a:spLocks noChangeArrowheads="1"/>
          </p:cNvSpPr>
          <p:nvPr/>
        </p:nvSpPr>
        <p:spPr bwMode="auto">
          <a:xfrm>
            <a:off x="304800" y="4068763"/>
            <a:ext cx="8505825" cy="394210"/>
          </a:xfrm>
          <a:prstGeom prst="rect">
            <a:avLst/>
          </a:prstGeom>
          <a:noFill/>
          <a:ln w="9525">
            <a:noFill/>
            <a:miter lim="800000"/>
            <a:headEnd/>
            <a:tailEnd/>
          </a:ln>
        </p:spPr>
        <p:txBody>
          <a:bodyPr>
            <a:spAutoFit/>
          </a:bodyPr>
          <a:lstStyle/>
          <a:p>
            <a:pPr>
              <a:lnSpc>
                <a:spcPct val="120000"/>
              </a:lnSpc>
            </a:pPr>
            <a:r>
              <a:rPr lang="en-GB" sz="1800" b="1" dirty="0" smtClean="0">
                <a:latin typeface="Arial" pitchFamily="34" charset="0"/>
              </a:rPr>
              <a:t>The Vision of the Research Councils</a:t>
            </a:r>
            <a:endParaRPr lang="en-GB" sz="1800" b="1" dirty="0">
              <a:latin typeface="Arial" pitchFamily="34" charset="0"/>
            </a:endParaRPr>
          </a:p>
        </p:txBody>
      </p:sp>
      <p:sp>
        <p:nvSpPr>
          <p:cNvPr id="8197" name="Rectangle 15"/>
          <p:cNvSpPr>
            <a:spLocks noChangeArrowheads="1"/>
          </p:cNvSpPr>
          <p:nvPr/>
        </p:nvSpPr>
        <p:spPr bwMode="auto">
          <a:xfrm>
            <a:off x="304800" y="4846638"/>
            <a:ext cx="8610600" cy="785343"/>
          </a:xfrm>
          <a:prstGeom prst="rect">
            <a:avLst/>
          </a:prstGeom>
          <a:noFill/>
          <a:ln w="9525">
            <a:noFill/>
            <a:miter lim="800000"/>
            <a:headEnd/>
            <a:tailEnd/>
          </a:ln>
        </p:spPr>
        <p:txBody>
          <a:bodyPr>
            <a:spAutoFit/>
          </a:bodyPr>
          <a:lstStyle/>
          <a:p>
            <a:pPr marL="190500" indent="-190500">
              <a:lnSpc>
                <a:spcPct val="150000"/>
              </a:lnSpc>
              <a:spcBef>
                <a:spcPct val="50000"/>
              </a:spcBef>
              <a:buClr>
                <a:schemeClr val="folHlink"/>
              </a:buClr>
              <a:buFont typeface="Wingdings" pitchFamily="2" charset="2"/>
              <a:buChar char="§"/>
            </a:pPr>
            <a:r>
              <a:rPr lang="en-GB" sz="1600" dirty="0" smtClean="0">
                <a:latin typeface="Arial" pitchFamily="34" charset="0"/>
              </a:rPr>
              <a:t>Research data should be </a:t>
            </a:r>
            <a:r>
              <a:rPr lang="en-GB" sz="1600" u="sng" dirty="0" smtClean="0">
                <a:latin typeface="Arial" pitchFamily="34" charset="0"/>
              </a:rPr>
              <a:t>freely accessible</a:t>
            </a:r>
            <a:r>
              <a:rPr lang="en-GB" sz="1600" dirty="0" smtClean="0">
                <a:latin typeface="Arial" pitchFamily="34" charset="0"/>
              </a:rPr>
              <a:t>, they should be </a:t>
            </a:r>
            <a:r>
              <a:rPr lang="en-GB" sz="1600" u="sng" dirty="0" smtClean="0">
                <a:latin typeface="Arial" pitchFamily="34" charset="0"/>
              </a:rPr>
              <a:t>easy to get </a:t>
            </a:r>
            <a:r>
              <a:rPr lang="en-GB" sz="1600" dirty="0" smtClean="0">
                <a:latin typeface="Arial" pitchFamily="34" charset="0"/>
              </a:rPr>
              <a:t>and they should be </a:t>
            </a:r>
            <a:r>
              <a:rPr lang="en-GB" sz="1600" u="sng" dirty="0" smtClean="0">
                <a:latin typeface="Arial" pitchFamily="34" charset="0"/>
              </a:rPr>
              <a:t>professionally curated on a long-term basis</a:t>
            </a:r>
            <a:r>
              <a:rPr lang="en-GB" sz="1600" dirty="0" smtClean="0">
                <a:latin typeface="Arial" pitchFamily="34" charset="0"/>
              </a:rPr>
              <a:t>.</a:t>
            </a:r>
            <a:endParaRPr lang="en-GB" sz="1600" dirty="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344488" y="536575"/>
            <a:ext cx="8628062" cy="33496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Let’s assume, ...</a:t>
            </a:r>
            <a:endParaRPr lang="en-GB" sz="2000" b="1" kern="0" dirty="0">
              <a:solidFill>
                <a:schemeClr val="bg1"/>
              </a:solidFill>
              <a:latin typeface="+mj-lt"/>
              <a:ea typeface="+mj-ea"/>
              <a:cs typeface="+mj-cs"/>
            </a:endParaRPr>
          </a:p>
        </p:txBody>
      </p:sp>
      <p:sp>
        <p:nvSpPr>
          <p:cNvPr id="6" name="Textfeld 5"/>
          <p:cNvSpPr txBox="1"/>
          <p:nvPr/>
        </p:nvSpPr>
        <p:spPr>
          <a:xfrm>
            <a:off x="279400" y="1531938"/>
            <a:ext cx="8623300" cy="4532010"/>
          </a:xfrm>
          <a:prstGeom prst="rect">
            <a:avLst/>
          </a:prstGeom>
          <a:noFill/>
        </p:spPr>
        <p:txBody>
          <a:bodyPr wrap="square">
            <a:spAutoFit/>
          </a:bodyPr>
          <a:lstStyle/>
          <a:p>
            <a:pPr>
              <a:lnSpc>
                <a:spcPct val="150000"/>
              </a:lnSpc>
              <a:defRPr/>
            </a:pPr>
            <a:r>
              <a:rPr lang="en-GB" sz="1800" b="1" dirty="0" smtClean="0">
                <a:latin typeface="+mn-lt"/>
              </a:rPr>
              <a:t>... secure storage and archiving, sharing and re-use of research data would be possible and it would be standard in science!</a:t>
            </a:r>
            <a:endParaRPr lang="en-GB" sz="1800" dirty="0" smtClean="0">
              <a:latin typeface="+mn-lt"/>
            </a:endParaRPr>
          </a:p>
          <a:p>
            <a:pPr marL="177800" indent="-177800">
              <a:lnSpc>
                <a:spcPct val="150000"/>
              </a:lnSpc>
              <a:spcBef>
                <a:spcPts val="600"/>
              </a:spcBef>
              <a:buClr>
                <a:schemeClr val="bg2"/>
              </a:buClr>
              <a:buFont typeface="Wingdings" pitchFamily="2" charset="2"/>
              <a:buChar char="§"/>
              <a:defRPr/>
            </a:pPr>
            <a:r>
              <a:rPr lang="en-GB" sz="1700" dirty="0" smtClean="0">
                <a:latin typeface="+mn-lt"/>
              </a:rPr>
              <a:t>We would have many more data in a specific discipline and would optimise the research process.</a:t>
            </a:r>
          </a:p>
          <a:p>
            <a:pPr marL="177800" indent="-177800">
              <a:lnSpc>
                <a:spcPct val="150000"/>
              </a:lnSpc>
              <a:buClr>
                <a:schemeClr val="bg2"/>
              </a:buClr>
              <a:buFont typeface="Wingdings" pitchFamily="2" charset="2"/>
              <a:buChar char="§"/>
              <a:defRPr/>
            </a:pPr>
            <a:r>
              <a:rPr lang="en-GB" sz="1700" dirty="0" smtClean="0">
                <a:latin typeface="+mn-lt"/>
              </a:rPr>
              <a:t>We could compare very diverse data from other fields and would avoid duplicate work.</a:t>
            </a:r>
          </a:p>
          <a:p>
            <a:pPr marL="177800" indent="-177800">
              <a:lnSpc>
                <a:spcPct val="150000"/>
              </a:lnSpc>
              <a:buClr>
                <a:schemeClr val="bg2"/>
              </a:buClr>
              <a:buFont typeface="Wingdings" pitchFamily="2" charset="2"/>
              <a:buChar char="§"/>
              <a:defRPr/>
            </a:pPr>
            <a:r>
              <a:rPr lang="en-GB" sz="1700" dirty="0" smtClean="0">
                <a:latin typeface="+mn-lt"/>
              </a:rPr>
              <a:t>Data sharing would ensure quality control and other data sets could support own results and interpretations, new interpretations would be possible.</a:t>
            </a:r>
          </a:p>
          <a:p>
            <a:pPr marL="177800" indent="-177800">
              <a:lnSpc>
                <a:spcPct val="150000"/>
              </a:lnSpc>
              <a:buClr>
                <a:schemeClr val="bg2"/>
              </a:buClr>
              <a:buFont typeface="Wingdings" pitchFamily="2" charset="2"/>
              <a:buChar char="§"/>
              <a:defRPr/>
            </a:pPr>
            <a:r>
              <a:rPr lang="en-GB" sz="1700" dirty="0" smtClean="0">
                <a:latin typeface="+mn-lt"/>
              </a:rPr>
              <a:t>Own results could be acknowledged by other researchers.</a:t>
            </a:r>
          </a:p>
          <a:p>
            <a:pPr marL="177800" indent="-177800">
              <a:lnSpc>
                <a:spcPct val="150000"/>
              </a:lnSpc>
              <a:buClr>
                <a:schemeClr val="bg2"/>
              </a:buClr>
              <a:buFont typeface="Wingdings" pitchFamily="2" charset="2"/>
              <a:buChar char="§"/>
              <a:defRPr/>
            </a:pPr>
            <a:r>
              <a:rPr lang="en-GB" sz="1700" dirty="0" smtClean="0">
                <a:latin typeface="+mn-lt"/>
              </a:rPr>
              <a:t>Unique, non-reproducible results would be documented.</a:t>
            </a:r>
          </a:p>
          <a:p>
            <a:pPr marL="177800" indent="-177800">
              <a:lnSpc>
                <a:spcPct val="150000"/>
              </a:lnSpc>
              <a:buClr>
                <a:schemeClr val="bg2"/>
              </a:buClr>
              <a:buFont typeface="Wingdings" pitchFamily="2" charset="2"/>
              <a:buChar char="§"/>
              <a:defRPr/>
            </a:pPr>
            <a:r>
              <a:rPr lang="en-GB" sz="1700" dirty="0" smtClean="0">
                <a:latin typeface="Arial" pitchFamily="34" charset="0"/>
              </a:rPr>
              <a:t>A free access to research data would ensure the standards of „good scientific practice“.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2" cstate="print"/>
          <a:srcRect/>
          <a:stretch>
            <a:fillRect/>
          </a:stretch>
        </p:blipFill>
        <p:spPr bwMode="auto">
          <a:xfrm>
            <a:off x="228600" y="1537952"/>
            <a:ext cx="8733964" cy="4151648"/>
          </a:xfrm>
          <a:prstGeom prst="rect">
            <a:avLst/>
          </a:prstGeom>
          <a:noFill/>
          <a:ln w="9525">
            <a:noFill/>
            <a:miter lim="800000"/>
            <a:headEnd/>
            <a:tailEnd/>
          </a:ln>
        </p:spPr>
      </p:pic>
      <p:sp>
        <p:nvSpPr>
          <p:cNvPr id="5" name="Rectangle 12"/>
          <p:cNvSpPr txBox="1">
            <a:spLocks noChangeArrowheads="1"/>
          </p:cNvSpPr>
          <p:nvPr/>
        </p:nvSpPr>
        <p:spPr bwMode="auto">
          <a:xfrm>
            <a:off x="344488" y="536575"/>
            <a:ext cx="8628062" cy="33541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 and there is an incentive!</a:t>
            </a:r>
            <a:endParaRPr lang="en-GB" sz="2000" b="1" kern="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344488" y="536575"/>
            <a:ext cx="8628062" cy="33541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But, ... my data - </a:t>
            </a:r>
            <a:r>
              <a:rPr lang="en-GB" sz="2000" b="1" i="1" kern="0" dirty="0" smtClean="0">
                <a:solidFill>
                  <a:schemeClr val="bg1"/>
                </a:solidFill>
                <a:latin typeface="+mj-lt"/>
                <a:ea typeface="+mj-ea"/>
                <a:cs typeface="+mj-cs"/>
              </a:rPr>
              <a:t>my precious </a:t>
            </a:r>
            <a:r>
              <a:rPr lang="en-GB" sz="2000" b="1" kern="0" dirty="0" smtClean="0">
                <a:solidFill>
                  <a:schemeClr val="bg1"/>
                </a:solidFill>
                <a:latin typeface="+mj-lt"/>
                <a:ea typeface="+mj-ea"/>
                <a:cs typeface="+mj-cs"/>
              </a:rPr>
              <a:t>!</a:t>
            </a:r>
            <a:endParaRPr lang="en-GB" sz="2000" b="1" kern="0" dirty="0">
              <a:solidFill>
                <a:schemeClr val="bg1"/>
              </a:solidFill>
              <a:latin typeface="+mj-lt"/>
              <a:ea typeface="+mj-ea"/>
              <a:cs typeface="+mj-cs"/>
            </a:endParaRPr>
          </a:p>
        </p:txBody>
      </p:sp>
      <p:sp>
        <p:nvSpPr>
          <p:cNvPr id="6" name="Textfeld 5"/>
          <p:cNvSpPr txBox="1"/>
          <p:nvPr/>
        </p:nvSpPr>
        <p:spPr>
          <a:xfrm>
            <a:off x="228600" y="1570040"/>
            <a:ext cx="8674100" cy="4585871"/>
          </a:xfrm>
          <a:prstGeom prst="rect">
            <a:avLst/>
          </a:prstGeom>
          <a:noFill/>
        </p:spPr>
        <p:txBody>
          <a:bodyPr wrap="square">
            <a:spAutoFit/>
          </a:bodyPr>
          <a:lstStyle/>
          <a:p>
            <a:pPr>
              <a:lnSpc>
                <a:spcPct val="150000"/>
              </a:lnSpc>
              <a:spcAft>
                <a:spcPts val="600"/>
              </a:spcAft>
              <a:defRPr/>
            </a:pPr>
            <a:r>
              <a:rPr lang="en-GB" sz="1800" b="1" dirty="0" smtClean="0">
                <a:latin typeface="+mn-lt"/>
              </a:rPr>
              <a:t>For scientists in many disciplines exist “very good reasons” not to share data, which may mean “giving them away”. A selection of quotes:</a:t>
            </a:r>
            <a:r>
              <a:rPr lang="en-GB" sz="1800" dirty="0" smtClean="0">
                <a:latin typeface="+mn-lt"/>
              </a:rPr>
              <a:t> </a:t>
            </a:r>
            <a:endParaRPr lang="en-GB" sz="1700" dirty="0" smtClean="0">
              <a:latin typeface="+mn-lt"/>
            </a:endParaRPr>
          </a:p>
          <a:p>
            <a:pPr marL="177800" indent="-177800">
              <a:spcBef>
                <a:spcPts val="1200"/>
              </a:spcBef>
              <a:buClr>
                <a:schemeClr val="bg2"/>
              </a:buClr>
              <a:buFont typeface="Wingdings" pitchFamily="2" charset="2"/>
              <a:buChar char="§"/>
              <a:defRPr/>
            </a:pPr>
            <a:r>
              <a:rPr lang="en-GB" sz="1700" i="1" dirty="0" smtClean="0">
                <a:latin typeface="+mn-lt"/>
              </a:rPr>
              <a:t>I have spent xxx Euro of my budget and yyy years of my work time to produce these data.</a:t>
            </a:r>
          </a:p>
          <a:p>
            <a:pPr marL="177800" indent="-177800">
              <a:spcBef>
                <a:spcPts val="1200"/>
              </a:spcBef>
              <a:buClr>
                <a:schemeClr val="bg2"/>
              </a:buClr>
              <a:buFont typeface="Wingdings" pitchFamily="2" charset="2"/>
              <a:buChar char="§"/>
              <a:defRPr/>
            </a:pPr>
            <a:r>
              <a:rPr lang="en-GB" sz="1700" i="1" dirty="0" smtClean="0">
                <a:latin typeface="+mn-lt"/>
              </a:rPr>
              <a:t>The data may be easily misunderstood.</a:t>
            </a:r>
          </a:p>
          <a:p>
            <a:pPr marL="177800" indent="-177800">
              <a:spcBef>
                <a:spcPts val="1200"/>
              </a:spcBef>
              <a:buClr>
                <a:schemeClr val="bg2"/>
              </a:buClr>
              <a:buFont typeface="Wingdings" pitchFamily="2" charset="2"/>
              <a:buChar char="§"/>
              <a:defRPr/>
            </a:pPr>
            <a:r>
              <a:rPr lang="en-GB" sz="1700" i="1" dirty="0" smtClean="0">
                <a:latin typeface="+mn-lt"/>
              </a:rPr>
              <a:t>The data could be erroneous and anybody else may discover this.</a:t>
            </a:r>
          </a:p>
          <a:p>
            <a:pPr marL="177800" indent="-177800">
              <a:spcBef>
                <a:spcPts val="1200"/>
              </a:spcBef>
              <a:buClr>
                <a:schemeClr val="bg2"/>
              </a:buClr>
              <a:buFont typeface="Wingdings" pitchFamily="2" charset="2"/>
              <a:buChar char="§"/>
              <a:defRPr/>
            </a:pPr>
            <a:r>
              <a:rPr lang="en-GB" sz="1700" i="1" dirty="0" smtClean="0">
                <a:latin typeface="+mn-lt"/>
              </a:rPr>
              <a:t>Somebody could find something interesting in my data.</a:t>
            </a:r>
          </a:p>
          <a:p>
            <a:pPr marL="177800" indent="-177800">
              <a:spcBef>
                <a:spcPts val="1200"/>
              </a:spcBef>
              <a:buClr>
                <a:schemeClr val="bg2"/>
              </a:buClr>
              <a:buFont typeface="Wingdings" pitchFamily="2" charset="2"/>
              <a:buChar char="§"/>
              <a:defRPr/>
            </a:pPr>
            <a:r>
              <a:rPr lang="en-GB" sz="1700" i="1" dirty="0" smtClean="0">
                <a:latin typeface="+mn-lt"/>
              </a:rPr>
              <a:t>Anybody could publish my data before I do.</a:t>
            </a:r>
          </a:p>
          <a:p>
            <a:pPr marL="177800" indent="-177800">
              <a:spcBef>
                <a:spcPts val="1200"/>
              </a:spcBef>
              <a:buClr>
                <a:schemeClr val="bg2"/>
              </a:buClr>
              <a:buFont typeface="Wingdings" pitchFamily="2" charset="2"/>
              <a:buChar char="§"/>
              <a:defRPr/>
            </a:pPr>
            <a:r>
              <a:rPr lang="en-GB" sz="1700" i="1" dirty="0" smtClean="0">
                <a:latin typeface="+mn-lt"/>
              </a:rPr>
              <a:t>It takes way too much time to understand and to format my data in the right context.</a:t>
            </a:r>
          </a:p>
          <a:p>
            <a:pPr marL="177800" indent="-177800">
              <a:spcBef>
                <a:spcPts val="1200"/>
              </a:spcBef>
              <a:buClr>
                <a:schemeClr val="bg2"/>
              </a:buClr>
              <a:buFont typeface="Wingdings" pitchFamily="2" charset="2"/>
              <a:buChar char="§"/>
              <a:defRPr/>
            </a:pPr>
            <a:r>
              <a:rPr lang="en-GB" sz="1700" i="1" dirty="0" smtClean="0">
                <a:latin typeface="+mn-lt"/>
              </a:rPr>
              <a:t>Where to and how could I deliver my data?</a:t>
            </a:r>
          </a:p>
          <a:p>
            <a:pPr marL="177800" indent="-177800">
              <a:spcBef>
                <a:spcPts val="1200"/>
              </a:spcBef>
              <a:buClr>
                <a:schemeClr val="bg2"/>
              </a:buClr>
              <a:buFont typeface="Wingdings" pitchFamily="2" charset="2"/>
              <a:buChar char="§"/>
              <a:defRPr/>
            </a:pPr>
            <a:r>
              <a:rPr lang="en-GB" sz="1700" i="1" dirty="0" smtClean="0">
                <a:latin typeface="+mn-lt"/>
              </a:rPr>
              <a:t>I fully loose control over my data.</a:t>
            </a:r>
            <a:endParaRPr lang="en-GB" sz="1700" i="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344488" y="536575"/>
            <a:ext cx="8628062" cy="334963"/>
          </a:xfrm>
          <a:prstGeom prst="rect">
            <a:avLst/>
          </a:prstGeom>
          <a:noFill/>
          <a:ln w="9525">
            <a:noFill/>
            <a:miter lim="800000"/>
            <a:headEnd/>
            <a:tailEnd/>
          </a:ln>
        </p:spPr>
        <p:txBody>
          <a:bodyPr lIns="0" tIns="0" rIns="0" bIns="0">
            <a:spAutoFit/>
          </a:bodyPr>
          <a:lstStyle/>
          <a:p>
            <a:pPr>
              <a:lnSpc>
                <a:spcPct val="120000"/>
              </a:lnSpc>
              <a:defRPr/>
            </a:pPr>
            <a:r>
              <a:rPr lang="en-GB" sz="2000" b="1" kern="0" dirty="0" smtClean="0">
                <a:solidFill>
                  <a:schemeClr val="bg1"/>
                </a:solidFill>
                <a:latin typeface="+mj-lt"/>
                <a:ea typeface="+mj-ea"/>
                <a:cs typeface="+mj-cs"/>
              </a:rPr>
              <a:t>Many open issues</a:t>
            </a:r>
            <a:endParaRPr lang="en-GB" sz="2000" b="1" kern="0" dirty="0">
              <a:solidFill>
                <a:schemeClr val="bg1"/>
              </a:solidFill>
              <a:latin typeface="+mj-lt"/>
              <a:ea typeface="+mj-ea"/>
              <a:cs typeface="+mj-cs"/>
            </a:endParaRPr>
          </a:p>
        </p:txBody>
      </p:sp>
      <p:sp>
        <p:nvSpPr>
          <p:cNvPr id="7" name="Textfeld 6"/>
          <p:cNvSpPr txBox="1"/>
          <p:nvPr/>
        </p:nvSpPr>
        <p:spPr>
          <a:xfrm>
            <a:off x="241300" y="1697038"/>
            <a:ext cx="8674100" cy="4050083"/>
          </a:xfrm>
          <a:prstGeom prst="rect">
            <a:avLst/>
          </a:prstGeom>
          <a:noFill/>
        </p:spPr>
        <p:txBody>
          <a:bodyPr wrap="square">
            <a:spAutoFit/>
          </a:bodyPr>
          <a:lstStyle/>
          <a:p>
            <a:pPr marL="177800" indent="-177800">
              <a:lnSpc>
                <a:spcPts val="2500"/>
              </a:lnSpc>
              <a:spcBef>
                <a:spcPts val="1200"/>
              </a:spcBef>
              <a:buClr>
                <a:schemeClr val="bg2"/>
              </a:buClr>
              <a:buFont typeface="Wingdings" pitchFamily="2" charset="2"/>
              <a:buChar char="§"/>
              <a:defRPr/>
            </a:pPr>
            <a:r>
              <a:rPr lang="en-GB" sz="1700" dirty="0" smtClean="0">
                <a:latin typeface="+mn-lt"/>
              </a:rPr>
              <a:t>Constitutional Freedom of Science: German Constitution § 5:</a:t>
            </a:r>
            <a:br>
              <a:rPr lang="en-GB" sz="1700" dirty="0" smtClean="0">
                <a:latin typeface="+mn-lt"/>
              </a:rPr>
            </a:br>
            <a:r>
              <a:rPr lang="en-GB" sz="1700" dirty="0" smtClean="0">
                <a:latin typeface="+mn-lt"/>
              </a:rPr>
              <a:t>Does this include the freedom, NOT to share data?</a:t>
            </a:r>
          </a:p>
          <a:p>
            <a:pPr marL="177800" indent="-177800">
              <a:lnSpc>
                <a:spcPts val="2500"/>
              </a:lnSpc>
              <a:spcBef>
                <a:spcPts val="1200"/>
              </a:spcBef>
              <a:buClr>
                <a:schemeClr val="bg2"/>
              </a:buClr>
              <a:buFont typeface="Wingdings" pitchFamily="2" charset="2"/>
              <a:buChar char="§"/>
              <a:defRPr/>
            </a:pPr>
            <a:r>
              <a:rPr lang="en-GB" sz="1700" dirty="0" smtClean="0">
                <a:latin typeface="+mn-lt"/>
              </a:rPr>
              <a:t>Who owns the data?</a:t>
            </a:r>
            <a:br>
              <a:rPr lang="en-GB" sz="1700" dirty="0" smtClean="0">
                <a:latin typeface="+mn-lt"/>
              </a:rPr>
            </a:br>
            <a:r>
              <a:rPr lang="en-GB" sz="1700" dirty="0" smtClean="0">
                <a:latin typeface="+mn-lt"/>
              </a:rPr>
              <a:t>Funding organisation, host institution, funding applicant, scientist, publisher?</a:t>
            </a:r>
          </a:p>
          <a:p>
            <a:pPr marL="177800" indent="-177800">
              <a:lnSpc>
                <a:spcPts val="2500"/>
              </a:lnSpc>
              <a:spcBef>
                <a:spcPts val="1200"/>
              </a:spcBef>
              <a:buClr>
                <a:schemeClr val="bg2"/>
              </a:buClr>
              <a:buFont typeface="Wingdings" pitchFamily="2" charset="2"/>
              <a:buChar char="§"/>
              <a:defRPr/>
            </a:pPr>
            <a:r>
              <a:rPr lang="en-GB" sz="1700" dirty="0" smtClean="0">
                <a:latin typeface="+mn-lt"/>
              </a:rPr>
              <a:t>How will data be provided?</a:t>
            </a:r>
            <a:br>
              <a:rPr lang="en-GB" sz="1700" dirty="0" smtClean="0">
                <a:latin typeface="+mn-lt"/>
              </a:rPr>
            </a:br>
            <a:r>
              <a:rPr lang="en-GB" sz="1700" dirty="0" smtClean="0">
                <a:latin typeface="+mn-lt"/>
              </a:rPr>
              <a:t>What are the regulations for data re-use? Which licence model will be used? What are the incentives for scientists to share data?</a:t>
            </a:r>
            <a:br>
              <a:rPr lang="en-GB" sz="1700" dirty="0" smtClean="0">
                <a:latin typeface="+mn-lt"/>
              </a:rPr>
            </a:br>
            <a:r>
              <a:rPr lang="en-GB" sz="1700" dirty="0" smtClean="0">
                <a:latin typeface="+mn-lt"/>
              </a:rPr>
              <a:t>(The availability of data not only is a technical issue …)</a:t>
            </a:r>
          </a:p>
          <a:p>
            <a:pPr marL="177800" indent="-177800">
              <a:lnSpc>
                <a:spcPts val="2500"/>
              </a:lnSpc>
              <a:spcBef>
                <a:spcPts val="1200"/>
              </a:spcBef>
              <a:buClr>
                <a:schemeClr val="bg2"/>
              </a:buClr>
              <a:buFont typeface="Wingdings" pitchFamily="2" charset="2"/>
              <a:buChar char="§"/>
              <a:defRPr/>
            </a:pPr>
            <a:r>
              <a:rPr lang="en-GB" sz="1700" dirty="0" smtClean="0">
                <a:latin typeface="+mn-lt"/>
              </a:rPr>
              <a:t>Quality control</a:t>
            </a:r>
            <a:br>
              <a:rPr lang="en-GB" sz="1700" dirty="0" smtClean="0">
                <a:latin typeface="+mn-lt"/>
              </a:rPr>
            </a:br>
            <a:r>
              <a:rPr lang="en-GB" sz="1700" dirty="0" smtClean="0">
                <a:latin typeface="+mn-lt"/>
              </a:rPr>
              <a:t>Any data? What is possible, desirable and how? Who is responsible, which data where and how long should be archived?</a:t>
            </a:r>
            <a:endParaRPr lang="en-GB" sz="17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82575" y="1712913"/>
            <a:ext cx="5799138" cy="4337367"/>
          </a:xfrm>
        </p:spPr>
        <p:txBody>
          <a:bodyPr/>
          <a:lstStyle/>
          <a:p>
            <a:pPr marL="323850" indent="-323850" defTabSz="449263">
              <a:lnSpc>
                <a:spcPct val="90000"/>
              </a:lnSpc>
              <a:spcBef>
                <a:spcPct val="10000"/>
              </a:spcBef>
              <a:buSzPct val="130000"/>
              <a:buFont typeface="Wingdings" pitchFamily="2" charset="2"/>
              <a:buChar char="§"/>
            </a:pPr>
            <a:r>
              <a:rPr lang="en-GB" sz="1600" b="1" dirty="0" smtClean="0"/>
              <a:t>The DFG together with:</a:t>
            </a:r>
          </a:p>
          <a:p>
            <a:pPr marL="323850" indent="-323850" defTabSz="449263">
              <a:lnSpc>
                <a:spcPct val="90000"/>
              </a:lnSpc>
              <a:spcBef>
                <a:spcPct val="10000"/>
              </a:spcBef>
              <a:buClr>
                <a:schemeClr val="hlink"/>
              </a:buClr>
              <a:buFont typeface="Wingdings" pitchFamily="2" charset="2"/>
              <a:buNone/>
            </a:pPr>
            <a:r>
              <a:rPr lang="en-GB" sz="1600" dirty="0" smtClean="0"/>
              <a:t>	Max-Planck-Society</a:t>
            </a:r>
          </a:p>
          <a:p>
            <a:pPr marL="323850" indent="-323850" defTabSz="449263">
              <a:lnSpc>
                <a:spcPct val="90000"/>
              </a:lnSpc>
              <a:spcBef>
                <a:spcPct val="10000"/>
              </a:spcBef>
              <a:buClr>
                <a:schemeClr val="hlink"/>
              </a:buClr>
              <a:buFont typeface="Wingdings" pitchFamily="2" charset="2"/>
              <a:buNone/>
            </a:pPr>
            <a:r>
              <a:rPr lang="en-GB" sz="1600" dirty="0" smtClean="0"/>
              <a:t>	Helmholtz Association</a:t>
            </a:r>
          </a:p>
          <a:p>
            <a:pPr marL="323850" indent="-323850" defTabSz="449263">
              <a:lnSpc>
                <a:spcPct val="90000"/>
              </a:lnSpc>
              <a:spcBef>
                <a:spcPct val="10000"/>
              </a:spcBef>
              <a:buClr>
                <a:schemeClr val="hlink"/>
              </a:buClr>
              <a:buFont typeface="Wingdings" pitchFamily="2" charset="2"/>
              <a:buNone/>
            </a:pPr>
            <a:r>
              <a:rPr lang="en-GB" sz="1600" dirty="0" smtClean="0"/>
              <a:t>	Leibniz Association</a:t>
            </a:r>
          </a:p>
          <a:p>
            <a:pPr marL="323850" indent="-323850" defTabSz="449263">
              <a:lnSpc>
                <a:spcPct val="90000"/>
              </a:lnSpc>
              <a:spcBef>
                <a:spcPct val="10000"/>
              </a:spcBef>
              <a:buClr>
                <a:schemeClr val="hlink"/>
              </a:buClr>
              <a:buFont typeface="Wingdings" pitchFamily="2" charset="2"/>
              <a:buNone/>
            </a:pPr>
            <a:r>
              <a:rPr lang="en-GB" sz="1600" dirty="0" smtClean="0"/>
              <a:t>	Frauenhofer Association</a:t>
            </a:r>
          </a:p>
          <a:p>
            <a:pPr marL="323850" indent="-323850" defTabSz="449263">
              <a:lnSpc>
                <a:spcPct val="90000"/>
              </a:lnSpc>
              <a:spcBef>
                <a:spcPct val="10000"/>
              </a:spcBef>
              <a:buClr>
                <a:schemeClr val="hlink"/>
              </a:buClr>
              <a:buFont typeface="Wingdings" pitchFamily="2" charset="2"/>
              <a:buNone/>
            </a:pPr>
            <a:r>
              <a:rPr lang="en-GB" sz="1600" dirty="0" smtClean="0"/>
              <a:t>			and others</a:t>
            </a:r>
            <a:br>
              <a:rPr lang="en-GB" sz="1600" dirty="0" smtClean="0"/>
            </a:br>
            <a:endParaRPr lang="en-GB" sz="1600" dirty="0" smtClean="0"/>
          </a:p>
          <a:p>
            <a:pPr marL="323850" indent="-323850" defTabSz="449263">
              <a:lnSpc>
                <a:spcPct val="90000"/>
              </a:lnSpc>
              <a:buSzPct val="130000"/>
              <a:buFont typeface="Wingdings" pitchFamily="2" charset="2"/>
              <a:buChar char="§"/>
            </a:pPr>
            <a:r>
              <a:rPr lang="en-GB" sz="1600" b="1" dirty="0" smtClean="0">
                <a:solidFill>
                  <a:schemeClr val="hlink"/>
                </a:solidFill>
              </a:rPr>
              <a:t>22 June 2008: Priority Initiative </a:t>
            </a:r>
            <a:br>
              <a:rPr lang="en-GB" sz="1600" b="1" dirty="0" smtClean="0">
                <a:solidFill>
                  <a:schemeClr val="hlink"/>
                </a:solidFill>
              </a:rPr>
            </a:br>
            <a:r>
              <a:rPr lang="en-GB" sz="1600" b="1" dirty="0" smtClean="0">
                <a:solidFill>
                  <a:schemeClr val="hlink"/>
                </a:solidFill>
              </a:rPr>
              <a:t>"Digital Information" </a:t>
            </a:r>
          </a:p>
          <a:p>
            <a:pPr marL="323850" indent="-323850" defTabSz="449263">
              <a:lnSpc>
                <a:spcPct val="90000"/>
              </a:lnSpc>
              <a:spcBef>
                <a:spcPct val="10000"/>
              </a:spcBef>
            </a:pPr>
            <a:endParaRPr lang="en-GB" sz="1600" b="1" dirty="0" smtClean="0"/>
          </a:p>
          <a:p>
            <a:pPr marL="323850" indent="-323850" defTabSz="449263">
              <a:lnSpc>
                <a:spcPct val="90000"/>
              </a:lnSpc>
              <a:spcBef>
                <a:spcPct val="10000"/>
              </a:spcBef>
              <a:buSzPct val="130000"/>
              <a:buFont typeface="Wingdings" pitchFamily="2" charset="2"/>
              <a:buChar char="§"/>
            </a:pPr>
            <a:r>
              <a:rPr lang="en-GB" sz="1600" b="1" dirty="0" smtClean="0"/>
              <a:t>The main topics are:</a:t>
            </a:r>
          </a:p>
          <a:p>
            <a:pPr marL="323850" indent="-323850" defTabSz="449263">
              <a:lnSpc>
                <a:spcPct val="90000"/>
              </a:lnSpc>
              <a:spcBef>
                <a:spcPct val="10000"/>
              </a:spcBef>
              <a:buClr>
                <a:schemeClr val="hlink"/>
              </a:buClr>
              <a:buFont typeface="Wingdings" pitchFamily="2" charset="2"/>
              <a:buNone/>
            </a:pPr>
            <a:r>
              <a:rPr lang="en-GB" sz="1600" dirty="0" smtClean="0"/>
              <a:t>	National Licensing </a:t>
            </a:r>
          </a:p>
          <a:p>
            <a:pPr marL="323850" indent="-323850" defTabSz="449263">
              <a:lnSpc>
                <a:spcPct val="90000"/>
              </a:lnSpc>
              <a:spcBef>
                <a:spcPct val="10000"/>
              </a:spcBef>
              <a:buClr>
                <a:schemeClr val="hlink"/>
              </a:buClr>
              <a:buFont typeface="Wingdings" pitchFamily="2" charset="2"/>
              <a:buNone/>
            </a:pPr>
            <a:r>
              <a:rPr lang="en-GB" sz="1600" dirty="0" smtClean="0"/>
              <a:t>	Open Access</a:t>
            </a:r>
          </a:p>
          <a:p>
            <a:pPr marL="323850" indent="-323850" defTabSz="449263">
              <a:lnSpc>
                <a:spcPct val="90000"/>
              </a:lnSpc>
              <a:spcBef>
                <a:spcPct val="10000"/>
              </a:spcBef>
              <a:buClr>
                <a:schemeClr val="hlink"/>
              </a:buClr>
              <a:buFont typeface="Wingdings" pitchFamily="2" charset="2"/>
              <a:buNone/>
            </a:pPr>
            <a:r>
              <a:rPr lang="en-GB" sz="1600" dirty="0" smtClean="0"/>
              <a:t>	National Hosting Strategy</a:t>
            </a:r>
          </a:p>
          <a:p>
            <a:pPr marL="323850" indent="-323850" defTabSz="449263">
              <a:lnSpc>
                <a:spcPct val="90000"/>
              </a:lnSpc>
              <a:spcBef>
                <a:spcPct val="10000"/>
              </a:spcBef>
              <a:buClr>
                <a:schemeClr val="hlink"/>
              </a:buClr>
              <a:buFont typeface="Wingdings" pitchFamily="2" charset="2"/>
              <a:buNone/>
            </a:pPr>
            <a:r>
              <a:rPr lang="en-GB" sz="1600" dirty="0" smtClean="0"/>
              <a:t>	Research Data</a:t>
            </a:r>
          </a:p>
          <a:p>
            <a:pPr marL="323850" indent="-323850" defTabSz="449263">
              <a:lnSpc>
                <a:spcPct val="90000"/>
              </a:lnSpc>
              <a:spcBef>
                <a:spcPct val="10000"/>
              </a:spcBef>
              <a:buClr>
                <a:schemeClr val="hlink"/>
              </a:buClr>
              <a:buFont typeface="Wingdings" pitchFamily="2" charset="2"/>
              <a:buNone/>
            </a:pPr>
            <a:r>
              <a:rPr lang="en-GB" sz="1600" dirty="0" smtClean="0"/>
              <a:t>	Virtual Research Environments</a:t>
            </a:r>
          </a:p>
          <a:p>
            <a:pPr marL="323850" indent="-323850" defTabSz="449263">
              <a:lnSpc>
                <a:spcPct val="90000"/>
              </a:lnSpc>
              <a:spcBef>
                <a:spcPct val="10000"/>
              </a:spcBef>
              <a:buClr>
                <a:schemeClr val="hlink"/>
              </a:buClr>
              <a:buFont typeface="Wingdings" pitchFamily="2" charset="2"/>
              <a:buNone/>
            </a:pPr>
            <a:r>
              <a:rPr lang="en-GB" sz="1600" dirty="0" smtClean="0"/>
              <a:t>	Legal Frameworks</a:t>
            </a:r>
          </a:p>
        </p:txBody>
      </p:sp>
      <p:sp>
        <p:nvSpPr>
          <p:cNvPr id="4100" name="Rectangle 6"/>
          <p:cNvSpPr>
            <a:spLocks noChangeArrowheads="1"/>
          </p:cNvSpPr>
          <p:nvPr/>
        </p:nvSpPr>
        <p:spPr bwMode="auto">
          <a:xfrm>
            <a:off x="147638" y="3346450"/>
            <a:ext cx="4356100" cy="692150"/>
          </a:xfrm>
          <a:prstGeom prst="rect">
            <a:avLst/>
          </a:prstGeom>
          <a:noFill/>
          <a:ln w="9525">
            <a:solidFill>
              <a:schemeClr val="tx1"/>
            </a:solidFill>
            <a:miter lim="800000"/>
            <a:headEnd/>
            <a:tailEnd/>
          </a:ln>
        </p:spPr>
        <p:txBody>
          <a:bodyPr wrap="none" anchor="ctr"/>
          <a:lstStyle/>
          <a:p>
            <a:endParaRPr lang="en-GB" dirty="0"/>
          </a:p>
        </p:txBody>
      </p:sp>
      <p:sp>
        <p:nvSpPr>
          <p:cNvPr id="4101" name="Rectangle 7"/>
          <p:cNvSpPr>
            <a:spLocks noGrp="1" noChangeArrowheads="1"/>
          </p:cNvSpPr>
          <p:nvPr>
            <p:ph type="title"/>
          </p:nvPr>
        </p:nvSpPr>
        <p:spPr>
          <a:xfrm>
            <a:off x="488950" y="498475"/>
            <a:ext cx="8070850" cy="334963"/>
          </a:xfrm>
          <a:noFill/>
        </p:spPr>
        <p:txBody>
          <a:bodyPr>
            <a:spAutoFit/>
          </a:bodyPr>
          <a:lstStyle/>
          <a:p>
            <a:r>
              <a:rPr lang="en-GB" dirty="0" smtClean="0"/>
              <a:t>The Alliance of German Science Organisations</a:t>
            </a:r>
          </a:p>
        </p:txBody>
      </p:sp>
      <p:graphicFrame>
        <p:nvGraphicFramePr>
          <p:cNvPr id="4098" name="Object 2"/>
          <p:cNvGraphicFramePr>
            <a:graphicFrameLocks noChangeAspect="1"/>
          </p:cNvGraphicFramePr>
          <p:nvPr/>
        </p:nvGraphicFramePr>
        <p:xfrm>
          <a:off x="5016500" y="1960563"/>
          <a:ext cx="3902075" cy="4064000"/>
        </p:xfrm>
        <a:graphic>
          <a:graphicData uri="http://schemas.openxmlformats.org/presentationml/2006/ole">
            <p:oleObj spid="_x0000_s4098" name="Photo Editor Photo" r:id="rId4" imgW="10221752" imgH="726859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88913" y="1885000"/>
            <a:ext cx="8789987" cy="3571747"/>
          </a:xfrm>
          <a:prstGeom prst="rect">
            <a:avLst/>
          </a:prstGeom>
          <a:noFill/>
          <a:ln w="9525">
            <a:noFill/>
            <a:miter lim="800000"/>
            <a:headEnd/>
            <a:tailEnd/>
          </a:ln>
        </p:spPr>
        <p:txBody>
          <a:bodyPr wrap="square">
            <a:spAutoFit/>
          </a:bodyPr>
          <a:lstStyle/>
          <a:p>
            <a:pPr marL="190500" indent="-190500">
              <a:lnSpc>
                <a:spcPct val="105000"/>
              </a:lnSpc>
              <a:spcBef>
                <a:spcPct val="70000"/>
              </a:spcBef>
              <a:buClr>
                <a:schemeClr val="hlink"/>
              </a:buClr>
              <a:buSzPct val="130000"/>
              <a:buFont typeface="Wingdings" pitchFamily="2" charset="2"/>
              <a:buChar char="§"/>
            </a:pPr>
            <a:r>
              <a:rPr lang="en-GB" sz="1700" dirty="0" smtClean="0">
                <a:latin typeface="Arial" pitchFamily="34" charset="0"/>
              </a:rPr>
              <a:t>1998: DFG „Proposals for Safeguarding Good Scientific Practice” </a:t>
            </a:r>
            <a:br>
              <a:rPr lang="en-GB" sz="1700" dirty="0" smtClean="0">
                <a:latin typeface="Arial" pitchFamily="34" charset="0"/>
              </a:rPr>
            </a:br>
            <a:endParaRPr lang="en-GB" sz="1700" dirty="0" smtClean="0">
              <a:latin typeface="Arial" pitchFamily="34" charset="0"/>
            </a:endParaRPr>
          </a:p>
          <a:p>
            <a:pPr marL="190500" indent="-190500">
              <a:lnSpc>
                <a:spcPct val="105000"/>
              </a:lnSpc>
              <a:spcBef>
                <a:spcPct val="70000"/>
              </a:spcBef>
              <a:buClr>
                <a:schemeClr val="hlink"/>
              </a:buClr>
              <a:buSzPct val="130000"/>
              <a:buFont typeface="Wingdings" pitchFamily="2" charset="2"/>
              <a:buChar char="§"/>
            </a:pPr>
            <a:r>
              <a:rPr lang="en-GB" sz="1700" dirty="0" smtClean="0">
                <a:latin typeface="Arial" pitchFamily="34" charset="0"/>
              </a:rPr>
              <a:t>2003: Berlin Declaration on Open Access to Knowledge in the Sciences and Humanities </a:t>
            </a:r>
            <a:br>
              <a:rPr lang="en-GB" sz="1700" dirty="0" smtClean="0">
                <a:latin typeface="Arial" pitchFamily="34" charset="0"/>
              </a:rPr>
            </a:br>
            <a:endParaRPr lang="en-GB" sz="1700" dirty="0" smtClean="0">
              <a:latin typeface="Arial" pitchFamily="34" charset="0"/>
            </a:endParaRPr>
          </a:p>
          <a:p>
            <a:pPr marL="190500" indent="-190500">
              <a:lnSpc>
                <a:spcPct val="105000"/>
              </a:lnSpc>
              <a:spcBef>
                <a:spcPct val="70000"/>
              </a:spcBef>
              <a:buClr>
                <a:schemeClr val="hlink"/>
              </a:buClr>
              <a:buSzPct val="130000"/>
              <a:buFont typeface="Wingdings" pitchFamily="2" charset="2"/>
              <a:buChar char="§"/>
            </a:pPr>
            <a:r>
              <a:rPr lang="en-GB" sz="1700" dirty="0" smtClean="0">
                <a:latin typeface="Arial" pitchFamily="34" charset="0"/>
              </a:rPr>
              <a:t>since 2007: </a:t>
            </a:r>
            <a:r>
              <a:rPr lang="en-GB" sz="1700" dirty="0" smtClean="0">
                <a:solidFill>
                  <a:srgbClr val="000000"/>
                </a:solidFill>
                <a:latin typeface="Arial" pitchFamily="34" charset="0"/>
                <a:cs typeface="Times New Roman" pitchFamily="18" charset="0"/>
              </a:rPr>
              <a:t>workshops and expert round table discussions</a:t>
            </a:r>
            <a:br>
              <a:rPr lang="en-GB" sz="1700" dirty="0" smtClean="0">
                <a:solidFill>
                  <a:srgbClr val="000000"/>
                </a:solidFill>
                <a:latin typeface="Arial" pitchFamily="34" charset="0"/>
                <a:cs typeface="Times New Roman" pitchFamily="18" charset="0"/>
              </a:rPr>
            </a:br>
            <a:endParaRPr lang="en-GB" sz="1700" dirty="0" smtClean="0">
              <a:latin typeface="Arial" pitchFamily="34" charset="0"/>
            </a:endParaRPr>
          </a:p>
          <a:p>
            <a:pPr marL="190500" indent="-190500">
              <a:lnSpc>
                <a:spcPct val="105000"/>
              </a:lnSpc>
              <a:spcBef>
                <a:spcPct val="70000"/>
              </a:spcBef>
              <a:buClr>
                <a:schemeClr val="hlink"/>
              </a:buClr>
              <a:buSzPct val="130000"/>
              <a:buFont typeface="Wingdings" pitchFamily="2" charset="2"/>
              <a:buChar char="§"/>
            </a:pPr>
            <a:r>
              <a:rPr lang="en-GB" sz="1700" dirty="0" smtClean="0">
                <a:latin typeface="Arial" pitchFamily="34" charset="0"/>
              </a:rPr>
              <a:t>2008: National priority initiative „Digital Information "of the Alliance of German Science Organisations</a:t>
            </a:r>
          </a:p>
          <a:p>
            <a:pPr marL="190500" indent="-190500">
              <a:lnSpc>
                <a:spcPct val="105000"/>
              </a:lnSpc>
              <a:spcBef>
                <a:spcPct val="70000"/>
              </a:spcBef>
              <a:buClr>
                <a:schemeClr val="hlink"/>
              </a:buClr>
              <a:buSzPct val="130000"/>
              <a:buFont typeface="Wingdings" pitchFamily="2" charset="2"/>
              <a:buChar char="§"/>
            </a:pPr>
            <a:r>
              <a:rPr lang="en-GB" sz="1700" dirty="0" smtClean="0">
                <a:latin typeface="Arial" pitchFamily="34" charset="0"/>
              </a:rPr>
              <a:t>2010: GWK/Joint Science Conference by the Federal and </a:t>
            </a:r>
            <a:r>
              <a:rPr lang="en-GB" sz="1700" dirty="0" err="1" smtClean="0">
                <a:latin typeface="Arial" pitchFamily="34" charset="0"/>
              </a:rPr>
              <a:t>Länder</a:t>
            </a:r>
            <a:r>
              <a:rPr lang="en-GB" sz="1700" dirty="0" smtClean="0">
                <a:latin typeface="Arial" pitchFamily="34" charset="0"/>
              </a:rPr>
              <a:t> Governments </a:t>
            </a:r>
            <a:br>
              <a:rPr lang="en-GB" sz="1700" dirty="0" smtClean="0">
                <a:latin typeface="Arial" pitchFamily="34" charset="0"/>
              </a:rPr>
            </a:br>
            <a:r>
              <a:rPr lang="en-GB" sz="1700" dirty="0" smtClean="0">
                <a:latin typeface="Arial" pitchFamily="34" charset="0"/>
              </a:rPr>
              <a:t>Commission on the </a:t>
            </a:r>
            <a:r>
              <a:rPr lang="en-GB" sz="1700" u="sng" dirty="0" smtClean="0">
                <a:latin typeface="Arial" pitchFamily="34" charset="0"/>
              </a:rPr>
              <a:t>Future of Information Infrastructure </a:t>
            </a:r>
            <a:r>
              <a:rPr lang="en-GB" sz="1700" dirty="0" smtClean="0">
                <a:latin typeface="Arial" pitchFamily="34" charset="0"/>
              </a:rPr>
              <a:t>(„KII“)</a:t>
            </a:r>
            <a:endParaRPr lang="en-GB" sz="1700" dirty="0">
              <a:latin typeface="Arial" pitchFamily="34" charset="0"/>
            </a:endParaRPr>
          </a:p>
        </p:txBody>
      </p:sp>
      <p:sp>
        <p:nvSpPr>
          <p:cNvPr id="22531" name="Rectangle 7"/>
          <p:cNvSpPr>
            <a:spLocks noGrp="1" noChangeArrowheads="1"/>
          </p:cNvSpPr>
          <p:nvPr>
            <p:ph type="title"/>
          </p:nvPr>
        </p:nvSpPr>
        <p:spPr>
          <a:xfrm>
            <a:off x="501650" y="485775"/>
            <a:ext cx="8070850" cy="606425"/>
          </a:xfrm>
        </p:spPr>
        <p:txBody>
          <a:bodyPr/>
          <a:lstStyle/>
          <a:p>
            <a:r>
              <a:rPr lang="en-GB" dirty="0" smtClean="0"/>
              <a:t>The German Research Foundation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8F989D"/>
      </a:dk2>
      <a:lt2>
        <a:srgbClr val="00519E"/>
      </a:lt2>
      <a:accent1>
        <a:srgbClr val="96C7E8"/>
      </a:accent1>
      <a:accent2>
        <a:srgbClr val="6DA5D5"/>
      </a:accent2>
      <a:accent3>
        <a:srgbClr val="FFFFFF"/>
      </a:accent3>
      <a:accent4>
        <a:srgbClr val="000000"/>
      </a:accent4>
      <a:accent5>
        <a:srgbClr val="C9E0F2"/>
      </a:accent5>
      <a:accent6>
        <a:srgbClr val="6295C1"/>
      </a:accent6>
      <a:hlink>
        <a:srgbClr val="3F85C1"/>
      </a:hlink>
      <a:folHlink>
        <a:srgbClr val="0069A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8F989D"/>
        </a:dk2>
        <a:lt2>
          <a:srgbClr val="00519E"/>
        </a:lt2>
        <a:accent1>
          <a:srgbClr val="96C7E8"/>
        </a:accent1>
        <a:accent2>
          <a:srgbClr val="6DA5D5"/>
        </a:accent2>
        <a:accent3>
          <a:srgbClr val="FFFFFF"/>
        </a:accent3>
        <a:accent4>
          <a:srgbClr val="000000"/>
        </a:accent4>
        <a:accent5>
          <a:srgbClr val="C9E0F2"/>
        </a:accent5>
        <a:accent6>
          <a:srgbClr val="6295C1"/>
        </a:accent6>
        <a:hlink>
          <a:srgbClr val="3F85C1"/>
        </a:hlink>
        <a:folHlink>
          <a:srgbClr val="0069AF"/>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8F989D"/>
        </a:dk2>
        <a:lt2>
          <a:srgbClr val="00519E"/>
        </a:lt2>
        <a:accent1>
          <a:srgbClr val="FFEBB3"/>
        </a:accent1>
        <a:accent2>
          <a:srgbClr val="FFDF85"/>
        </a:accent2>
        <a:accent3>
          <a:srgbClr val="FFFFFF"/>
        </a:accent3>
        <a:accent4>
          <a:srgbClr val="000000"/>
        </a:accent4>
        <a:accent5>
          <a:srgbClr val="FFF3D6"/>
        </a:accent5>
        <a:accent6>
          <a:srgbClr val="E7CA78"/>
        </a:accent6>
        <a:hlink>
          <a:srgbClr val="FFCF49"/>
        </a:hlink>
        <a:folHlink>
          <a:srgbClr val="FABA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8F989D"/>
        </a:dk2>
        <a:lt2>
          <a:srgbClr val="00519E"/>
        </a:lt2>
        <a:accent1>
          <a:srgbClr val="D2F0A0"/>
        </a:accent1>
        <a:accent2>
          <a:srgbClr val="B4E664"/>
        </a:accent2>
        <a:accent3>
          <a:srgbClr val="FFFFFF"/>
        </a:accent3>
        <a:accent4>
          <a:srgbClr val="000000"/>
        </a:accent4>
        <a:accent5>
          <a:srgbClr val="E5F6CD"/>
        </a:accent5>
        <a:accent6>
          <a:srgbClr val="A3D05A"/>
        </a:accent6>
        <a:hlink>
          <a:srgbClr val="96DC28"/>
        </a:hlink>
        <a:folHlink>
          <a:srgbClr val="7AB51D"/>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8F989D"/>
        </a:dk2>
        <a:lt2>
          <a:srgbClr val="00519E"/>
        </a:lt2>
        <a:accent1>
          <a:srgbClr val="A0E6FF"/>
        </a:accent1>
        <a:accent2>
          <a:srgbClr val="5FD2FF"/>
        </a:accent2>
        <a:accent3>
          <a:srgbClr val="FFFFFF"/>
        </a:accent3>
        <a:accent4>
          <a:srgbClr val="000000"/>
        </a:accent4>
        <a:accent5>
          <a:srgbClr val="CDF0FF"/>
        </a:accent5>
        <a:accent6>
          <a:srgbClr val="55BEE7"/>
        </a:accent6>
        <a:hlink>
          <a:srgbClr val="0FBEFF"/>
        </a:hlink>
        <a:folHlink>
          <a:srgbClr val="009FD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8F989D"/>
        </a:dk2>
        <a:lt2>
          <a:srgbClr val="00519E"/>
        </a:lt2>
        <a:accent1>
          <a:srgbClr val="F8BFB6"/>
        </a:accent1>
        <a:accent2>
          <a:srgbClr val="F29080"/>
        </a:accent2>
        <a:accent3>
          <a:srgbClr val="FFFFFF"/>
        </a:accent3>
        <a:accent4>
          <a:srgbClr val="000000"/>
        </a:accent4>
        <a:accent5>
          <a:srgbClr val="FBDCD7"/>
        </a:accent5>
        <a:accent6>
          <a:srgbClr val="DB8273"/>
        </a:accent6>
        <a:hlink>
          <a:srgbClr val="ED5F47"/>
        </a:hlink>
        <a:folHlink>
          <a:srgbClr val="E53517"/>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8F989D"/>
        </a:dk2>
        <a:lt2>
          <a:srgbClr val="00519E"/>
        </a:lt2>
        <a:accent1>
          <a:srgbClr val="FABA00"/>
        </a:accent1>
        <a:accent2>
          <a:srgbClr val="E53B17"/>
        </a:accent2>
        <a:accent3>
          <a:srgbClr val="FFFFFF"/>
        </a:accent3>
        <a:accent4>
          <a:srgbClr val="000000"/>
        </a:accent4>
        <a:accent5>
          <a:srgbClr val="FCD9AA"/>
        </a:accent5>
        <a:accent6>
          <a:srgbClr val="CF3514"/>
        </a:accent6>
        <a:hlink>
          <a:srgbClr val="7AB51D"/>
        </a:hlink>
        <a:folHlink>
          <a:srgbClr val="009F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8F989D"/>
    </a:dk2>
    <a:lt2>
      <a:srgbClr val="00519E"/>
    </a:lt2>
    <a:accent1>
      <a:srgbClr val="96C7E8"/>
    </a:accent1>
    <a:accent2>
      <a:srgbClr val="6DA5D5"/>
    </a:accent2>
    <a:accent3>
      <a:srgbClr val="FFFFFF"/>
    </a:accent3>
    <a:accent4>
      <a:srgbClr val="000000"/>
    </a:accent4>
    <a:accent5>
      <a:srgbClr val="C9E0F2"/>
    </a:accent5>
    <a:accent6>
      <a:srgbClr val="6295C1"/>
    </a:accent6>
    <a:hlink>
      <a:srgbClr val="3F85C1"/>
    </a:hlink>
    <a:folHlink>
      <a:srgbClr val="0069AF"/>
    </a:folHlink>
  </a:clrScheme>
</a:themeOverrid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Bildschirmpräsentation (4:3)</PresentationFormat>
  <Paragraphs>120</Paragraphs>
  <Slides>16</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18" baseType="lpstr">
      <vt:lpstr>Standarddesign</vt:lpstr>
      <vt:lpstr>Photo Editor Photo</vt:lpstr>
      <vt:lpstr>Folie 1</vt:lpstr>
      <vt:lpstr>The German Research Foundation</vt:lpstr>
      <vt:lpstr>Folie 3</vt:lpstr>
      <vt:lpstr>Folie 4</vt:lpstr>
      <vt:lpstr>Folie 5</vt:lpstr>
      <vt:lpstr>Folie 6</vt:lpstr>
      <vt:lpstr>Folie 7</vt:lpstr>
      <vt:lpstr>The Alliance of German Science Organisations</vt:lpstr>
      <vt:lpstr>The German Research Foundation</vt:lpstr>
      <vt:lpstr>Recommendations for Secure Storage and Availability of Digital Primary Research Data</vt:lpstr>
      <vt:lpstr>Folie 11</vt:lpstr>
      <vt:lpstr>Folie 12</vt:lpstr>
      <vt:lpstr>Folie 13</vt:lpstr>
      <vt:lpstr>Folie 14</vt:lpstr>
      <vt:lpstr>Folie 15</vt:lpstr>
      <vt:lpstr>Folie 16</vt:lpstr>
    </vt:vector>
  </TitlesOfParts>
  <Company>DFG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Pretzer, Cornelia</dc:creator>
  <cp:lastModifiedBy>winklers</cp:lastModifiedBy>
  <cp:revision>511</cp:revision>
  <dcterms:created xsi:type="dcterms:W3CDTF">2009-06-24T14:34:42Z</dcterms:created>
  <dcterms:modified xsi:type="dcterms:W3CDTF">2011-05-10T13:20:20Z</dcterms:modified>
</cp:coreProperties>
</file>