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2"/>
  </p:notesMasterIdLst>
  <p:sldIdLst>
    <p:sldId id="279" r:id="rId3"/>
    <p:sldId id="257" r:id="rId4"/>
    <p:sldId id="281" r:id="rId5"/>
    <p:sldId id="268" r:id="rId6"/>
    <p:sldId id="277" r:id="rId7"/>
    <p:sldId id="272" r:id="rId8"/>
    <p:sldId id="276" r:id="rId9"/>
    <p:sldId id="266" r:id="rId10"/>
    <p:sldId id="280" r:id="rId11"/>
    <p:sldId id="267" r:id="rId12"/>
    <p:sldId id="262" r:id="rId13"/>
    <p:sldId id="264" r:id="rId14"/>
    <p:sldId id="263" r:id="rId15"/>
    <p:sldId id="265" r:id="rId16"/>
    <p:sldId id="260" r:id="rId17"/>
    <p:sldId id="261" r:id="rId18"/>
    <p:sldId id="275" r:id="rId19"/>
    <p:sldId id="274"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0" autoAdjust="0"/>
  </p:normalViewPr>
  <p:slideViewPr>
    <p:cSldViewPr>
      <p:cViewPr>
        <p:scale>
          <a:sx n="124" d="100"/>
          <a:sy n="124" d="100"/>
        </p:scale>
        <p:origin x="-1960"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6DA33-EACA-4239-A657-88B8D0164F58}" type="datetimeFigureOut">
              <a:rPr lang="en-US" smtClean="0"/>
              <a:pPr/>
              <a:t>5/10/11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1DCF0-80DC-44E1-AD7F-949DC218C1E0}" type="slidenum">
              <a:rPr lang="en-US" smtClean="0"/>
              <a:pPr/>
              <a:t>‹#›</a:t>
            </a:fld>
            <a:endParaRPr lang="en-US"/>
          </a:p>
        </p:txBody>
      </p:sp>
    </p:spTree>
    <p:extLst>
      <p:ext uri="{BB962C8B-B14F-4D97-AF65-F5344CB8AC3E}">
        <p14:creationId xmlns:p14="http://schemas.microsoft.com/office/powerpoint/2010/main" val="401015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9939" name="Rectangle 2"/>
          <p:cNvSpPr>
            <a:spLocks noGrp="1" noChangeArrowheads="1"/>
          </p:cNvSpPr>
          <p:nvPr>
            <p:ph type="body" idx="1"/>
          </p:nvPr>
        </p:nvSpPr>
        <p:spPr>
          <a:noFill/>
          <a:ln/>
        </p:spPr>
        <p:txBody>
          <a:bodyPr/>
          <a:lstStyle/>
          <a:p>
            <a:pPr marL="53975" eaLnBrk="1" hangingPunct="1">
              <a:spcBef>
                <a:spcPts val="550"/>
              </a:spcBef>
            </a:pPr>
            <a:r>
              <a:rPr lang="en-US" sz="1600" smtClean="0">
                <a:solidFill>
                  <a:srgbClr val="000000"/>
                </a:solidFill>
                <a:latin typeface="Arial" pitchFamily="34" charset="0"/>
                <a:cs typeface="Arial" pitchFamily="34" charset="0"/>
                <a:sym typeface="Arial" pitchFamily="34" charset="0"/>
              </a:rPr>
              <a:t>Beijing, the capital city of the People’s Republic of China, is located in the country’s northeastern corner, in the transition zone between the Inner Mongolia Plateau and the North China Plain. It is a city that has undergone tremendous change and explosive urban growth, since the start of economic reforms in 1979. The left-hand satellite image shows Beijing in 1978, just prior to the reforms. The light blue-gray area in the center of the image is the urban landscape of the city. The hills to the west are covered with deciduous forest, which appears green. The agricultural lands that lie around the city appear as muted red, orange, and golden yellow, depending on the crop (rice, winter wheat, or vegetables) and its stage of development. Beijing’s explosive growth is very obvious in the 2000 image. The city has expanded from its original center in all directions. Prime agricultural lands that once lay outside the city are now suburbs dominated by institutional, industrial, and residential buildings. In 2000, Beijing’s population was 13 million.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907CA363-5046-4675-89BE-84B209B84D90}" type="slidenum">
              <a:rPr lang="en-US">
                <a:latin typeface="Arial" pitchFamily="34" charset="0"/>
              </a:rPr>
              <a:pPr/>
              <a:t>6</a:t>
            </a:fld>
            <a:endParaRPr lang="en-US">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592E95-B9A8-416C-9C89-E9B81A57A2EE}"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2E95-B9A8-416C-9C89-E9B81A57A2EE}"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2E95-B9A8-416C-9C89-E9B81A57A2EE}"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B592E95-B9A8-416C-9C89-E9B81A57A2EE}" type="datetimeFigureOut">
              <a:rPr lang="en-US" smtClean="0"/>
              <a:pPr/>
              <a:t>5/10/11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4158B1-F7A4-47B1-824C-EBFC256B78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92E95-B9A8-416C-9C89-E9B81A57A2EE}"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92E95-B9A8-416C-9C89-E9B81A57A2EE}" type="datetimeFigureOut">
              <a:rPr lang="en-US" smtClean="0"/>
              <a:pPr/>
              <a:t>5/10/11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592E95-B9A8-416C-9C89-E9B81A57A2EE}" type="datetimeFigureOut">
              <a:rPr lang="en-US" smtClean="0"/>
              <a:pPr/>
              <a:t>5/10/11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592E95-B9A8-416C-9C89-E9B81A57A2EE}" type="datetimeFigureOut">
              <a:rPr lang="en-US" smtClean="0"/>
              <a:pPr/>
              <a:t>5/10/11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592E95-B9A8-416C-9C89-E9B81A57A2EE}" type="datetimeFigureOut">
              <a:rPr lang="en-US" smtClean="0"/>
              <a:pPr/>
              <a:t>5/10/11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92E95-B9A8-416C-9C89-E9B81A57A2EE}" type="datetimeFigureOut">
              <a:rPr lang="en-US" smtClean="0"/>
              <a:pPr/>
              <a:t>5/10/11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2E95-B9A8-416C-9C89-E9B81A57A2EE}" type="datetimeFigureOut">
              <a:rPr lang="en-US" smtClean="0"/>
              <a:pPr/>
              <a:t>5/10/11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2E95-B9A8-416C-9C89-E9B81A57A2EE}" type="datetimeFigureOut">
              <a:rPr lang="en-US" smtClean="0"/>
              <a:pPr/>
              <a:t>5/10/11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58B1-F7A4-47B1-824C-EBFC256B78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92E95-B9A8-416C-9C89-E9B81A57A2EE}" type="datetimeFigureOut">
              <a:rPr lang="en-US" smtClean="0"/>
              <a:pPr/>
              <a:t>5/10/11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158B1-F7A4-47B1-824C-EBFC256B78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2B592E95-B9A8-416C-9C89-E9B81A57A2EE}" type="datetimeFigureOut">
              <a:rPr lang="en-US" smtClean="0"/>
              <a:pPr/>
              <a:t>5/10/11</a:t>
            </a:fld>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054158B1-F7A4-47B1-824C-EBFC256B78B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19.jpe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 Id="rId3" Type="http://schemas.openxmlformats.org/officeDocument/2006/relationships/image" Target="../media/image5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jpeg"/><Relationship Id="rId24" Type="http://schemas.openxmlformats.org/officeDocument/2006/relationships/image" Target="../media/image32.jpeg"/><Relationship Id="rId25" Type="http://schemas.openxmlformats.org/officeDocument/2006/relationships/image" Target="../media/image33.jpeg"/><Relationship Id="rId26" Type="http://schemas.openxmlformats.org/officeDocument/2006/relationships/image" Target="../media/image34.png"/><Relationship Id="rId27" Type="http://schemas.openxmlformats.org/officeDocument/2006/relationships/image" Target="../media/image35.jpeg"/><Relationship Id="rId28" Type="http://schemas.openxmlformats.org/officeDocument/2006/relationships/image" Target="../media/image36.jpeg"/><Relationship Id="rId29"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30" Type="http://schemas.openxmlformats.org/officeDocument/2006/relationships/image" Target="../media/image38.png"/><Relationship Id="rId31" Type="http://schemas.openxmlformats.org/officeDocument/2006/relationships/image" Target="../media/image39.png"/><Relationship Id="rId32" Type="http://schemas.openxmlformats.org/officeDocument/2006/relationships/image" Target="../media/image40.png"/><Relationship Id="rId9" Type="http://schemas.openxmlformats.org/officeDocument/2006/relationships/image" Target="../media/image17.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33" Type="http://schemas.openxmlformats.org/officeDocument/2006/relationships/image" Target="../media/image41.png"/><Relationship Id="rId34" Type="http://schemas.openxmlformats.org/officeDocument/2006/relationships/image" Target="../media/image42.png"/><Relationship Id="rId10" Type="http://schemas.openxmlformats.org/officeDocument/2006/relationships/image" Target="../media/image18.png"/><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jpeg"/><Relationship Id="rId17" Type="http://schemas.openxmlformats.org/officeDocument/2006/relationships/image" Target="../media/image25.jpeg"/><Relationship Id="rId18" Type="http://schemas.openxmlformats.org/officeDocument/2006/relationships/image" Target="../media/image26.png"/><Relationship Id="rId1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Documents and Settings\ireshef\My Documents\My Pictures\crops\IMG_1485.jpg"/>
          <p:cNvPicPr>
            <a:picLocks noChangeAspect="1" noChangeArrowheads="1"/>
          </p:cNvPicPr>
          <p:nvPr/>
        </p:nvPicPr>
        <p:blipFill>
          <a:blip r:embed="rId2" cstate="print">
            <a:lum bright="20000"/>
          </a:blip>
          <a:srcRect t="2969" b="9456"/>
          <a:stretch>
            <a:fillRect/>
          </a:stretch>
        </p:blipFill>
        <p:spPr bwMode="auto">
          <a:xfrm>
            <a:off x="0" y="1371600"/>
            <a:ext cx="9144000" cy="4648200"/>
          </a:xfrm>
          <a:prstGeom prst="rect">
            <a:avLst/>
          </a:prstGeom>
          <a:noFill/>
        </p:spPr>
      </p:pic>
      <p:grpSp>
        <p:nvGrpSpPr>
          <p:cNvPr id="2" name="Group 5"/>
          <p:cNvGrpSpPr>
            <a:grpSpLocks/>
          </p:cNvGrpSpPr>
          <p:nvPr/>
        </p:nvGrpSpPr>
        <p:grpSpPr bwMode="auto">
          <a:xfrm>
            <a:off x="0" y="0"/>
            <a:ext cx="9144000" cy="1076325"/>
            <a:chOff x="0" y="12"/>
            <a:chExt cx="5760" cy="678"/>
          </a:xfrm>
        </p:grpSpPr>
        <p:pic>
          <p:nvPicPr>
            <p:cNvPr id="7" name="Picture 6" descr="header3"/>
            <p:cNvPicPr>
              <a:picLocks noChangeAspect="1" noChangeArrowheads="1"/>
            </p:cNvPicPr>
            <p:nvPr/>
          </p:nvPicPr>
          <p:blipFill>
            <a:blip r:embed="rId3" cstate="print"/>
            <a:srcRect/>
            <a:stretch>
              <a:fillRect/>
            </a:stretch>
          </p:blipFill>
          <p:spPr bwMode="auto">
            <a:xfrm>
              <a:off x="0" y="12"/>
              <a:ext cx="4626" cy="678"/>
            </a:xfrm>
            <a:prstGeom prst="rect">
              <a:avLst/>
            </a:prstGeom>
            <a:noFill/>
          </p:spPr>
        </p:pic>
        <p:pic>
          <p:nvPicPr>
            <p:cNvPr id="8" name="Picture 7" descr="header1"/>
            <p:cNvPicPr>
              <a:picLocks noChangeAspect="1" noChangeArrowheads="1"/>
            </p:cNvPicPr>
            <p:nvPr/>
          </p:nvPicPr>
          <p:blipFill>
            <a:blip r:embed="rId4" cstate="print"/>
            <a:srcRect l="3113" t="35088" r="77562"/>
            <a:stretch>
              <a:fillRect/>
            </a:stretch>
          </p:blipFill>
          <p:spPr bwMode="auto">
            <a:xfrm>
              <a:off x="4014" y="18"/>
              <a:ext cx="894" cy="666"/>
            </a:xfrm>
            <a:prstGeom prst="rect">
              <a:avLst/>
            </a:prstGeom>
            <a:noFill/>
          </p:spPr>
        </p:pic>
        <p:pic>
          <p:nvPicPr>
            <p:cNvPr id="9" name="Picture 8" descr="header6"/>
            <p:cNvPicPr>
              <a:picLocks noChangeAspect="1" noChangeArrowheads="1"/>
            </p:cNvPicPr>
            <p:nvPr/>
          </p:nvPicPr>
          <p:blipFill>
            <a:blip r:embed="rId5" cstate="print"/>
            <a:srcRect l="2075" t="35672" r="79378" b="-584"/>
            <a:stretch>
              <a:fillRect/>
            </a:stretch>
          </p:blipFill>
          <p:spPr bwMode="auto">
            <a:xfrm>
              <a:off x="4902" y="18"/>
              <a:ext cx="858" cy="666"/>
            </a:xfrm>
            <a:prstGeom prst="rect">
              <a:avLst/>
            </a:prstGeom>
            <a:noFill/>
            <a:ln w="28575">
              <a:noFill/>
              <a:miter lim="800000"/>
              <a:headEnd/>
              <a:tailEnd/>
            </a:ln>
          </p:spPr>
        </p:pic>
      </p:grpSp>
      <p:pic>
        <p:nvPicPr>
          <p:cNvPr id="12" name="Picture 11" descr="page_banner_r"/>
          <p:cNvPicPr>
            <a:picLocks noChangeAspect="1" noChangeArrowheads="1"/>
          </p:cNvPicPr>
          <p:nvPr/>
        </p:nvPicPr>
        <p:blipFill>
          <a:blip r:embed="rId6" cstate="print"/>
          <a:srcRect/>
          <a:stretch>
            <a:fillRect/>
          </a:stretch>
        </p:blipFill>
        <p:spPr bwMode="auto">
          <a:xfrm>
            <a:off x="2667000" y="6172200"/>
            <a:ext cx="6477000" cy="685800"/>
          </a:xfrm>
          <a:prstGeom prst="rect">
            <a:avLst/>
          </a:prstGeom>
          <a:noFill/>
          <a:ln w="9525">
            <a:noFill/>
            <a:miter lim="800000"/>
            <a:headEnd/>
            <a:tailEnd/>
          </a:ln>
        </p:spPr>
      </p:pic>
      <p:pic>
        <p:nvPicPr>
          <p:cNvPr id="13" name="Picture 12" descr="page_banner_l"/>
          <p:cNvPicPr>
            <a:picLocks noChangeAspect="1" noChangeArrowheads="1"/>
          </p:cNvPicPr>
          <p:nvPr/>
        </p:nvPicPr>
        <p:blipFill>
          <a:blip r:embed="rId7" cstate="print"/>
          <a:srcRect t="16000" r="-645" b="12000"/>
          <a:stretch>
            <a:fillRect/>
          </a:stretch>
        </p:blipFill>
        <p:spPr bwMode="auto">
          <a:xfrm>
            <a:off x="0" y="6172200"/>
            <a:ext cx="2743200" cy="685800"/>
          </a:xfrm>
          <a:prstGeom prst="rect">
            <a:avLst/>
          </a:prstGeom>
          <a:noFill/>
          <a:ln w="9525">
            <a:noFill/>
            <a:miter lim="800000"/>
            <a:headEnd/>
            <a:tailEnd/>
          </a:ln>
        </p:spPr>
      </p:pic>
      <p:sp>
        <p:nvSpPr>
          <p:cNvPr id="3" name="Subtitle 2"/>
          <p:cNvSpPr>
            <a:spLocks noGrp="1"/>
          </p:cNvSpPr>
          <p:nvPr>
            <p:ph type="subTitle" idx="1"/>
          </p:nvPr>
        </p:nvSpPr>
        <p:spPr>
          <a:xfrm>
            <a:off x="914400" y="1752600"/>
            <a:ext cx="7315200" cy="838200"/>
          </a:xfrm>
        </p:spPr>
        <p:txBody>
          <a:bodyPr>
            <a:noAutofit/>
          </a:bodyPr>
          <a:lstStyle/>
          <a:p>
            <a:r>
              <a:rPr lang="en-US" sz="3600" b="1" dirty="0" smtClean="0">
                <a:solidFill>
                  <a:schemeClr val="tx1"/>
                </a:solidFill>
              </a:rPr>
              <a:t>Improving the Linkages between the GEOSS Agricultural Monitoring Task and Science &amp; Technology </a:t>
            </a:r>
            <a:endParaRPr lang="en-US" b="1" dirty="0" smtClean="0">
              <a:solidFill>
                <a:schemeClr val="tx1"/>
              </a:solidFill>
            </a:endParaRPr>
          </a:p>
        </p:txBody>
      </p:sp>
      <p:sp>
        <p:nvSpPr>
          <p:cNvPr id="10" name="Subtitle 2"/>
          <p:cNvSpPr txBox="1">
            <a:spLocks/>
          </p:cNvSpPr>
          <p:nvPr/>
        </p:nvSpPr>
        <p:spPr>
          <a:xfrm>
            <a:off x="1371600" y="38862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Chris Justice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Inbal Becker </a:t>
            </a:r>
            <a:r>
              <a:rPr kumimoji="0" lang="en-US" sz="3200" b="0" i="0" u="none" strike="noStrike" kern="1200" cap="none" spc="0" normalizeH="0" baseline="0" noProof="0" dirty="0" err="1" smtClean="0">
                <a:ln>
                  <a:noFill/>
                </a:ln>
                <a:effectLst/>
                <a:uLnTx/>
                <a:uFillTx/>
                <a:latin typeface="+mn-lt"/>
                <a:ea typeface="+mn-ea"/>
                <a:cs typeface="+mn-cs"/>
              </a:rPr>
              <a:t>Reshef</a:t>
            </a:r>
            <a:r>
              <a:rPr kumimoji="0" lang="en-US" sz="3200" b="0" i="0" u="none" strike="noStrike" kern="1200" cap="none" spc="0" normalizeH="0" baseline="0" noProof="0" dirty="0" smtClean="0">
                <a:ln>
                  <a:noFill/>
                </a:ln>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UMD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 Operations </a:t>
            </a:r>
            <a:endParaRPr lang="en-US" dirty="0"/>
          </a:p>
        </p:txBody>
      </p:sp>
      <p:sp>
        <p:nvSpPr>
          <p:cNvPr id="3" name="Rectangle 2"/>
          <p:cNvSpPr/>
          <p:nvPr/>
        </p:nvSpPr>
        <p:spPr>
          <a:xfrm>
            <a:off x="304800" y="1752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Fundamental </a:t>
            </a:r>
          </a:p>
          <a:p>
            <a:pPr algn="ctr"/>
            <a:r>
              <a:rPr lang="en-US" sz="2400" dirty="0" smtClean="0"/>
              <a:t>Research </a:t>
            </a:r>
            <a:endParaRPr lang="en-US" sz="2400" dirty="0"/>
          </a:p>
        </p:txBody>
      </p:sp>
      <p:sp>
        <p:nvSpPr>
          <p:cNvPr id="4" name="Rectangle 3"/>
          <p:cNvSpPr/>
          <p:nvPr/>
        </p:nvSpPr>
        <p:spPr>
          <a:xfrm>
            <a:off x="2743200" y="3200400"/>
            <a:ext cx="3276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User Driven </a:t>
            </a:r>
          </a:p>
          <a:p>
            <a:pPr algn="ctr"/>
            <a:r>
              <a:rPr lang="en-US" sz="2400" dirty="0" smtClean="0"/>
              <a:t>Operational  </a:t>
            </a:r>
          </a:p>
          <a:p>
            <a:pPr algn="ctr"/>
            <a:r>
              <a:rPr lang="en-US" sz="2400" dirty="0" smtClean="0"/>
              <a:t>Research and </a:t>
            </a:r>
          </a:p>
          <a:p>
            <a:pPr algn="ctr"/>
            <a:r>
              <a:rPr lang="en-US" sz="2400" dirty="0" smtClean="0"/>
              <a:t>Development</a:t>
            </a:r>
          </a:p>
          <a:p>
            <a:pPr algn="ctr"/>
            <a:r>
              <a:rPr lang="en-US" sz="2400" dirty="0"/>
              <a:t>t</a:t>
            </a:r>
            <a:r>
              <a:rPr lang="en-US" sz="2400" dirty="0" smtClean="0"/>
              <a:t>o support improved </a:t>
            </a:r>
          </a:p>
          <a:p>
            <a:pPr algn="ctr"/>
            <a:r>
              <a:rPr lang="en-US" sz="2400" dirty="0" smtClean="0"/>
              <a:t>monitoring  </a:t>
            </a:r>
          </a:p>
          <a:p>
            <a:pPr algn="ctr"/>
            <a:endParaRPr lang="en-US" sz="2400" dirty="0" smtClean="0"/>
          </a:p>
          <a:p>
            <a:pPr algn="ctr"/>
            <a:endParaRPr lang="en-US" sz="2400" dirty="0"/>
          </a:p>
        </p:txBody>
      </p:sp>
      <p:sp>
        <p:nvSpPr>
          <p:cNvPr id="5" name="Rectangle 4"/>
          <p:cNvSpPr/>
          <p:nvPr/>
        </p:nvSpPr>
        <p:spPr>
          <a:xfrm>
            <a:off x="6172200" y="4953000"/>
            <a:ext cx="2590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Operational</a:t>
            </a:r>
          </a:p>
          <a:p>
            <a:pPr algn="ctr"/>
            <a:r>
              <a:rPr lang="en-US" sz="2400" dirty="0" smtClean="0"/>
              <a:t>Monitoring </a:t>
            </a:r>
            <a:endParaRPr lang="en-US" sz="2400" dirty="0"/>
          </a:p>
        </p:txBody>
      </p:sp>
      <p:cxnSp>
        <p:nvCxnSpPr>
          <p:cNvPr id="7" name="Straight Arrow Connector 6"/>
          <p:cNvCxnSpPr/>
          <p:nvPr/>
        </p:nvCxnSpPr>
        <p:spPr>
          <a:xfrm>
            <a:off x="1295400" y="34290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50292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3276600" y="2209800"/>
            <a:ext cx="99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6553200" y="38862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6600" y="3810000"/>
            <a:ext cx="1338187" cy="369332"/>
          </a:xfrm>
          <a:prstGeom prst="rect">
            <a:avLst/>
          </a:prstGeom>
          <a:noFill/>
        </p:spPr>
        <p:txBody>
          <a:bodyPr wrap="none" rtlCol="0">
            <a:spAutoFit/>
          </a:bodyPr>
          <a:lstStyle/>
          <a:p>
            <a:r>
              <a:rPr lang="en-US" dirty="0" smtClean="0"/>
              <a:t>User Driven </a:t>
            </a:r>
            <a:endParaRPr lang="en-US" dirty="0"/>
          </a:p>
        </p:txBody>
      </p:sp>
      <p:sp>
        <p:nvSpPr>
          <p:cNvPr id="19" name="Rectangle 18"/>
          <p:cNvSpPr/>
          <p:nvPr/>
        </p:nvSpPr>
        <p:spPr>
          <a:xfrm>
            <a:off x="381000" y="1752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Fundamental </a:t>
            </a:r>
          </a:p>
          <a:p>
            <a:pPr algn="ctr"/>
            <a:r>
              <a:rPr lang="en-US" sz="2400" dirty="0" smtClean="0"/>
              <a:t>Research </a:t>
            </a:r>
            <a:endParaRPr lang="en-US" sz="2400" dirty="0"/>
          </a:p>
        </p:txBody>
      </p:sp>
      <p:sp>
        <p:nvSpPr>
          <p:cNvPr id="20" name="TextBox 19"/>
          <p:cNvSpPr txBox="1"/>
          <p:nvPr/>
        </p:nvSpPr>
        <p:spPr>
          <a:xfrm>
            <a:off x="4495800" y="5867400"/>
            <a:ext cx="1108573" cy="369332"/>
          </a:xfrm>
          <a:prstGeom prst="rect">
            <a:avLst/>
          </a:prstGeom>
          <a:noFill/>
        </p:spPr>
        <p:txBody>
          <a:bodyPr wrap="none" rtlCol="0">
            <a:spAutoFit/>
          </a:bodyPr>
          <a:lstStyle/>
          <a:p>
            <a:r>
              <a:rPr lang="en-US" dirty="0" smtClean="0"/>
              <a:t>Adoption </a:t>
            </a:r>
            <a:endParaRPr lang="en-US" dirty="0"/>
          </a:p>
        </p:txBody>
      </p:sp>
      <p:sp>
        <p:nvSpPr>
          <p:cNvPr id="21" name="TextBox 20"/>
          <p:cNvSpPr txBox="1"/>
          <p:nvPr/>
        </p:nvSpPr>
        <p:spPr>
          <a:xfrm>
            <a:off x="2819400" y="5029200"/>
            <a:ext cx="1347998" cy="646331"/>
          </a:xfrm>
          <a:prstGeom prst="rect">
            <a:avLst/>
          </a:prstGeom>
          <a:noFill/>
        </p:spPr>
        <p:txBody>
          <a:bodyPr wrap="none" rtlCol="0">
            <a:spAutoFit/>
          </a:bodyPr>
          <a:lstStyle/>
          <a:p>
            <a:r>
              <a:rPr lang="en-US" dirty="0" smtClean="0"/>
              <a:t>Operational </a:t>
            </a:r>
          </a:p>
          <a:p>
            <a:r>
              <a:rPr lang="en-US" dirty="0" smtClean="0"/>
              <a:t>Prototyping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Research Needs: Sensors and Remote Sensing</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sz="3300" dirty="0" smtClean="0"/>
              <a:t>Research is needed to:</a:t>
            </a:r>
          </a:p>
          <a:p>
            <a:r>
              <a:rPr lang="en-US" dirty="0" smtClean="0"/>
              <a:t>Develop robust satellite-based systems and methods for rainfall estimation</a:t>
            </a:r>
          </a:p>
          <a:p>
            <a:r>
              <a:rPr lang="en-US" dirty="0" smtClean="0"/>
              <a:t>Develop </a:t>
            </a:r>
            <a:r>
              <a:rPr lang="en-US" dirty="0"/>
              <a:t>and validate satellite-based sensors and techniques for measuring and mapping soil </a:t>
            </a:r>
            <a:r>
              <a:rPr lang="en-US" dirty="0" smtClean="0"/>
              <a:t>moisture</a:t>
            </a:r>
          </a:p>
          <a:p>
            <a:r>
              <a:rPr lang="en-US" dirty="0" smtClean="0"/>
              <a:t>Develop methods for </a:t>
            </a:r>
            <a:r>
              <a:rPr lang="en-US" dirty="0"/>
              <a:t>fusion of optical and microwave techniques for monitoring crop </a:t>
            </a:r>
            <a:r>
              <a:rPr lang="en-US" dirty="0" smtClean="0"/>
              <a:t>growth, condition</a:t>
            </a:r>
          </a:p>
          <a:p>
            <a:r>
              <a:rPr lang="en-US" dirty="0" smtClean="0"/>
              <a:t>Develop methods for enabling effective data inter-use so that data from the different international assets can be used interchangeably</a:t>
            </a:r>
          </a:p>
          <a:p>
            <a:pPr>
              <a:buNone/>
            </a:pPr>
            <a:endParaRPr lang="en-US" dirty="0"/>
          </a:p>
          <a:p>
            <a:pPr>
              <a:buNone/>
            </a:pPr>
            <a:endParaRPr lang="en-US" dirty="0"/>
          </a:p>
        </p:txBody>
      </p:sp>
      <p:pic>
        <p:nvPicPr>
          <p:cNvPr id="4" name="Picture 4" descr="wheat"/>
          <p:cNvPicPr>
            <a:picLocks noChangeAspect="1" noChangeArrowheads="1"/>
          </p:cNvPicPr>
          <p:nvPr/>
        </p:nvPicPr>
        <p:blipFill>
          <a:blip r:embed="rId2" cstate="print"/>
          <a:srcRect r="33333"/>
          <a:stretch>
            <a:fillRect/>
          </a:stretch>
        </p:blipFill>
        <p:spPr bwMode="auto">
          <a:xfrm>
            <a:off x="0" y="0"/>
            <a:ext cx="381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Research Needs: Modeling</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a:t>Improved end-to-end, coupled biogeochemical, hydrologic, and economic models </a:t>
            </a:r>
            <a:r>
              <a:rPr lang="en-US" dirty="0" smtClean="0"/>
              <a:t>to </a:t>
            </a:r>
            <a:r>
              <a:rPr lang="en-US" dirty="0"/>
              <a:t>address </a:t>
            </a:r>
            <a:r>
              <a:rPr lang="en-US" dirty="0" smtClean="0"/>
              <a:t>the </a:t>
            </a:r>
            <a:r>
              <a:rPr lang="en-US" dirty="0"/>
              <a:t>impacts, feedbacks, and costs </a:t>
            </a:r>
            <a:r>
              <a:rPr lang="en-US" dirty="0" smtClean="0"/>
              <a:t>of: </a:t>
            </a:r>
          </a:p>
          <a:p>
            <a:pPr lvl="1"/>
            <a:r>
              <a:rPr lang="en-US" dirty="0" smtClean="0"/>
              <a:t>different </a:t>
            </a:r>
            <a:r>
              <a:rPr lang="en-US" dirty="0"/>
              <a:t>agricultural land use change (e.g. </a:t>
            </a:r>
            <a:r>
              <a:rPr lang="en-US" dirty="0" err="1"/>
              <a:t>extensification</a:t>
            </a:r>
            <a:r>
              <a:rPr lang="en-US" dirty="0"/>
              <a:t> or abandonment) </a:t>
            </a:r>
            <a:endParaRPr lang="en-US" dirty="0" smtClean="0"/>
          </a:p>
          <a:p>
            <a:pPr lvl="1"/>
            <a:r>
              <a:rPr lang="en-US" dirty="0" smtClean="0"/>
              <a:t>different </a:t>
            </a:r>
            <a:r>
              <a:rPr lang="en-US" dirty="0"/>
              <a:t>land use mitigation options to sequester carbon (e.g. conservation agriculture, no-till agriculture, shade cropping</a:t>
            </a:r>
            <a:r>
              <a:rPr lang="en-US" dirty="0" smtClean="0"/>
              <a:t>)</a:t>
            </a:r>
          </a:p>
          <a:p>
            <a:pPr lvl="1"/>
            <a:r>
              <a:rPr lang="en-US" dirty="0" smtClean="0"/>
              <a:t>agricultural </a:t>
            </a:r>
            <a:r>
              <a:rPr lang="en-US" dirty="0"/>
              <a:t>intensification and increasing fertilizer </a:t>
            </a:r>
            <a:r>
              <a:rPr lang="en-US" dirty="0" smtClean="0"/>
              <a:t>use </a:t>
            </a:r>
          </a:p>
          <a:p>
            <a:pPr lvl="1"/>
            <a:r>
              <a:rPr lang="en-US" dirty="0" smtClean="0"/>
              <a:t>the </a:t>
            </a:r>
            <a:r>
              <a:rPr lang="en-US" dirty="0"/>
              <a:t>trade-off between using crops for food or for </a:t>
            </a:r>
            <a:r>
              <a:rPr lang="en-US" dirty="0" err="1" smtClean="0"/>
              <a:t>biofuel</a:t>
            </a:r>
            <a:r>
              <a:rPr lang="en-US" dirty="0"/>
              <a:t>	</a:t>
            </a:r>
          </a:p>
          <a:p>
            <a:endParaRPr lang="en-US" dirty="0"/>
          </a:p>
        </p:txBody>
      </p:sp>
      <p:pic>
        <p:nvPicPr>
          <p:cNvPr id="4" name="Picture 5" descr="corn"/>
          <p:cNvPicPr>
            <a:picLocks noChangeAspect="1" noChangeArrowheads="1"/>
          </p:cNvPicPr>
          <p:nvPr/>
        </p:nvPicPr>
        <p:blipFill>
          <a:blip r:embed="rId2" cstate="print"/>
          <a:srcRect r="39432"/>
          <a:stretch>
            <a:fillRect/>
          </a:stretch>
        </p:blipFill>
        <p:spPr bwMode="auto">
          <a:xfrm>
            <a:off x="0" y="0"/>
            <a:ext cx="381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Research Needs: Modeling</a:t>
            </a:r>
            <a:endParaRPr lang="en-US" dirty="0"/>
          </a:p>
        </p:txBody>
      </p:sp>
      <p:sp>
        <p:nvSpPr>
          <p:cNvPr id="3" name="Content Placeholder 2"/>
          <p:cNvSpPr>
            <a:spLocks noGrp="1"/>
          </p:cNvSpPr>
          <p:nvPr>
            <p:ph idx="1"/>
          </p:nvPr>
        </p:nvSpPr>
        <p:spPr>
          <a:xfrm>
            <a:off x="457200" y="1295400"/>
            <a:ext cx="8229600" cy="5562600"/>
          </a:xfrm>
        </p:spPr>
        <p:txBody>
          <a:bodyPr>
            <a:normAutofit fontScale="55000" lnSpcReduction="20000"/>
          </a:bodyPr>
          <a:lstStyle/>
          <a:p>
            <a:pPr>
              <a:buNone/>
            </a:pPr>
            <a:r>
              <a:rPr lang="en-US" b="1" dirty="0" smtClean="0"/>
              <a:t>Research </a:t>
            </a:r>
            <a:r>
              <a:rPr lang="en-US" b="1" dirty="0"/>
              <a:t>is needed </a:t>
            </a:r>
            <a:r>
              <a:rPr lang="en-US" b="1" dirty="0" smtClean="0"/>
              <a:t>to develop and enhance:</a:t>
            </a:r>
          </a:p>
          <a:p>
            <a:r>
              <a:rPr lang="en-US" sz="3800" dirty="0" smtClean="0"/>
              <a:t>Regional</a:t>
            </a:r>
            <a:r>
              <a:rPr lang="en-US" sz="3800" dirty="0"/>
              <a:t>, spatially explicit, process models of land use change, to </a:t>
            </a:r>
            <a:endParaRPr lang="en-US" sz="3800" dirty="0" smtClean="0"/>
          </a:p>
          <a:p>
            <a:pPr lvl="1"/>
            <a:r>
              <a:rPr lang="en-US" sz="3200" dirty="0" smtClean="0"/>
              <a:t>project </a:t>
            </a:r>
            <a:r>
              <a:rPr lang="en-US" sz="3200" dirty="0"/>
              <a:t>agricultural expansion, intensification, and </a:t>
            </a:r>
            <a:r>
              <a:rPr lang="en-US" sz="3200" dirty="0" smtClean="0"/>
              <a:t>abandonment </a:t>
            </a:r>
          </a:p>
          <a:p>
            <a:pPr lvl="1"/>
            <a:r>
              <a:rPr lang="en-US" sz="3200" dirty="0" smtClean="0"/>
              <a:t>model </a:t>
            </a:r>
            <a:r>
              <a:rPr lang="en-US" sz="3200" dirty="0"/>
              <a:t>the potential impacts of these changes on the major biogeochemical cycles, land-atmosphere exchange of water and energy and human population </a:t>
            </a:r>
            <a:r>
              <a:rPr lang="en-US" sz="3200" dirty="0" smtClean="0"/>
              <a:t>dynamics</a:t>
            </a:r>
            <a:r>
              <a:rPr lang="en-US" sz="3200" dirty="0"/>
              <a:t>	</a:t>
            </a:r>
            <a:endParaRPr lang="en-US" sz="3200" dirty="0" smtClean="0"/>
          </a:p>
          <a:p>
            <a:pPr lvl="1"/>
            <a:endParaRPr lang="en-US" sz="3200" dirty="0"/>
          </a:p>
          <a:p>
            <a:pPr lvl="0"/>
            <a:r>
              <a:rPr lang="en-US" sz="3800" dirty="0" smtClean="0"/>
              <a:t>Climate models that generate output at scales and with climate variables relevant to the key processes in regional crop models Modeling </a:t>
            </a:r>
          </a:p>
          <a:p>
            <a:pPr lvl="1"/>
            <a:r>
              <a:rPr lang="en-US" sz="3200" dirty="0" smtClean="0"/>
              <a:t>for modeling agricultural productivity and change under climate scenarios</a:t>
            </a:r>
          </a:p>
          <a:p>
            <a:endParaRPr lang="en-US" sz="3800" dirty="0" smtClean="0"/>
          </a:p>
          <a:p>
            <a:r>
              <a:rPr lang="en-US" sz="3800" dirty="0" smtClean="0"/>
              <a:t>Data assimilation and modeling approaches for crop yield and production estimation  </a:t>
            </a:r>
          </a:p>
          <a:p>
            <a:pPr lvl="1"/>
            <a:r>
              <a:rPr lang="en-US" sz="3200" dirty="0" smtClean="0"/>
              <a:t>Better integrating EO with traditional methods for crop yield/production estimates</a:t>
            </a:r>
          </a:p>
          <a:p>
            <a:endParaRPr lang="en-US" sz="3800" dirty="0" smtClean="0"/>
          </a:p>
          <a:p>
            <a:r>
              <a:rPr lang="en-US" sz="3800" dirty="0" smtClean="0"/>
              <a:t>Reliable seasonal weather outlooks for risk assessment and management</a:t>
            </a:r>
            <a:endParaRPr lang="en-US" dirty="0" smtClean="0"/>
          </a:p>
          <a:p>
            <a:endParaRPr lang="en-US" dirty="0"/>
          </a:p>
        </p:txBody>
      </p:sp>
      <p:pic>
        <p:nvPicPr>
          <p:cNvPr id="4" name="Picture 4" descr="wheat"/>
          <p:cNvPicPr>
            <a:picLocks noChangeAspect="1" noChangeArrowheads="1"/>
          </p:cNvPicPr>
          <p:nvPr/>
        </p:nvPicPr>
        <p:blipFill>
          <a:blip r:embed="rId2" cstate="print"/>
          <a:srcRect r="33333"/>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Needs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Infrastructure </a:t>
            </a:r>
            <a:r>
              <a:rPr lang="en-US" dirty="0"/>
              <a:t>needs </a:t>
            </a:r>
            <a:r>
              <a:rPr lang="en-US" dirty="0" smtClean="0"/>
              <a:t>to include </a:t>
            </a:r>
            <a:r>
              <a:rPr lang="en-US" dirty="0"/>
              <a:t>increased computational capacity to run higher resolution climate models with regional specificity and improved land surface satellite-based </a:t>
            </a:r>
            <a:r>
              <a:rPr lang="en-US" dirty="0" smtClean="0"/>
              <a:t>observations</a:t>
            </a:r>
          </a:p>
          <a:p>
            <a:pPr lvl="0"/>
            <a:r>
              <a:rPr lang="en-US" dirty="0" smtClean="0"/>
              <a:t>Capacity building for integration of satellite data into operational monitoring systems in developing countries </a:t>
            </a:r>
          </a:p>
          <a:p>
            <a:pPr lvl="0"/>
            <a:r>
              <a:rPr lang="en-US" dirty="0" smtClean="0"/>
              <a:t>Data delivery </a:t>
            </a:r>
          </a:p>
          <a:p>
            <a:pPr lvl="1"/>
            <a:r>
              <a:rPr lang="en-US" dirty="0" smtClean="0"/>
              <a:t>Emphasis on near real time systems for monitoring</a:t>
            </a:r>
          </a:p>
          <a:p>
            <a:pPr lvl="1"/>
            <a:r>
              <a:rPr lang="en-US" dirty="0" smtClean="0"/>
              <a:t>Ensuring data accessibility –  including needs of developing countries  </a:t>
            </a:r>
          </a:p>
          <a:p>
            <a:pPr lvl="0"/>
            <a:endParaRPr lang="en-US" dirty="0" smtClean="0"/>
          </a:p>
          <a:p>
            <a:pPr>
              <a:buNone/>
            </a:pPr>
            <a:endParaRPr lang="en-US" dirty="0"/>
          </a:p>
          <a:p>
            <a:endParaRPr lang="en-US" dirty="0"/>
          </a:p>
        </p:txBody>
      </p:sp>
      <p:pic>
        <p:nvPicPr>
          <p:cNvPr id="4" name="Picture 5" descr="corn"/>
          <p:cNvPicPr>
            <a:picLocks noChangeAspect="1" noChangeArrowheads="1"/>
          </p:cNvPicPr>
          <p:nvPr/>
        </p:nvPicPr>
        <p:blipFill>
          <a:blip r:embed="rId2" cstate="print"/>
          <a:srcRect r="39432"/>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Priority Areas</a:t>
            </a:r>
            <a:endParaRPr lang="en-US" dirty="0"/>
          </a:p>
        </p:txBody>
      </p:sp>
      <p:sp>
        <p:nvSpPr>
          <p:cNvPr id="3" name="Content Placeholder 2"/>
          <p:cNvSpPr>
            <a:spLocks noGrp="1"/>
          </p:cNvSpPr>
          <p:nvPr>
            <p:ph idx="1"/>
          </p:nvPr>
        </p:nvSpPr>
        <p:spPr>
          <a:xfrm>
            <a:off x="457200" y="762000"/>
            <a:ext cx="8610600" cy="6096000"/>
          </a:xfrm>
        </p:spPr>
        <p:txBody>
          <a:bodyPr>
            <a:noAutofit/>
          </a:bodyPr>
          <a:lstStyle/>
          <a:p>
            <a:pPr>
              <a:buNone/>
            </a:pPr>
            <a:r>
              <a:rPr lang="en-US" sz="2800" b="1" dirty="0" smtClean="0"/>
              <a:t>Current Areas </a:t>
            </a:r>
          </a:p>
          <a:p>
            <a:pPr>
              <a:spcBef>
                <a:spcPts val="400"/>
              </a:spcBef>
            </a:pPr>
            <a:r>
              <a:rPr lang="en-US" sz="2800" dirty="0" smtClean="0"/>
              <a:t>Coordinated satellite acquisition over JECAM Test Sites (data policy – free and open sharing of site data) </a:t>
            </a:r>
          </a:p>
          <a:p>
            <a:pPr>
              <a:spcBef>
                <a:spcPts val="400"/>
              </a:spcBef>
            </a:pPr>
            <a:r>
              <a:rPr lang="en-US" sz="2800" dirty="0" smtClean="0"/>
              <a:t>Improved satellite based crop models  </a:t>
            </a:r>
          </a:p>
          <a:p>
            <a:pPr>
              <a:spcBef>
                <a:spcPts val="400"/>
              </a:spcBef>
            </a:pPr>
            <a:r>
              <a:rPr lang="en-US" sz="2800" dirty="0" smtClean="0"/>
              <a:t>Robust global ET and soil moisture products</a:t>
            </a:r>
          </a:p>
          <a:p>
            <a:pPr lvl="0">
              <a:spcBef>
                <a:spcPts val="400"/>
              </a:spcBef>
            </a:pPr>
            <a:r>
              <a:rPr lang="en-US" sz="2800" dirty="0" smtClean="0"/>
              <a:t>Develop best practices guidelines for </a:t>
            </a:r>
            <a:r>
              <a:rPr lang="en-US" sz="2800" dirty="0" err="1" smtClean="0"/>
              <a:t>ag</a:t>
            </a:r>
            <a:r>
              <a:rPr lang="en-US" sz="2800" dirty="0" smtClean="0"/>
              <a:t> monitoring according to cropping system</a:t>
            </a:r>
          </a:p>
          <a:p>
            <a:pPr lvl="0">
              <a:spcBef>
                <a:spcPts val="400"/>
              </a:spcBef>
            </a:pPr>
            <a:r>
              <a:rPr lang="en-US" sz="2800" dirty="0" smtClean="0"/>
              <a:t>Better integration of monitoring capabilities into decision making processes</a:t>
            </a:r>
          </a:p>
          <a:p>
            <a:pPr lvl="0">
              <a:spcBef>
                <a:spcPts val="400"/>
              </a:spcBef>
            </a:pPr>
            <a:r>
              <a:rPr lang="en-US" sz="2800" dirty="0" smtClean="0"/>
              <a:t>Capacity building – training the trainers</a:t>
            </a:r>
          </a:p>
          <a:p>
            <a:pPr>
              <a:spcBef>
                <a:spcPts val="400"/>
              </a:spcBef>
            </a:pPr>
            <a:r>
              <a:rPr lang="en-US" sz="2800" dirty="0" smtClean="0"/>
              <a:t>Establish funding mechanisms for implementation of CoP initiatives</a:t>
            </a:r>
          </a:p>
          <a:p>
            <a:pPr>
              <a:buNone/>
            </a:pPr>
            <a:endParaRPr lang="en-US" sz="2000" dirty="0" smtClean="0"/>
          </a:p>
          <a:p>
            <a:pPr>
              <a:buNone/>
            </a:pPr>
            <a:r>
              <a:rPr lang="en-US" sz="2000" dirty="0"/>
              <a:t>	</a:t>
            </a:r>
          </a:p>
          <a:p>
            <a:endParaRPr lang="en-US" sz="2000" dirty="0" smtClean="0"/>
          </a:p>
        </p:txBody>
      </p:sp>
      <p:pic>
        <p:nvPicPr>
          <p:cNvPr id="4" name="Picture 4" descr="wheat"/>
          <p:cNvPicPr>
            <a:picLocks noChangeAspect="1" noChangeArrowheads="1"/>
          </p:cNvPicPr>
          <p:nvPr/>
        </p:nvPicPr>
        <p:blipFill>
          <a:blip r:embed="rId2" cstate="print"/>
          <a:srcRect r="33333"/>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Priority Areas</a:t>
            </a:r>
            <a:endParaRPr lang="en-US" dirty="0"/>
          </a:p>
        </p:txBody>
      </p:sp>
      <p:sp>
        <p:nvSpPr>
          <p:cNvPr id="3" name="Content Placeholder 2"/>
          <p:cNvSpPr>
            <a:spLocks noGrp="1"/>
          </p:cNvSpPr>
          <p:nvPr>
            <p:ph idx="1"/>
          </p:nvPr>
        </p:nvSpPr>
        <p:spPr>
          <a:xfrm>
            <a:off x="457200" y="990600"/>
            <a:ext cx="8610600" cy="5715000"/>
          </a:xfrm>
        </p:spPr>
        <p:txBody>
          <a:bodyPr>
            <a:normAutofit fontScale="70000" lnSpcReduction="20000"/>
          </a:bodyPr>
          <a:lstStyle/>
          <a:p>
            <a:pPr>
              <a:buNone/>
            </a:pPr>
            <a:r>
              <a:rPr lang="en-US" sz="3400" b="1" dirty="0" smtClean="0"/>
              <a:t>Near-term Priority 1–5 years </a:t>
            </a:r>
          </a:p>
          <a:p>
            <a:r>
              <a:rPr lang="en-US" sz="3400" dirty="0" smtClean="0"/>
              <a:t>Automated  global </a:t>
            </a:r>
            <a:r>
              <a:rPr lang="en-US" sz="3400" dirty="0"/>
              <a:t>L</a:t>
            </a:r>
            <a:r>
              <a:rPr lang="en-US" sz="3400" dirty="0" smtClean="0"/>
              <a:t>andsat class land cover and land cover change mapping  (science) </a:t>
            </a:r>
          </a:p>
          <a:p>
            <a:endParaRPr lang="en-US" sz="3400" dirty="0" smtClean="0"/>
          </a:p>
          <a:p>
            <a:r>
              <a:rPr lang="en-US" sz="3400" dirty="0" smtClean="0"/>
              <a:t>Develop and implement coordinated acquisition of international moderate resolution satellites for agricultural areas (technology) </a:t>
            </a:r>
          </a:p>
          <a:p>
            <a:pPr>
              <a:buNone/>
            </a:pPr>
            <a:endParaRPr lang="en-US" sz="3400" dirty="0" smtClean="0"/>
          </a:p>
          <a:p>
            <a:r>
              <a:rPr lang="en-US" sz="3400" dirty="0" smtClean="0"/>
              <a:t>Improve seasonal forecasts to achieve sufficient accuracy for use in agricultural management (science) </a:t>
            </a:r>
          </a:p>
          <a:p>
            <a:endParaRPr lang="en-US" sz="3400" dirty="0" smtClean="0"/>
          </a:p>
          <a:p>
            <a:r>
              <a:rPr lang="en-US" sz="3400" dirty="0" smtClean="0"/>
              <a:t>Integrated assessment modeling of food supply and demand, economic development and climate change scenarios to 2050 (science) </a:t>
            </a:r>
          </a:p>
          <a:p>
            <a:endParaRPr lang="en-US" sz="3400" dirty="0" smtClean="0"/>
          </a:p>
          <a:p>
            <a:r>
              <a:rPr lang="en-US" sz="3400" dirty="0" smtClean="0"/>
              <a:t>Establish baseline datasets including global: crop calendars, cropland distribution, field-size distribution, cropping complexity</a:t>
            </a:r>
            <a:endParaRPr lang="en-US" sz="3400" dirty="0"/>
          </a:p>
        </p:txBody>
      </p:sp>
      <p:pic>
        <p:nvPicPr>
          <p:cNvPr id="4" name="Picture 5" descr="corn"/>
          <p:cNvPicPr>
            <a:picLocks noChangeAspect="1" noChangeArrowheads="1"/>
          </p:cNvPicPr>
          <p:nvPr/>
        </p:nvPicPr>
        <p:blipFill>
          <a:blip r:embed="rId2" cstate="print"/>
          <a:srcRect r="39432"/>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normAutofit fontScale="90000"/>
          </a:bodyPr>
          <a:lstStyle/>
          <a:p>
            <a:pPr eaLnBrk="1" hangingPunct="1"/>
            <a:r>
              <a:rPr lang="en-US" dirty="0" smtClean="0"/>
              <a:t>Global Distribution of Croplands by Cropping Intensity</a:t>
            </a:r>
          </a:p>
        </p:txBody>
      </p:sp>
      <p:pic>
        <p:nvPicPr>
          <p:cNvPr id="43013" name="Picture 10" descr="sdsu_logo_blue"/>
          <p:cNvPicPr>
            <a:picLocks noChangeAspect="1" noChangeArrowheads="1"/>
          </p:cNvPicPr>
          <p:nvPr/>
        </p:nvPicPr>
        <p:blipFill>
          <a:blip r:embed="rId2" cstate="print"/>
          <a:srcRect/>
          <a:stretch>
            <a:fillRect/>
          </a:stretch>
        </p:blipFill>
        <p:spPr bwMode="auto">
          <a:xfrm>
            <a:off x="8610600" y="6019800"/>
            <a:ext cx="401637" cy="7334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t="2388"/>
          <a:stretch>
            <a:fillRect/>
          </a:stretch>
        </p:blipFill>
        <p:spPr bwMode="auto">
          <a:xfrm>
            <a:off x="304800" y="1752600"/>
            <a:ext cx="8686800" cy="3114869"/>
          </a:xfrm>
          <a:prstGeom prst="rect">
            <a:avLst/>
          </a:prstGeom>
          <a:ln>
            <a:noFill/>
          </a:ln>
          <a:effectLst>
            <a:outerShdw blurRad="292100" dist="139700" dir="2700000" algn="tl" rotWithShape="0">
              <a:srgbClr val="333333">
                <a:alpha val="65000"/>
              </a:srgbClr>
            </a:outerShdw>
          </a:effectLst>
        </p:spPr>
      </p:pic>
      <p:pic>
        <p:nvPicPr>
          <p:cNvPr id="1027" name="Picture 3"/>
          <p:cNvPicPr>
            <a:picLocks noGrp="1" noChangeAspect="1" noChangeArrowheads="1"/>
          </p:cNvPicPr>
          <p:nvPr>
            <p:ph idx="1"/>
          </p:nvPr>
        </p:nvPicPr>
        <p:blipFill>
          <a:blip r:embed="rId4" cstate="print"/>
          <a:srcRect/>
          <a:stretch>
            <a:fillRect/>
          </a:stretch>
        </p:blipFill>
        <p:spPr bwMode="auto">
          <a:xfrm>
            <a:off x="304800" y="3962400"/>
            <a:ext cx="981075" cy="885825"/>
          </a:xfrm>
          <a:prstGeom prst="rect">
            <a:avLst/>
          </a:prstGeom>
          <a:noFill/>
          <a:ln w="9525">
            <a:noFill/>
            <a:miter lim="800000"/>
            <a:headEnd/>
            <a:tailEnd/>
          </a:ln>
        </p:spPr>
      </p:pic>
      <p:pic>
        <p:nvPicPr>
          <p:cNvPr id="9" name="Picture 14" descr="GLAM"/>
          <p:cNvPicPr>
            <a:picLocks noChangeAspect="1" noChangeArrowheads="1"/>
          </p:cNvPicPr>
          <p:nvPr/>
        </p:nvPicPr>
        <p:blipFill>
          <a:blip r:embed="rId5" cstate="print"/>
          <a:srcRect/>
          <a:stretch>
            <a:fillRect/>
          </a:stretch>
        </p:blipFill>
        <p:spPr bwMode="auto">
          <a:xfrm>
            <a:off x="7239000" y="6172200"/>
            <a:ext cx="1219200" cy="518747"/>
          </a:xfrm>
          <a:prstGeom prst="rect">
            <a:avLst/>
          </a:prstGeom>
          <a:solidFill>
            <a:srgbClr val="002060"/>
          </a:solidFill>
          <a:ln w="9525">
            <a:noFill/>
            <a:miter lim="800000"/>
            <a:headEnd/>
            <a:tailEnd/>
          </a:ln>
        </p:spPr>
      </p:pic>
      <p:pic>
        <p:nvPicPr>
          <p:cNvPr id="10" name="Content Placeholder 3" descr="global_crops_iraq"/>
          <p:cNvPicPr>
            <a:picLocks noChangeAspect="1"/>
          </p:cNvPicPr>
          <p:nvPr/>
        </p:nvPicPr>
        <p:blipFill>
          <a:blip r:embed="rId6" cstate="print"/>
          <a:srcRect l="926" t="10393" r="926" b="4104"/>
          <a:stretch>
            <a:fillRect/>
          </a:stretch>
        </p:blipFill>
        <p:spPr>
          <a:xfrm>
            <a:off x="3962400" y="5105400"/>
            <a:ext cx="2971800" cy="1373756"/>
          </a:xfrm>
          <a:prstGeom prst="rect">
            <a:avLst/>
          </a:prstGeom>
          <a:ln>
            <a:noFill/>
          </a:ln>
          <a:effectLst>
            <a:outerShdw blurRad="190500" algn="tl" rotWithShape="0">
              <a:srgbClr val="000000">
                <a:alpha val="70000"/>
              </a:srgbClr>
            </a:outerShdw>
          </a:effectLst>
        </p:spPr>
      </p:pic>
      <p:pic>
        <p:nvPicPr>
          <p:cNvPr id="11" name="Content Placeholder 3" descr="global_crops_iowa"/>
          <p:cNvPicPr>
            <a:picLocks noChangeAspect="1"/>
          </p:cNvPicPr>
          <p:nvPr/>
        </p:nvPicPr>
        <p:blipFill>
          <a:blip r:embed="rId7" cstate="print"/>
          <a:srcRect l="1286" t="13469" r="1286" b="5717"/>
          <a:stretch>
            <a:fillRect/>
          </a:stretch>
        </p:blipFill>
        <p:spPr>
          <a:xfrm>
            <a:off x="304800" y="5029200"/>
            <a:ext cx="2971800" cy="1485900"/>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304800" y="5029200"/>
            <a:ext cx="685800" cy="400110"/>
          </a:xfrm>
          <a:prstGeom prst="rect">
            <a:avLst/>
          </a:prstGeom>
          <a:noFill/>
        </p:spPr>
        <p:txBody>
          <a:bodyPr wrap="square" rtlCol="0">
            <a:spAutoFit/>
          </a:bodyPr>
          <a:lstStyle/>
          <a:p>
            <a:r>
              <a:rPr lang="en-US" sz="2000" dirty="0" smtClean="0">
                <a:solidFill>
                  <a:prstClr val="white"/>
                </a:solidFill>
              </a:rPr>
              <a:t>Iowa</a:t>
            </a:r>
            <a:endParaRPr lang="en-US" sz="2000" dirty="0">
              <a:solidFill>
                <a:prstClr val="white"/>
              </a:solidFill>
            </a:endParaRPr>
          </a:p>
        </p:txBody>
      </p:sp>
      <p:sp>
        <p:nvSpPr>
          <p:cNvPr id="13" name="TextBox 12"/>
          <p:cNvSpPr txBox="1"/>
          <p:nvPr/>
        </p:nvSpPr>
        <p:spPr>
          <a:xfrm>
            <a:off x="3962400" y="5105400"/>
            <a:ext cx="685800" cy="400110"/>
          </a:xfrm>
          <a:prstGeom prst="rect">
            <a:avLst/>
          </a:prstGeom>
          <a:noFill/>
        </p:spPr>
        <p:txBody>
          <a:bodyPr wrap="square" rtlCol="0">
            <a:spAutoFit/>
          </a:bodyPr>
          <a:lstStyle/>
          <a:p>
            <a:r>
              <a:rPr lang="en-US" sz="2000" dirty="0" smtClean="0">
                <a:solidFill>
                  <a:prstClr val="black"/>
                </a:solidFill>
              </a:rPr>
              <a:t>Syria</a:t>
            </a:r>
            <a:endParaRPr lang="en-US" sz="2000" dirty="0">
              <a:solidFill>
                <a:prstClr val="black"/>
              </a:solidFill>
            </a:endParaRPr>
          </a:p>
        </p:txBody>
      </p:sp>
      <p:sp>
        <p:nvSpPr>
          <p:cNvPr id="14" name="TextBox 13"/>
          <p:cNvSpPr txBox="1"/>
          <p:nvPr/>
        </p:nvSpPr>
        <p:spPr>
          <a:xfrm>
            <a:off x="7391400" y="5867400"/>
            <a:ext cx="1401730" cy="369332"/>
          </a:xfrm>
          <a:prstGeom prst="rect">
            <a:avLst/>
          </a:prstGeom>
          <a:noFill/>
        </p:spPr>
        <p:txBody>
          <a:bodyPr wrap="none" rtlCol="0">
            <a:spAutoFit/>
          </a:bodyPr>
          <a:lstStyle/>
          <a:p>
            <a:r>
              <a:rPr lang="en-US" dirty="0" smtClean="0"/>
              <a:t>Hansen et al </a:t>
            </a:r>
            <a:endParaRPr lang="en-US" dirty="0"/>
          </a:p>
        </p:txBody>
      </p:sp>
      <p:cxnSp>
        <p:nvCxnSpPr>
          <p:cNvPr id="15" name="Straight Connector 14"/>
          <p:cNvCxnSpPr/>
          <p:nvPr/>
        </p:nvCxnSpPr>
        <p:spPr>
          <a:xfrm rot="10800000">
            <a:off x="4572000" y="1370011"/>
            <a:ext cx="4572000" cy="1588"/>
          </a:xfrm>
          <a:prstGeom prst="line">
            <a:avLst/>
          </a:pr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elds_google.jpg"/>
          <p:cNvPicPr>
            <a:picLocks noChangeAspect="1"/>
          </p:cNvPicPr>
          <p:nvPr/>
        </p:nvPicPr>
        <p:blipFill>
          <a:blip r:embed="rId2" cstate="print"/>
          <a:stretch>
            <a:fillRect/>
          </a:stretch>
        </p:blipFill>
        <p:spPr>
          <a:xfrm>
            <a:off x="1143000" y="762000"/>
            <a:ext cx="6096000" cy="3432810"/>
          </a:xfrm>
          <a:prstGeom prst="rect">
            <a:avLst/>
          </a:prstGeom>
          <a:ln>
            <a:noFill/>
          </a:ln>
          <a:effectLst>
            <a:outerShdw blurRad="292100" dist="139700" dir="2700000" algn="tl" rotWithShape="0">
              <a:srgbClr val="333333">
                <a:alpha val="65000"/>
              </a:srgbClr>
            </a:outerShdw>
          </a:effectLst>
        </p:spPr>
      </p:pic>
      <p:pic>
        <p:nvPicPr>
          <p:cNvPr id="3" name="Picture 2" descr="filed_sizes.JPG"/>
          <p:cNvPicPr>
            <a:picLocks noChangeAspect="1"/>
          </p:cNvPicPr>
          <p:nvPr/>
        </p:nvPicPr>
        <p:blipFill>
          <a:blip r:embed="rId3" cstate="print"/>
          <a:stretch>
            <a:fillRect/>
          </a:stretch>
        </p:blipFill>
        <p:spPr>
          <a:xfrm>
            <a:off x="990600" y="4267200"/>
            <a:ext cx="6400800" cy="235915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152400" y="152400"/>
            <a:ext cx="8915400" cy="563562"/>
          </a:xfrm>
        </p:spPr>
        <p:txBody>
          <a:bodyPr>
            <a:noAutofit/>
          </a:bodyPr>
          <a:lstStyle/>
          <a:p>
            <a:r>
              <a:rPr lang="en-US" sz="2800" dirty="0" smtClean="0"/>
              <a:t>Large Variability in spatial complexity of cropping systems</a:t>
            </a:r>
            <a:endParaRPr lang="en-US" sz="2800" dirty="0"/>
          </a:p>
        </p:txBody>
      </p:sp>
      <p:sp>
        <p:nvSpPr>
          <p:cNvPr id="5" name="TextBox 4"/>
          <p:cNvSpPr txBox="1"/>
          <p:nvPr/>
        </p:nvSpPr>
        <p:spPr>
          <a:xfrm>
            <a:off x="7772400" y="6564868"/>
            <a:ext cx="1383969" cy="369332"/>
          </a:xfrm>
          <a:prstGeom prst="rect">
            <a:avLst/>
          </a:prstGeom>
          <a:noFill/>
        </p:spPr>
        <p:txBody>
          <a:bodyPr wrap="none" rtlCol="0">
            <a:spAutoFit/>
          </a:bodyPr>
          <a:lstStyle/>
          <a:p>
            <a:r>
              <a:rPr lang="en-US" dirty="0" err="1" smtClean="0"/>
              <a:t>Parihar</a:t>
            </a:r>
            <a:r>
              <a:rPr lang="en-US" dirty="0" smtClean="0"/>
              <a:t>, ISRO</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Priority Areas</a:t>
            </a:r>
            <a:endParaRPr lang="en-US" dirty="0"/>
          </a:p>
        </p:txBody>
      </p:sp>
      <p:sp>
        <p:nvSpPr>
          <p:cNvPr id="3" name="Content Placeholder 2"/>
          <p:cNvSpPr>
            <a:spLocks noGrp="1"/>
          </p:cNvSpPr>
          <p:nvPr>
            <p:ph idx="1"/>
          </p:nvPr>
        </p:nvSpPr>
        <p:spPr>
          <a:xfrm>
            <a:off x="457200" y="1219200"/>
            <a:ext cx="8610600" cy="4525963"/>
          </a:xfrm>
        </p:spPr>
        <p:txBody>
          <a:bodyPr>
            <a:normAutofit fontScale="77500" lnSpcReduction="20000"/>
          </a:bodyPr>
          <a:lstStyle/>
          <a:p>
            <a:pPr>
              <a:buNone/>
            </a:pPr>
            <a:r>
              <a:rPr lang="en-US" b="1" dirty="0" smtClean="0"/>
              <a:t>Mid Term Priority – 5 years </a:t>
            </a:r>
          </a:p>
          <a:p>
            <a:r>
              <a:rPr lang="en-US" dirty="0" smtClean="0"/>
              <a:t>Develop and implement low-cost </a:t>
            </a:r>
            <a:r>
              <a:rPr lang="en-US" dirty="0" err="1" smtClean="0"/>
              <a:t>smallsat</a:t>
            </a:r>
            <a:r>
              <a:rPr lang="en-US" dirty="0" smtClean="0"/>
              <a:t> technology to provide 3-day global coverage with inter-calibrated optical (</a:t>
            </a:r>
            <a:r>
              <a:rPr lang="en-US" dirty="0" err="1" smtClean="0"/>
              <a:t>VisNirMidir</a:t>
            </a:r>
            <a:r>
              <a:rPr lang="en-US" dirty="0" smtClean="0"/>
              <a:t> sensors (15-30m) and easy access </a:t>
            </a:r>
            <a:r>
              <a:rPr lang="en-US" dirty="0" err="1" smtClean="0"/>
              <a:t>orthorectified</a:t>
            </a:r>
            <a:r>
              <a:rPr lang="en-US" dirty="0" smtClean="0"/>
              <a:t> data – establish operational sensor replacement through to 2025 (technology) </a:t>
            </a:r>
          </a:p>
          <a:p>
            <a:endParaRPr lang="en-US" dirty="0" smtClean="0"/>
          </a:p>
          <a:p>
            <a:r>
              <a:rPr lang="en-US" dirty="0" smtClean="0"/>
              <a:t>Develop and implement a connected global network of low cost ground-based radars covering major agricultural areas (technology) </a:t>
            </a:r>
          </a:p>
          <a:p>
            <a:endParaRPr lang="en-US" dirty="0" smtClean="0"/>
          </a:p>
          <a:p>
            <a:r>
              <a:rPr lang="en-US" dirty="0" smtClean="0"/>
              <a:t>Very low cost rain gauge network reporting rainfall amount via cell phone technology – implemented in Africa ( technology) </a:t>
            </a:r>
          </a:p>
        </p:txBody>
      </p:sp>
      <p:pic>
        <p:nvPicPr>
          <p:cNvPr id="4" name="Picture 4" descr="wheat"/>
          <p:cNvPicPr>
            <a:picLocks noChangeAspect="1" noChangeArrowheads="1"/>
          </p:cNvPicPr>
          <p:nvPr/>
        </p:nvPicPr>
        <p:blipFill>
          <a:blip r:embed="rId2" cstate="print"/>
          <a:srcRect r="33333"/>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The </a:t>
            </a:r>
            <a:r>
              <a:rPr lang="en-US" dirty="0"/>
              <a:t>goal of the session B4 is to review the current linkage between S&amp;T communities and GEOSS, identify high-priority areas without sufficient links, and discuss steps towards improvements of links in these areas</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s2011.jpg"/>
          <p:cNvPicPr>
            <a:picLocks noGrp="1" noChangeAspect="1"/>
          </p:cNvPicPr>
          <p:nvPr>
            <p:ph idx="1"/>
          </p:nvPr>
        </p:nvPicPr>
        <p:blipFill>
          <a:blip r:embed="rId2" cstate="print"/>
          <a:stretch>
            <a:fillRect/>
          </a:stretch>
        </p:blipFill>
        <p:spPr>
          <a:xfrm>
            <a:off x="0" y="-1"/>
            <a:ext cx="9144000" cy="68676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GEOSS Ag Monitoring Task </a:t>
            </a:r>
            <a:endParaRPr lang="en-US" dirty="0"/>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pPr>
              <a:buNone/>
            </a:pPr>
            <a:r>
              <a:rPr lang="en-US" sz="3400" dirty="0" smtClean="0"/>
              <a:t>(Co-chaired by USA -UMD &amp; USDA, China- CAS, and EC-JRC)</a:t>
            </a:r>
          </a:p>
          <a:p>
            <a:pPr>
              <a:buNone/>
            </a:pPr>
            <a:r>
              <a:rPr lang="en-US" sz="4100" b="1" dirty="0" smtClean="0"/>
              <a:t>Five </a:t>
            </a:r>
            <a:r>
              <a:rPr lang="en-US" sz="4100" b="1" dirty="0"/>
              <a:t>main sub-tasks</a:t>
            </a:r>
            <a:r>
              <a:rPr lang="en-US" sz="4100" b="1" dirty="0" smtClean="0"/>
              <a:t>:</a:t>
            </a:r>
            <a:r>
              <a:rPr lang="en-US" dirty="0" smtClean="0"/>
              <a:t> </a:t>
            </a:r>
          </a:p>
          <a:p>
            <a:pPr>
              <a:buNone/>
            </a:pPr>
            <a:r>
              <a:rPr lang="en-US" sz="3400" dirty="0" smtClean="0"/>
              <a:t>1</a:t>
            </a:r>
            <a:r>
              <a:rPr lang="en-US" sz="3400" dirty="0"/>
              <a:t>) Global monitoring of agricultural production, facilitating reduction of risk and increased productivity at a range of scales; </a:t>
            </a:r>
            <a:endParaRPr lang="en-US" sz="3400" dirty="0" smtClean="0"/>
          </a:p>
          <a:p>
            <a:pPr>
              <a:buNone/>
            </a:pPr>
            <a:r>
              <a:rPr lang="en-US" sz="3400" dirty="0" smtClean="0"/>
              <a:t>2</a:t>
            </a:r>
            <a:r>
              <a:rPr lang="en-US" sz="3400" dirty="0"/>
              <a:t>) Timely and accurate national (sub-national) agricultural statistical reporting; </a:t>
            </a:r>
            <a:endParaRPr lang="en-US" sz="3400" dirty="0" smtClean="0"/>
          </a:p>
          <a:p>
            <a:pPr>
              <a:buNone/>
            </a:pPr>
            <a:r>
              <a:rPr lang="en-US" sz="3400" dirty="0" smtClean="0"/>
              <a:t>3</a:t>
            </a:r>
            <a:r>
              <a:rPr lang="en-US" sz="3400" dirty="0"/>
              <a:t>) Accurate forecasting of shortfalls in crop production and food supply; </a:t>
            </a:r>
            <a:endParaRPr lang="en-US" sz="3400" dirty="0" smtClean="0"/>
          </a:p>
          <a:p>
            <a:pPr>
              <a:buNone/>
            </a:pPr>
            <a:r>
              <a:rPr lang="en-US" sz="3400" dirty="0" smtClean="0"/>
              <a:t>4</a:t>
            </a:r>
            <a:r>
              <a:rPr lang="en-US" sz="3400" dirty="0"/>
              <a:t>) Effective early warning of famine, enabling a timely mobilization of an international response in food aid; and, </a:t>
            </a:r>
            <a:endParaRPr lang="en-US" sz="3400" dirty="0" smtClean="0"/>
          </a:p>
          <a:p>
            <a:pPr>
              <a:buNone/>
            </a:pPr>
            <a:r>
              <a:rPr lang="en-US" sz="3400" dirty="0" smtClean="0"/>
              <a:t>5</a:t>
            </a:r>
            <a:r>
              <a:rPr lang="en-US" sz="3400" dirty="0"/>
              <a:t>) Global mapping, monitoring and </a:t>
            </a:r>
            <a:r>
              <a:rPr lang="en-US" sz="3400" dirty="0" smtClean="0"/>
              <a:t>modeling </a:t>
            </a:r>
            <a:r>
              <a:rPr lang="en-US" sz="3400" dirty="0"/>
              <a:t>of changes in agricultural land use, type and distribution, in the context of socio-economic and climate change.</a:t>
            </a:r>
            <a:endParaRPr lang="en-US" dirty="0"/>
          </a:p>
        </p:txBody>
      </p:sp>
      <p:pic>
        <p:nvPicPr>
          <p:cNvPr id="4" name="Picture 4" descr="wheat"/>
          <p:cNvPicPr>
            <a:picLocks noChangeAspect="1" noChangeArrowheads="1"/>
          </p:cNvPicPr>
          <p:nvPr/>
        </p:nvPicPr>
        <p:blipFill>
          <a:blip r:embed="rId2" cstate="print"/>
          <a:srcRect r="33333"/>
          <a:stretch>
            <a:fillRect/>
          </a:stretch>
        </p:blipFill>
        <p:spPr bwMode="auto">
          <a:xfrm>
            <a:off x="0" y="0"/>
            <a:ext cx="304800" cy="6858000"/>
          </a:xfrm>
          <a:prstGeom prst="rect">
            <a:avLst/>
          </a:prstGeom>
          <a:noFill/>
          <a:ln w="9525">
            <a:noFill/>
            <a:miter lim="800000"/>
            <a:headEnd/>
            <a:tailEnd/>
          </a:ln>
        </p:spPr>
      </p:pic>
      <p:pic>
        <p:nvPicPr>
          <p:cNvPr id="5" name="Picture 4" descr="wheat"/>
          <p:cNvPicPr>
            <a:picLocks noChangeAspect="1" noChangeArrowheads="1"/>
          </p:cNvPicPr>
          <p:nvPr/>
        </p:nvPicPr>
        <p:blipFill>
          <a:blip r:embed="rId2" cstate="print"/>
          <a:srcRect r="33333"/>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p:cNvSpPr>
          <p:nvPr/>
        </p:nvSpPr>
        <p:spPr bwMode="auto">
          <a:xfrm>
            <a:off x="5536406" y="1754981"/>
            <a:ext cx="3200400" cy="933450"/>
          </a:xfrm>
          <a:prstGeom prst="rect">
            <a:avLst/>
          </a:prstGeom>
          <a:noFill/>
          <a:ln w="12700">
            <a:noFill/>
            <a:miter lim="800000"/>
            <a:headEnd/>
            <a:tailEnd/>
          </a:ln>
        </p:spPr>
        <p:txBody>
          <a:bodyPr lIns="0" tIns="0" rIns="0" bIns="0" anchor="ctr"/>
          <a:lstStyle/>
          <a:p>
            <a:pPr>
              <a:spcBef>
                <a:spcPts val="961"/>
              </a:spcBef>
            </a:pPr>
            <a:r>
              <a:rPr lang="en-US" dirty="0" smtClean="0">
                <a:ea typeface="Gill Sans" charset="0"/>
                <a:cs typeface="Gill Sans" charset="0"/>
              </a:rPr>
              <a:t>Urban expansion </a:t>
            </a:r>
          </a:p>
          <a:p>
            <a:pPr>
              <a:spcBef>
                <a:spcPts val="961"/>
              </a:spcBef>
            </a:pPr>
            <a:r>
              <a:rPr lang="en-US" dirty="0" smtClean="0">
                <a:ea typeface="Gill Sans" charset="0"/>
                <a:cs typeface="Gill Sans" charset="0"/>
              </a:rPr>
              <a:t>Beijing</a:t>
            </a:r>
            <a:r>
              <a:rPr lang="en-US" dirty="0">
                <a:ea typeface="Gill Sans" charset="0"/>
                <a:cs typeface="Gill Sans" charset="0"/>
              </a:rPr>
              <a:t>, the capital city of China, has experienced </a:t>
            </a:r>
            <a:r>
              <a:rPr lang="en-US" dirty="0" smtClean="0">
                <a:ea typeface="Gill Sans" charset="0"/>
                <a:cs typeface="Gill Sans" charset="0"/>
              </a:rPr>
              <a:t>growth </a:t>
            </a:r>
            <a:r>
              <a:rPr lang="en-US" dirty="0">
                <a:ea typeface="Gill Sans" charset="0"/>
                <a:cs typeface="Gill Sans" charset="0"/>
              </a:rPr>
              <a:t>since economic reforms in 1979</a:t>
            </a:r>
          </a:p>
        </p:txBody>
      </p:sp>
      <p:sp>
        <p:nvSpPr>
          <p:cNvPr id="24579" name="Rectangle 2"/>
          <p:cNvSpPr>
            <a:spLocks/>
          </p:cNvSpPr>
          <p:nvPr/>
        </p:nvSpPr>
        <p:spPr bwMode="auto">
          <a:xfrm>
            <a:off x="5464969" y="3486150"/>
            <a:ext cx="3200400" cy="361950"/>
          </a:xfrm>
          <a:prstGeom prst="rect">
            <a:avLst/>
          </a:prstGeom>
          <a:noFill/>
          <a:ln w="12700">
            <a:noFill/>
            <a:miter lim="800000"/>
            <a:headEnd/>
            <a:tailEnd/>
          </a:ln>
        </p:spPr>
        <p:txBody>
          <a:bodyPr lIns="0" tIns="0" rIns="0" bIns="0" anchor="ctr"/>
          <a:lstStyle/>
          <a:p>
            <a:pPr marL="25003">
              <a:spcBef>
                <a:spcPts val="961"/>
              </a:spcBef>
              <a:buClr>
                <a:srgbClr val="FFFFFF"/>
              </a:buClr>
              <a:buSzPct val="100000"/>
              <a:buFont typeface="Arial" pitchFamily="34" charset="0"/>
              <a:buChar char="•"/>
            </a:pPr>
            <a:r>
              <a:rPr lang="en-US" dirty="0">
                <a:ea typeface="Gill Sans" charset="0"/>
                <a:cs typeface="Gill Sans" charset="0"/>
              </a:rPr>
              <a:t>1978: Beijing in 1978</a:t>
            </a:r>
          </a:p>
        </p:txBody>
      </p:sp>
      <p:pic>
        <p:nvPicPr>
          <p:cNvPr id="47107" name="Picture 3"/>
          <p:cNvPicPr>
            <a:picLocks noChangeArrowheads="1"/>
          </p:cNvPicPr>
          <p:nvPr/>
        </p:nvPicPr>
        <p:blipFill>
          <a:blip r:embed="rId3" cstate="print"/>
          <a:srcRect/>
          <a:stretch>
            <a:fillRect/>
          </a:stretch>
        </p:blipFill>
        <p:spPr bwMode="auto">
          <a:xfrm>
            <a:off x="1472506" y="1219200"/>
            <a:ext cx="3650456" cy="5257800"/>
          </a:xfrm>
          <a:prstGeom prst="rect">
            <a:avLst/>
          </a:prstGeom>
          <a:noFill/>
          <a:ln w="12700">
            <a:noFill/>
            <a:miter lim="800000"/>
            <a:headEnd/>
            <a:tailEnd/>
          </a:ln>
        </p:spPr>
      </p:pic>
      <p:pic>
        <p:nvPicPr>
          <p:cNvPr id="47108" name="Picture 4"/>
          <p:cNvPicPr>
            <a:picLocks noChangeArrowheads="1"/>
          </p:cNvPicPr>
          <p:nvPr/>
        </p:nvPicPr>
        <p:blipFill>
          <a:blip r:embed="rId4" cstate="print"/>
          <a:srcRect/>
          <a:stretch>
            <a:fillRect/>
          </a:stretch>
        </p:blipFill>
        <p:spPr bwMode="auto">
          <a:xfrm>
            <a:off x="1436787" y="1143000"/>
            <a:ext cx="3699569" cy="5334000"/>
          </a:xfrm>
          <a:prstGeom prst="rect">
            <a:avLst/>
          </a:prstGeom>
          <a:noFill/>
          <a:ln w="12700">
            <a:noFill/>
            <a:miter lim="800000"/>
            <a:headEnd/>
            <a:tailEnd/>
          </a:ln>
        </p:spPr>
      </p:pic>
      <p:sp>
        <p:nvSpPr>
          <p:cNvPr id="47109" name="Rectangle 5"/>
          <p:cNvSpPr>
            <a:spLocks/>
          </p:cNvSpPr>
          <p:nvPr/>
        </p:nvSpPr>
        <p:spPr bwMode="auto">
          <a:xfrm>
            <a:off x="5562600" y="4419600"/>
            <a:ext cx="3200400" cy="647700"/>
          </a:xfrm>
          <a:prstGeom prst="rect">
            <a:avLst/>
          </a:prstGeom>
          <a:noFill/>
          <a:ln w="12700">
            <a:noFill/>
            <a:miter lim="800000"/>
            <a:headEnd/>
            <a:tailEnd/>
          </a:ln>
        </p:spPr>
        <p:txBody>
          <a:bodyPr lIns="0" tIns="0" rIns="0" bIns="0" anchor="ctr"/>
          <a:lstStyle/>
          <a:p>
            <a:pPr marL="25003">
              <a:spcBef>
                <a:spcPts val="961"/>
              </a:spcBef>
              <a:buClr>
                <a:srgbClr val="FFFFFF"/>
              </a:buClr>
              <a:buSzPct val="100000"/>
            </a:pPr>
            <a:r>
              <a:rPr lang="en-US" dirty="0" smtClean="0">
                <a:ea typeface="Gill Sans" charset="0"/>
                <a:cs typeface="Gill Sans" charset="0"/>
              </a:rPr>
              <a:t>2000</a:t>
            </a:r>
            <a:r>
              <a:rPr lang="en-US" dirty="0">
                <a:ea typeface="Gill Sans" charset="0"/>
                <a:cs typeface="Gill Sans" charset="0"/>
              </a:rPr>
              <a:t>: Extent of urban expansion is clearly visible</a:t>
            </a:r>
          </a:p>
        </p:txBody>
      </p:sp>
      <p:sp>
        <p:nvSpPr>
          <p:cNvPr id="24583" name="Rectangle 6"/>
          <p:cNvSpPr>
            <a:spLocks/>
          </p:cNvSpPr>
          <p:nvPr/>
        </p:nvSpPr>
        <p:spPr bwMode="auto">
          <a:xfrm>
            <a:off x="0" y="153591"/>
            <a:ext cx="8534400" cy="857250"/>
          </a:xfrm>
          <a:prstGeom prst="rect">
            <a:avLst/>
          </a:prstGeom>
          <a:noFill/>
          <a:ln w="12700">
            <a:noFill/>
            <a:miter lim="800000"/>
            <a:headEnd/>
            <a:tailEnd/>
          </a:ln>
        </p:spPr>
        <p:txBody>
          <a:bodyPr lIns="0" tIns="0" rIns="0" bIns="0" anchor="ctr"/>
          <a:lstStyle/>
          <a:p>
            <a:pPr algn="ctr">
              <a:spcBef>
                <a:spcPts val="1323"/>
              </a:spcBef>
            </a:pPr>
            <a:r>
              <a:rPr lang="en-US" sz="3600" dirty="0" smtClean="0">
                <a:ea typeface="Gill Sans" charset="0"/>
                <a:cs typeface="Gill Sans" charset="0"/>
              </a:rPr>
              <a:t>Agricultural Land Cover/Use Changes</a:t>
            </a:r>
          </a:p>
          <a:p>
            <a:pPr algn="ctr">
              <a:spcBef>
                <a:spcPts val="600"/>
              </a:spcBef>
            </a:pPr>
            <a:r>
              <a:rPr lang="en-US" sz="2400" dirty="0" smtClean="0">
                <a:ea typeface="Gill Sans" charset="0"/>
                <a:cs typeface="Gill Sans" charset="0"/>
              </a:rPr>
              <a:t>Loss of Agricultural Land</a:t>
            </a:r>
            <a:r>
              <a:rPr lang="en-US" sz="2400" dirty="0" smtClean="0">
                <a:solidFill>
                  <a:schemeClr val="tx1"/>
                </a:solidFill>
                <a:ea typeface="Gill Sans" charset="0"/>
                <a:cs typeface="Gill Sans" charset="0"/>
              </a:rPr>
              <a:t>, Beijing China</a:t>
            </a:r>
            <a:endParaRPr lang="en-US" sz="2400" dirty="0">
              <a:solidFill>
                <a:schemeClr val="tx1"/>
              </a:solidFill>
              <a:ea typeface="Gill Sans" charset="0"/>
              <a:cs typeface="Gill Sans" charset="0"/>
            </a:endParaRPr>
          </a:p>
        </p:txBody>
      </p:sp>
      <p:sp>
        <p:nvSpPr>
          <p:cNvPr id="8" name="TextBox 7"/>
          <p:cNvSpPr txBox="1"/>
          <p:nvPr/>
        </p:nvSpPr>
        <p:spPr>
          <a:xfrm>
            <a:off x="7086600" y="6019800"/>
            <a:ext cx="1591885" cy="369332"/>
          </a:xfrm>
          <a:prstGeom prst="rect">
            <a:avLst/>
          </a:prstGeom>
          <a:noFill/>
        </p:spPr>
        <p:txBody>
          <a:bodyPr wrap="square" rtlCol="0">
            <a:spAutoFit/>
          </a:bodyPr>
          <a:lstStyle/>
          <a:p>
            <a:r>
              <a:rPr lang="en-US" dirty="0" smtClean="0"/>
              <a:t>USGS /UNEP </a:t>
            </a:r>
            <a:endParaRPr lang="en-US" dirty="0"/>
          </a:p>
        </p:txBody>
      </p:sp>
      <p:sp>
        <p:nvSpPr>
          <p:cNvPr id="9" name="Line 4"/>
          <p:cNvSpPr>
            <a:spLocks noChangeShapeType="1"/>
          </p:cNvSpPr>
          <p:nvPr/>
        </p:nvSpPr>
        <p:spPr bwMode="auto">
          <a:xfrm>
            <a:off x="3962400" y="1066800"/>
            <a:ext cx="5181600" cy="0"/>
          </a:xfrm>
          <a:prstGeom prst="line">
            <a:avLst/>
          </a:prstGeom>
          <a:noFill/>
          <a:ln w="38100">
            <a:solidFill>
              <a:srgbClr val="FFC000"/>
            </a:solidFill>
            <a:round/>
            <a:headEnd/>
            <a:tailEn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9636352" presetClass="entr" presetSubtype="250891776" fill="hold" nodeType="clickEffect">
                                  <p:stCondLst>
                                    <p:cond delay="0"/>
                                  </p:stCondLst>
                                  <p:childTnLst>
                                    <p:set>
                                      <p:cBhvr>
                                        <p:cTn id="6" dur="1" fill="hold">
                                          <p:stCondLst>
                                            <p:cond delay="499"/>
                                          </p:stCondLst>
                                        </p:cTn>
                                        <p:tgtEl>
                                          <p:spTgt spid="47108"/>
                                        </p:tgtEl>
                                        <p:attrNameLst>
                                          <p:attrName>style.visibility</p:attrName>
                                        </p:attrNameLst>
                                      </p:cBhvr>
                                      <p:to>
                                        <p:strVal val="visible"/>
                                      </p:to>
                                    </p:set>
                                  </p:childTnLst>
                                </p:cTn>
                              </p:par>
                              <p:par>
                                <p:cTn id="7" presetID="249636352" presetClass="entr" presetSubtype="250892112" fill="hold" grpId="0" nodeType="withEffect">
                                  <p:stCondLst>
                                    <p:cond delay="0"/>
                                  </p:stCondLst>
                                  <p:childTnLst>
                                    <p:set>
                                      <p:cBhvr>
                                        <p:cTn id="8" dur="1" fill="hold">
                                          <p:stCondLst>
                                            <p:cond delay="499"/>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8"/>
          <p:cNvSpPr>
            <a:spLocks noGrp="1" noChangeArrowheads="1"/>
          </p:cNvSpPr>
          <p:nvPr>
            <p:ph type="title"/>
          </p:nvPr>
        </p:nvSpPr>
        <p:spPr>
          <a:xfrm>
            <a:off x="0" y="0"/>
            <a:ext cx="9144000" cy="914400"/>
          </a:xfrm>
        </p:spPr>
        <p:txBody>
          <a:bodyPr>
            <a:normAutofit/>
          </a:bodyPr>
          <a:lstStyle/>
          <a:p>
            <a:r>
              <a:rPr lang="en-US" sz="2400" dirty="0" smtClean="0">
                <a:solidFill>
                  <a:schemeClr val="tx1"/>
                </a:solidFill>
              </a:rPr>
              <a:t>Agricultural Monitoring Systems Contributing to the GEO Community of Practice and Task Implementation</a:t>
            </a:r>
            <a:endParaRPr lang="en-US" sz="2000" dirty="0" smtClean="0">
              <a:solidFill>
                <a:schemeClr val="tx1"/>
              </a:solidFill>
            </a:endParaRPr>
          </a:p>
        </p:txBody>
      </p:sp>
      <p:grpSp>
        <p:nvGrpSpPr>
          <p:cNvPr id="2" name="Group 31"/>
          <p:cNvGrpSpPr>
            <a:grpSpLocks/>
          </p:cNvGrpSpPr>
          <p:nvPr/>
        </p:nvGrpSpPr>
        <p:grpSpPr bwMode="auto">
          <a:xfrm>
            <a:off x="123825" y="2009775"/>
            <a:ext cx="8943975" cy="4848225"/>
            <a:chOff x="72" y="1248"/>
            <a:chExt cx="5634" cy="3054"/>
          </a:xfrm>
          <a:solidFill>
            <a:srgbClr val="002060"/>
          </a:solidFill>
        </p:grpSpPr>
        <p:sp>
          <p:nvSpPr>
            <p:cNvPr id="47121" name="Rectangle 30"/>
            <p:cNvSpPr>
              <a:spLocks noChangeArrowheads="1"/>
            </p:cNvSpPr>
            <p:nvPr/>
          </p:nvSpPr>
          <p:spPr bwMode="auto">
            <a:xfrm>
              <a:off x="72" y="1248"/>
              <a:ext cx="5634" cy="3054"/>
            </a:xfrm>
            <a:prstGeom prst="rect">
              <a:avLst/>
            </a:prstGeom>
            <a:solidFill>
              <a:schemeClr val="tx1"/>
            </a:solidFill>
            <a:ln w="38100">
              <a:noFill/>
              <a:miter lim="800000"/>
              <a:headEnd/>
              <a:tailEnd/>
            </a:ln>
          </p:spPr>
          <p:txBody>
            <a:bodyPr wrap="none" anchor="ctr"/>
            <a:lstStyle/>
            <a:p>
              <a:endParaRPr lang="en-US"/>
            </a:p>
          </p:txBody>
        </p:sp>
        <p:grpSp>
          <p:nvGrpSpPr>
            <p:cNvPr id="3" name="Group 2"/>
            <p:cNvGrpSpPr>
              <a:grpSpLocks/>
            </p:cNvGrpSpPr>
            <p:nvPr/>
          </p:nvGrpSpPr>
          <p:grpSpPr bwMode="auto">
            <a:xfrm>
              <a:off x="96" y="2787"/>
              <a:ext cx="2505" cy="529"/>
              <a:chOff x="240" y="2192"/>
              <a:chExt cx="1934" cy="330"/>
            </a:xfrm>
            <a:grpFill/>
          </p:grpSpPr>
          <p:pic>
            <p:nvPicPr>
              <p:cNvPr id="47143" name="Picture 3"/>
              <p:cNvPicPr>
                <a:picLocks noChangeAspect="1" noChangeArrowheads="1"/>
              </p:cNvPicPr>
              <p:nvPr/>
            </p:nvPicPr>
            <p:blipFill>
              <a:blip r:embed="rId3" cstate="print"/>
              <a:srcRect l="14583" t="1582" r="61699" b="88333"/>
              <a:stretch>
                <a:fillRect/>
              </a:stretch>
            </p:blipFill>
            <p:spPr bwMode="auto">
              <a:xfrm>
                <a:off x="240" y="2208"/>
                <a:ext cx="1152" cy="306"/>
              </a:xfrm>
              <a:prstGeom prst="rect">
                <a:avLst/>
              </a:prstGeom>
              <a:grpFill/>
              <a:ln w="9525">
                <a:noFill/>
                <a:miter lim="800000"/>
                <a:headEnd/>
                <a:tailEnd/>
              </a:ln>
            </p:spPr>
          </p:pic>
          <p:pic>
            <p:nvPicPr>
              <p:cNvPr id="47144" name="Picture 4"/>
              <p:cNvPicPr>
                <a:picLocks noChangeAspect="1" noChangeArrowheads="1"/>
              </p:cNvPicPr>
              <p:nvPr/>
            </p:nvPicPr>
            <p:blipFill>
              <a:blip r:embed="rId3" cstate="print"/>
              <a:srcRect l="75505" t="791" r="8333" b="88333"/>
              <a:stretch>
                <a:fillRect/>
              </a:stretch>
            </p:blipFill>
            <p:spPr bwMode="auto">
              <a:xfrm>
                <a:off x="1389" y="2192"/>
                <a:ext cx="785" cy="330"/>
              </a:xfrm>
              <a:prstGeom prst="rect">
                <a:avLst/>
              </a:prstGeom>
              <a:grpFill/>
              <a:ln w="9525">
                <a:noFill/>
                <a:miter lim="800000"/>
                <a:headEnd/>
                <a:tailEnd/>
              </a:ln>
            </p:spPr>
          </p:pic>
        </p:grpSp>
        <p:pic>
          <p:nvPicPr>
            <p:cNvPr id="47123" name="Picture 5" descr="0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0" y="3204"/>
              <a:ext cx="2338" cy="588"/>
            </a:xfrm>
            <a:prstGeom prst="rect">
              <a:avLst/>
            </a:prstGeom>
            <a:solidFill>
              <a:schemeClr val="tx1"/>
            </a:solidFill>
            <a:ln w="9525">
              <a:noFill/>
              <a:miter lim="800000"/>
              <a:headEnd/>
              <a:tailEnd/>
            </a:ln>
          </p:spPr>
        </p:pic>
        <p:pic>
          <p:nvPicPr>
            <p:cNvPr id="47124" name="Picture 7" descr="logo10_fivims"/>
            <p:cNvPicPr>
              <a:picLocks noChangeAspect="1" noChangeArrowheads="1"/>
            </p:cNvPicPr>
            <p:nvPr/>
          </p:nvPicPr>
          <p:blipFill>
            <a:blip r:embed="rId5" cstate="print"/>
            <a:srcRect/>
            <a:stretch>
              <a:fillRect/>
            </a:stretch>
          </p:blipFill>
          <p:spPr bwMode="auto">
            <a:xfrm>
              <a:off x="4727" y="2247"/>
              <a:ext cx="864" cy="261"/>
            </a:xfrm>
            <a:prstGeom prst="rect">
              <a:avLst/>
            </a:prstGeom>
            <a:grpFill/>
            <a:ln w="9525">
              <a:noFill/>
              <a:miter lim="800000"/>
              <a:headEnd/>
              <a:tailEnd/>
            </a:ln>
          </p:spPr>
        </p:pic>
        <p:pic>
          <p:nvPicPr>
            <p:cNvPr id="47125" name="Picture 8" descr="logo_gmfs"/>
            <p:cNvPicPr>
              <a:picLocks noChangeAspect="1" noChangeArrowheads="1"/>
            </p:cNvPicPr>
            <p:nvPr/>
          </p:nvPicPr>
          <p:blipFill>
            <a:blip r:embed="rId6" cstate="print"/>
            <a:srcRect/>
            <a:stretch>
              <a:fillRect/>
            </a:stretch>
          </p:blipFill>
          <p:spPr bwMode="auto">
            <a:xfrm>
              <a:off x="96" y="2160"/>
              <a:ext cx="1434" cy="348"/>
            </a:xfrm>
            <a:prstGeom prst="rect">
              <a:avLst/>
            </a:prstGeom>
            <a:grpFill/>
            <a:ln w="9525">
              <a:noFill/>
              <a:miter lim="800000"/>
              <a:headEnd/>
              <a:tailEnd/>
            </a:ln>
          </p:spPr>
        </p:pic>
        <p:grpSp>
          <p:nvGrpSpPr>
            <p:cNvPr id="4" name="Group 9"/>
            <p:cNvGrpSpPr>
              <a:grpSpLocks/>
            </p:cNvGrpSpPr>
            <p:nvPr/>
          </p:nvGrpSpPr>
          <p:grpSpPr bwMode="auto">
            <a:xfrm>
              <a:off x="2718" y="1248"/>
              <a:ext cx="2976" cy="892"/>
              <a:chOff x="2784" y="1460"/>
              <a:chExt cx="2040" cy="616"/>
            </a:xfrm>
            <a:grpFill/>
          </p:grpSpPr>
          <p:pic>
            <p:nvPicPr>
              <p:cNvPr id="47141" name="Picture 10" descr="fao_logo"/>
              <p:cNvPicPr>
                <a:picLocks noChangeAspect="1" noChangeArrowheads="1"/>
              </p:cNvPicPr>
              <p:nvPr/>
            </p:nvPicPr>
            <p:blipFill>
              <a:blip r:embed="rId7" cstate="print"/>
              <a:srcRect/>
              <a:stretch>
                <a:fillRect/>
              </a:stretch>
            </p:blipFill>
            <p:spPr bwMode="auto">
              <a:xfrm>
                <a:off x="4457" y="1460"/>
                <a:ext cx="342" cy="468"/>
              </a:xfrm>
              <a:prstGeom prst="rect">
                <a:avLst/>
              </a:prstGeom>
              <a:grpFill/>
              <a:ln w="9525">
                <a:noFill/>
                <a:miter lim="800000"/>
                <a:headEnd/>
                <a:tailEnd/>
              </a:ln>
            </p:spPr>
          </p:pic>
          <p:pic>
            <p:nvPicPr>
              <p:cNvPr id="47142" name="Picture 11" descr="food"/>
              <p:cNvPicPr>
                <a:picLocks noChangeAspect="1" noChangeArrowheads="1"/>
              </p:cNvPicPr>
              <p:nvPr/>
            </p:nvPicPr>
            <p:blipFill>
              <a:blip r:embed="rId8" cstate="print"/>
              <a:srcRect/>
              <a:stretch>
                <a:fillRect/>
              </a:stretch>
            </p:blipFill>
            <p:spPr bwMode="auto">
              <a:xfrm>
                <a:off x="2784" y="1824"/>
                <a:ext cx="2040" cy="252"/>
              </a:xfrm>
              <a:prstGeom prst="rect">
                <a:avLst/>
              </a:prstGeom>
              <a:grpFill/>
              <a:ln w="9525">
                <a:noFill/>
                <a:miter lim="800000"/>
                <a:headEnd/>
                <a:tailEnd/>
              </a:ln>
            </p:spPr>
          </p:pic>
        </p:grpSp>
        <p:pic>
          <p:nvPicPr>
            <p:cNvPr id="47127" name="Picture 12" descr="wfplogo"/>
            <p:cNvPicPr>
              <a:picLocks noChangeAspect="1" noChangeArrowheads="1"/>
            </p:cNvPicPr>
            <p:nvPr/>
          </p:nvPicPr>
          <p:blipFill>
            <a:blip r:embed="rId9" cstate="print"/>
            <a:srcRect/>
            <a:stretch>
              <a:fillRect/>
            </a:stretch>
          </p:blipFill>
          <p:spPr bwMode="auto">
            <a:xfrm>
              <a:off x="1806" y="2448"/>
              <a:ext cx="1074" cy="323"/>
            </a:xfrm>
            <a:prstGeom prst="rect">
              <a:avLst/>
            </a:prstGeom>
            <a:grpFill/>
            <a:ln w="9525">
              <a:noFill/>
              <a:miter lim="800000"/>
              <a:headEnd/>
              <a:tailEnd/>
            </a:ln>
          </p:spPr>
        </p:pic>
        <p:pic>
          <p:nvPicPr>
            <p:cNvPr id="47128" name="Picture 13" descr="sadc_logo"/>
            <p:cNvPicPr>
              <a:picLocks noChangeAspect="1" noChangeArrowheads="1"/>
            </p:cNvPicPr>
            <p:nvPr/>
          </p:nvPicPr>
          <p:blipFill>
            <a:blip r:embed="rId10" cstate="print"/>
            <a:srcRect/>
            <a:stretch>
              <a:fillRect/>
            </a:stretch>
          </p:blipFill>
          <p:spPr bwMode="auto">
            <a:xfrm>
              <a:off x="4986" y="2640"/>
              <a:ext cx="624" cy="614"/>
            </a:xfrm>
            <a:prstGeom prst="rect">
              <a:avLst/>
            </a:prstGeom>
            <a:grpFill/>
            <a:ln w="9525">
              <a:noFill/>
              <a:miter lim="800000"/>
              <a:headEnd/>
              <a:tailEnd/>
            </a:ln>
          </p:spPr>
        </p:pic>
        <p:pic>
          <p:nvPicPr>
            <p:cNvPr id="47129" name="Picture 14" descr="GLAM"/>
            <p:cNvPicPr>
              <a:picLocks noChangeAspect="1" noChangeArrowheads="1"/>
            </p:cNvPicPr>
            <p:nvPr/>
          </p:nvPicPr>
          <p:blipFill>
            <a:blip r:embed="rId11" cstate="print"/>
            <a:srcRect/>
            <a:stretch>
              <a:fillRect/>
            </a:stretch>
          </p:blipFill>
          <p:spPr bwMode="auto">
            <a:xfrm>
              <a:off x="3258" y="3832"/>
              <a:ext cx="1008" cy="429"/>
            </a:xfrm>
            <a:prstGeom prst="rect">
              <a:avLst/>
            </a:prstGeom>
            <a:grpFill/>
            <a:ln w="9525">
              <a:noFill/>
              <a:miter lim="800000"/>
              <a:headEnd/>
              <a:tailEnd/>
            </a:ln>
          </p:spPr>
        </p:pic>
        <p:grpSp>
          <p:nvGrpSpPr>
            <p:cNvPr id="5" name="Group 15"/>
            <p:cNvGrpSpPr>
              <a:grpSpLocks/>
            </p:cNvGrpSpPr>
            <p:nvPr/>
          </p:nvGrpSpPr>
          <p:grpSpPr bwMode="auto">
            <a:xfrm>
              <a:off x="2730" y="2791"/>
              <a:ext cx="2022" cy="537"/>
              <a:chOff x="138" y="1584"/>
              <a:chExt cx="2022" cy="537"/>
            </a:xfrm>
            <a:grpFill/>
          </p:grpSpPr>
          <p:pic>
            <p:nvPicPr>
              <p:cNvPr id="47139" name="Picture 16" descr="usaid_logoh"/>
              <p:cNvPicPr>
                <a:picLocks noChangeAspect="1" noChangeArrowheads="1"/>
              </p:cNvPicPr>
              <p:nvPr/>
            </p:nvPicPr>
            <p:blipFill>
              <a:blip r:embed="rId12" cstate="print"/>
              <a:srcRect l="8571" t="15044" r="5714" b="14160"/>
              <a:stretch>
                <a:fillRect/>
              </a:stretch>
            </p:blipFill>
            <p:spPr bwMode="auto">
              <a:xfrm>
                <a:off x="138" y="1751"/>
                <a:ext cx="1056" cy="370"/>
              </a:xfrm>
              <a:prstGeom prst="rect">
                <a:avLst/>
              </a:prstGeom>
              <a:grpFill/>
              <a:ln w="9525">
                <a:noFill/>
                <a:miter lim="800000"/>
                <a:headEnd/>
                <a:tailEnd/>
              </a:ln>
            </p:spPr>
          </p:pic>
          <p:pic>
            <p:nvPicPr>
              <p:cNvPr id="47140" name="Picture 17" descr="fews_logo"/>
              <p:cNvPicPr>
                <a:picLocks noChangeAspect="1" noChangeArrowheads="1"/>
              </p:cNvPicPr>
              <p:nvPr/>
            </p:nvPicPr>
            <p:blipFill>
              <a:blip r:embed="rId13" cstate="print"/>
              <a:srcRect/>
              <a:stretch>
                <a:fillRect/>
              </a:stretch>
            </p:blipFill>
            <p:spPr bwMode="auto">
              <a:xfrm>
                <a:off x="1248" y="1584"/>
                <a:ext cx="912" cy="521"/>
              </a:xfrm>
              <a:prstGeom prst="rect">
                <a:avLst/>
              </a:prstGeom>
              <a:grpFill/>
              <a:ln w="9525">
                <a:noFill/>
                <a:miter lim="800000"/>
                <a:headEnd/>
                <a:tailEnd/>
              </a:ln>
            </p:spPr>
          </p:pic>
        </p:grpSp>
        <p:pic>
          <p:nvPicPr>
            <p:cNvPr id="47131" name="Picture 19" descr="NASA"/>
            <p:cNvPicPr>
              <a:picLocks noChangeAspect="1" noChangeArrowheads="1"/>
            </p:cNvPicPr>
            <p:nvPr/>
          </p:nvPicPr>
          <p:blipFill>
            <a:blip r:embed="rId14" cstate="print"/>
            <a:srcRect/>
            <a:stretch>
              <a:fillRect/>
            </a:stretch>
          </p:blipFill>
          <p:spPr bwMode="auto">
            <a:xfrm>
              <a:off x="5082" y="3780"/>
              <a:ext cx="556" cy="522"/>
            </a:xfrm>
            <a:prstGeom prst="rect">
              <a:avLst/>
            </a:prstGeom>
            <a:grpFill/>
            <a:ln w="9525">
              <a:noFill/>
              <a:miter lim="800000"/>
              <a:headEnd/>
              <a:tailEnd/>
            </a:ln>
          </p:spPr>
        </p:pic>
        <p:pic>
          <p:nvPicPr>
            <p:cNvPr id="47132" name="Picture 20" descr="esa-logo400"/>
            <p:cNvPicPr>
              <a:picLocks noChangeAspect="1" noChangeArrowheads="1"/>
            </p:cNvPicPr>
            <p:nvPr/>
          </p:nvPicPr>
          <p:blipFill>
            <a:blip r:embed="rId15" cstate="print"/>
            <a:srcRect t="20630" b="24356"/>
            <a:stretch>
              <a:fillRect/>
            </a:stretch>
          </p:blipFill>
          <p:spPr bwMode="auto">
            <a:xfrm>
              <a:off x="2922" y="2094"/>
              <a:ext cx="1024" cy="456"/>
            </a:xfrm>
            <a:prstGeom prst="rect">
              <a:avLst/>
            </a:prstGeom>
            <a:grpFill/>
            <a:ln w="9525">
              <a:noFill/>
              <a:miter lim="800000"/>
              <a:headEnd/>
              <a:tailEnd/>
            </a:ln>
          </p:spPr>
        </p:pic>
        <p:pic>
          <p:nvPicPr>
            <p:cNvPr id="47133" name="Picture 23" descr="caas-logo"/>
            <p:cNvPicPr>
              <a:picLocks noChangeAspect="1" noChangeArrowheads="1"/>
            </p:cNvPicPr>
            <p:nvPr/>
          </p:nvPicPr>
          <p:blipFill>
            <a:blip r:embed="rId16" cstate="print"/>
            <a:srcRect/>
            <a:stretch>
              <a:fillRect/>
            </a:stretch>
          </p:blipFill>
          <p:spPr bwMode="auto">
            <a:xfrm>
              <a:off x="96" y="1758"/>
              <a:ext cx="1680" cy="354"/>
            </a:xfrm>
            <a:prstGeom prst="rect">
              <a:avLst/>
            </a:prstGeom>
            <a:grpFill/>
            <a:ln w="9525">
              <a:noFill/>
              <a:miter lim="800000"/>
              <a:headEnd/>
              <a:tailEnd/>
            </a:ln>
          </p:spPr>
        </p:pic>
        <p:pic>
          <p:nvPicPr>
            <p:cNvPr id="47138" name="Picture 27" descr="masthead_fas_ipa"/>
            <p:cNvPicPr>
              <a:picLocks noChangeAspect="1" noChangeArrowheads="1"/>
            </p:cNvPicPr>
            <p:nvPr/>
          </p:nvPicPr>
          <p:blipFill>
            <a:blip r:embed="rId17" cstate="print"/>
            <a:srcRect r="64468"/>
            <a:stretch>
              <a:fillRect/>
            </a:stretch>
          </p:blipFill>
          <p:spPr bwMode="auto">
            <a:xfrm>
              <a:off x="444" y="1278"/>
              <a:ext cx="1871" cy="465"/>
            </a:xfrm>
            <a:prstGeom prst="rect">
              <a:avLst/>
            </a:prstGeom>
            <a:grpFill/>
            <a:ln w="9525">
              <a:noFill/>
              <a:miter lim="800000"/>
              <a:headEnd/>
              <a:tailEnd/>
            </a:ln>
          </p:spPr>
        </p:pic>
        <p:pic>
          <p:nvPicPr>
            <p:cNvPr id="47135" name="Picture 28" descr="cgiar%20logo"/>
            <p:cNvPicPr>
              <a:picLocks noChangeAspect="1" noChangeArrowheads="1"/>
            </p:cNvPicPr>
            <p:nvPr/>
          </p:nvPicPr>
          <p:blipFill>
            <a:blip r:embed="rId18" cstate="print"/>
            <a:srcRect/>
            <a:stretch>
              <a:fillRect/>
            </a:stretch>
          </p:blipFill>
          <p:spPr bwMode="auto">
            <a:xfrm>
              <a:off x="2826" y="3342"/>
              <a:ext cx="480" cy="558"/>
            </a:xfrm>
            <a:prstGeom prst="rect">
              <a:avLst/>
            </a:prstGeom>
            <a:solidFill>
              <a:schemeClr val="tx1"/>
            </a:solidFill>
            <a:ln w="9525">
              <a:noFill/>
              <a:miter lim="800000"/>
              <a:headEnd/>
              <a:tailEnd/>
            </a:ln>
          </p:spPr>
        </p:pic>
        <p:pic>
          <p:nvPicPr>
            <p:cNvPr id="47136" name="Picture 6" descr="giews_logo"/>
            <p:cNvPicPr>
              <a:picLocks noChangeAspect="1" noChangeArrowheads="1"/>
            </p:cNvPicPr>
            <p:nvPr/>
          </p:nvPicPr>
          <p:blipFill>
            <a:blip r:embed="rId19" cstate="print"/>
            <a:srcRect/>
            <a:stretch>
              <a:fillRect/>
            </a:stretch>
          </p:blipFill>
          <p:spPr bwMode="auto">
            <a:xfrm>
              <a:off x="4332" y="1260"/>
              <a:ext cx="624" cy="549"/>
            </a:xfrm>
            <a:prstGeom prst="rect">
              <a:avLst/>
            </a:prstGeom>
            <a:grpFill/>
            <a:ln w="9525">
              <a:noFill/>
              <a:miter lim="800000"/>
              <a:headEnd/>
              <a:tailEnd/>
            </a:ln>
          </p:spPr>
        </p:pic>
      </p:grpSp>
      <p:pic>
        <p:nvPicPr>
          <p:cNvPr id="47109" name="Picture 32"/>
          <p:cNvPicPr>
            <a:picLocks noChangeAspect="1" noChangeArrowheads="1"/>
          </p:cNvPicPr>
          <p:nvPr/>
        </p:nvPicPr>
        <p:blipFill>
          <a:blip r:embed="rId20" cstate="print"/>
          <a:srcRect/>
          <a:stretch>
            <a:fillRect/>
          </a:stretch>
        </p:blipFill>
        <p:spPr bwMode="auto">
          <a:xfrm>
            <a:off x="3173413" y="2767013"/>
            <a:ext cx="466725" cy="630237"/>
          </a:xfrm>
          <a:prstGeom prst="rect">
            <a:avLst/>
          </a:prstGeom>
          <a:noFill/>
          <a:ln w="9525">
            <a:noFill/>
            <a:miter lim="800000"/>
            <a:headEnd/>
            <a:tailEnd/>
          </a:ln>
        </p:spPr>
      </p:pic>
      <p:pic>
        <p:nvPicPr>
          <p:cNvPr id="47110" name="Picture 33"/>
          <p:cNvPicPr>
            <a:picLocks noChangeAspect="1" noChangeArrowheads="1"/>
          </p:cNvPicPr>
          <p:nvPr/>
        </p:nvPicPr>
        <p:blipFill>
          <a:blip r:embed="rId21" cstate="print"/>
          <a:srcRect/>
          <a:stretch>
            <a:fillRect/>
          </a:stretch>
        </p:blipFill>
        <p:spPr bwMode="auto">
          <a:xfrm>
            <a:off x="3962400" y="2133600"/>
            <a:ext cx="942975" cy="466725"/>
          </a:xfrm>
          <a:prstGeom prst="rect">
            <a:avLst/>
          </a:prstGeom>
          <a:noFill/>
          <a:ln w="9525">
            <a:noFill/>
            <a:miter lim="800000"/>
            <a:headEnd/>
            <a:tailEnd/>
          </a:ln>
        </p:spPr>
      </p:pic>
      <p:pic>
        <p:nvPicPr>
          <p:cNvPr id="47111" name="Picture 34" descr="logo-conab.png"/>
          <p:cNvPicPr>
            <a:picLocks noChangeAspect="1"/>
          </p:cNvPicPr>
          <p:nvPr/>
        </p:nvPicPr>
        <p:blipFill>
          <a:blip r:embed="rId22" cstate="print"/>
          <a:srcRect/>
          <a:stretch>
            <a:fillRect/>
          </a:stretch>
        </p:blipFill>
        <p:spPr bwMode="auto">
          <a:xfrm>
            <a:off x="3048000" y="5940740"/>
            <a:ext cx="1382713" cy="723585"/>
          </a:xfrm>
          <a:prstGeom prst="rect">
            <a:avLst/>
          </a:prstGeom>
          <a:noFill/>
          <a:ln w="9525">
            <a:noFill/>
            <a:miter lim="800000"/>
            <a:headEnd/>
            <a:tailEnd/>
          </a:ln>
        </p:spPr>
      </p:pic>
      <p:pic>
        <p:nvPicPr>
          <p:cNvPr id="47112" name="Picture 35" descr="isro-logo.jpg"/>
          <p:cNvPicPr>
            <a:picLocks noChangeAspect="1"/>
          </p:cNvPicPr>
          <p:nvPr/>
        </p:nvPicPr>
        <p:blipFill>
          <a:blip r:embed="rId23" cstate="print"/>
          <a:srcRect/>
          <a:stretch>
            <a:fillRect/>
          </a:stretch>
        </p:blipFill>
        <p:spPr bwMode="auto">
          <a:xfrm>
            <a:off x="5407025" y="5181600"/>
            <a:ext cx="993775" cy="917490"/>
          </a:xfrm>
          <a:prstGeom prst="rect">
            <a:avLst/>
          </a:prstGeom>
          <a:noFill/>
          <a:ln w="9525">
            <a:noFill/>
            <a:miter lim="800000"/>
            <a:headEnd/>
            <a:tailEnd/>
          </a:ln>
        </p:spPr>
      </p:pic>
      <p:pic>
        <p:nvPicPr>
          <p:cNvPr id="47113" name="Picture 37" descr="chinese_academy_of_sciences_logo.jpg"/>
          <p:cNvPicPr>
            <a:picLocks noChangeAspect="1"/>
          </p:cNvPicPr>
          <p:nvPr/>
        </p:nvPicPr>
        <p:blipFill>
          <a:blip r:embed="rId24" cstate="print"/>
          <a:srcRect/>
          <a:stretch>
            <a:fillRect/>
          </a:stretch>
        </p:blipFill>
        <p:spPr bwMode="auto">
          <a:xfrm>
            <a:off x="6545263" y="5294313"/>
            <a:ext cx="922337" cy="925512"/>
          </a:xfrm>
          <a:prstGeom prst="rect">
            <a:avLst/>
          </a:prstGeom>
          <a:noFill/>
          <a:ln w="9525">
            <a:noFill/>
            <a:miter lim="800000"/>
            <a:headEnd/>
            <a:tailEnd/>
          </a:ln>
        </p:spPr>
      </p:pic>
      <p:pic>
        <p:nvPicPr>
          <p:cNvPr id="47114" name="Picture 38" descr="logointa.jpg"/>
          <p:cNvPicPr>
            <a:picLocks noChangeAspect="1"/>
          </p:cNvPicPr>
          <p:nvPr/>
        </p:nvPicPr>
        <p:blipFill>
          <a:blip r:embed="rId25" cstate="print"/>
          <a:srcRect/>
          <a:stretch>
            <a:fillRect/>
          </a:stretch>
        </p:blipFill>
        <p:spPr bwMode="auto">
          <a:xfrm>
            <a:off x="1454150" y="3981450"/>
            <a:ext cx="1066800" cy="576263"/>
          </a:xfrm>
          <a:prstGeom prst="rect">
            <a:avLst/>
          </a:prstGeom>
          <a:noFill/>
          <a:ln w="9525">
            <a:noFill/>
            <a:miter lim="800000"/>
            <a:headEnd/>
            <a:tailEnd/>
          </a:ln>
        </p:spPr>
      </p:pic>
      <p:pic>
        <p:nvPicPr>
          <p:cNvPr id="47115" name="Picture 34"/>
          <p:cNvPicPr>
            <a:picLocks noChangeAspect="1" noChangeArrowheads="1"/>
          </p:cNvPicPr>
          <p:nvPr/>
        </p:nvPicPr>
        <p:blipFill>
          <a:blip r:embed="rId26" cstate="print"/>
          <a:srcRect/>
          <a:stretch>
            <a:fillRect/>
          </a:stretch>
        </p:blipFill>
        <p:spPr bwMode="auto">
          <a:xfrm>
            <a:off x="1524000" y="5943600"/>
            <a:ext cx="1310069" cy="762000"/>
          </a:xfrm>
          <a:prstGeom prst="rect">
            <a:avLst/>
          </a:prstGeom>
          <a:noFill/>
          <a:ln w="9525">
            <a:noFill/>
            <a:miter lim="800000"/>
            <a:headEnd/>
            <a:tailEnd/>
          </a:ln>
        </p:spPr>
      </p:pic>
      <p:pic>
        <p:nvPicPr>
          <p:cNvPr id="47116" name="Picture 36" descr="irsa.jpg"/>
          <p:cNvPicPr>
            <a:picLocks noChangeAspect="1"/>
          </p:cNvPicPr>
          <p:nvPr/>
        </p:nvPicPr>
        <p:blipFill>
          <a:blip r:embed="rId27" cstate="print"/>
          <a:srcRect/>
          <a:stretch>
            <a:fillRect/>
          </a:stretch>
        </p:blipFill>
        <p:spPr bwMode="auto">
          <a:xfrm>
            <a:off x="7543800" y="5334000"/>
            <a:ext cx="1066800" cy="776216"/>
          </a:xfrm>
          <a:prstGeom prst="rect">
            <a:avLst/>
          </a:prstGeom>
          <a:noFill/>
          <a:ln w="9525">
            <a:noFill/>
            <a:miter lim="800000"/>
            <a:headEnd/>
            <a:tailEnd/>
          </a:ln>
        </p:spPr>
      </p:pic>
      <p:pic>
        <p:nvPicPr>
          <p:cNvPr id="47117" name="Picture 39" descr="cnsa_logo_2.jpg"/>
          <p:cNvPicPr>
            <a:picLocks noChangeAspect="1"/>
          </p:cNvPicPr>
          <p:nvPr/>
        </p:nvPicPr>
        <p:blipFill>
          <a:blip r:embed="rId28" cstate="print"/>
          <a:srcRect/>
          <a:stretch>
            <a:fillRect/>
          </a:stretch>
        </p:blipFill>
        <p:spPr bwMode="auto">
          <a:xfrm>
            <a:off x="4870450" y="4114800"/>
            <a:ext cx="692150" cy="552450"/>
          </a:xfrm>
          <a:prstGeom prst="rect">
            <a:avLst/>
          </a:prstGeom>
          <a:noFill/>
          <a:ln w="9525">
            <a:noFill/>
            <a:miter lim="800000"/>
            <a:headEnd/>
            <a:tailEnd/>
          </a:ln>
        </p:spPr>
      </p:pic>
      <p:pic>
        <p:nvPicPr>
          <p:cNvPr id="47118" name="Picture 40" descr="csa-logo.jpg"/>
          <p:cNvPicPr>
            <a:picLocks noChangeAspect="1"/>
          </p:cNvPicPr>
          <p:nvPr/>
        </p:nvPicPr>
        <p:blipFill>
          <a:blip r:embed="rId29" cstate="print"/>
          <a:srcRect/>
          <a:stretch>
            <a:fillRect/>
          </a:stretch>
        </p:blipFill>
        <p:spPr bwMode="auto">
          <a:xfrm>
            <a:off x="3798888" y="3097213"/>
            <a:ext cx="631825" cy="631825"/>
          </a:xfrm>
          <a:prstGeom prst="rect">
            <a:avLst/>
          </a:prstGeom>
          <a:noFill/>
          <a:ln w="9525">
            <a:noFill/>
            <a:miter lim="800000"/>
            <a:headEnd/>
            <a:tailEnd/>
          </a:ln>
        </p:spPr>
      </p:pic>
      <p:pic>
        <p:nvPicPr>
          <p:cNvPr id="47119" name="Picture 41" descr="logo_AgricultureAgriFoodCanada.gif"/>
          <p:cNvPicPr>
            <a:picLocks noChangeAspect="1"/>
          </p:cNvPicPr>
          <p:nvPr/>
        </p:nvPicPr>
        <p:blipFill>
          <a:blip r:embed="rId30" cstate="print"/>
          <a:srcRect/>
          <a:stretch>
            <a:fillRect/>
          </a:stretch>
        </p:blipFill>
        <p:spPr bwMode="auto">
          <a:xfrm>
            <a:off x="5562600" y="4038600"/>
            <a:ext cx="2343680" cy="490537"/>
          </a:xfrm>
          <a:prstGeom prst="rect">
            <a:avLst/>
          </a:prstGeom>
          <a:noFill/>
          <a:ln w="9525">
            <a:noFill/>
            <a:miter lim="800000"/>
            <a:headEnd/>
            <a:tailEnd/>
          </a:ln>
        </p:spPr>
      </p:pic>
      <p:sp>
        <p:nvSpPr>
          <p:cNvPr id="41" name="Line 4"/>
          <p:cNvSpPr>
            <a:spLocks noChangeShapeType="1"/>
          </p:cNvSpPr>
          <p:nvPr/>
        </p:nvSpPr>
        <p:spPr bwMode="auto">
          <a:xfrm>
            <a:off x="3962400" y="838200"/>
            <a:ext cx="5181600" cy="0"/>
          </a:xfrm>
          <a:prstGeom prst="line">
            <a:avLst/>
          </a:prstGeom>
          <a:noFill/>
          <a:ln w="38100">
            <a:solidFill>
              <a:srgbClr val="FFC000"/>
            </a:solidFill>
            <a:round/>
            <a:headEnd/>
            <a:tailEnd/>
          </a:ln>
        </p:spPr>
        <p:txBody>
          <a:bodyPr/>
          <a:lstStyle/>
          <a:p>
            <a:endParaRPr lang="en-US"/>
          </a:p>
        </p:txBody>
      </p:sp>
      <p:pic>
        <p:nvPicPr>
          <p:cNvPr id="4098" name="Picture 2"/>
          <p:cNvPicPr>
            <a:picLocks noChangeAspect="1" noChangeArrowheads="1"/>
          </p:cNvPicPr>
          <p:nvPr/>
        </p:nvPicPr>
        <p:blipFill>
          <a:blip r:embed="rId31" cstate="print"/>
          <a:srcRect/>
          <a:stretch>
            <a:fillRect/>
          </a:stretch>
        </p:blipFill>
        <p:spPr bwMode="auto">
          <a:xfrm>
            <a:off x="5410200" y="2133600"/>
            <a:ext cx="762000" cy="789542"/>
          </a:xfrm>
          <a:prstGeom prst="rect">
            <a:avLst/>
          </a:prstGeom>
          <a:noFill/>
          <a:ln w="9525">
            <a:noFill/>
            <a:miter lim="800000"/>
            <a:headEnd/>
            <a:tailEnd/>
          </a:ln>
        </p:spPr>
      </p:pic>
      <p:pic>
        <p:nvPicPr>
          <p:cNvPr id="4100" name="Picture 4"/>
          <p:cNvPicPr>
            <a:picLocks noChangeAspect="1" noChangeArrowheads="1"/>
          </p:cNvPicPr>
          <p:nvPr/>
        </p:nvPicPr>
        <p:blipFill>
          <a:blip r:embed="rId32" cstate="print"/>
          <a:srcRect/>
          <a:stretch>
            <a:fillRect/>
          </a:stretch>
        </p:blipFill>
        <p:spPr bwMode="auto">
          <a:xfrm>
            <a:off x="6934200" y="6248400"/>
            <a:ext cx="1066800" cy="474133"/>
          </a:xfrm>
          <a:prstGeom prst="rect">
            <a:avLst/>
          </a:prstGeom>
          <a:noFill/>
          <a:ln w="9525">
            <a:noFill/>
            <a:miter lim="800000"/>
            <a:headEnd/>
            <a:tailEnd/>
          </a:ln>
        </p:spPr>
      </p:pic>
      <p:pic>
        <p:nvPicPr>
          <p:cNvPr id="4101" name="Picture 5"/>
          <p:cNvPicPr>
            <a:picLocks noChangeAspect="1" noChangeArrowheads="1"/>
          </p:cNvPicPr>
          <p:nvPr/>
        </p:nvPicPr>
        <p:blipFill>
          <a:blip r:embed="rId33" cstate="print"/>
          <a:srcRect/>
          <a:stretch>
            <a:fillRect/>
          </a:stretch>
        </p:blipFill>
        <p:spPr bwMode="auto">
          <a:xfrm>
            <a:off x="533400" y="5906247"/>
            <a:ext cx="533400" cy="951753"/>
          </a:xfrm>
          <a:prstGeom prst="rect">
            <a:avLst/>
          </a:prstGeom>
          <a:noFill/>
          <a:ln w="9525">
            <a:noFill/>
            <a:miter lim="800000"/>
            <a:headEnd/>
            <a:tailEnd/>
          </a:ln>
        </p:spPr>
      </p:pic>
      <p:pic>
        <p:nvPicPr>
          <p:cNvPr id="4102" name="Picture 6"/>
          <p:cNvPicPr>
            <a:picLocks noChangeAspect="1" noChangeArrowheads="1"/>
          </p:cNvPicPr>
          <p:nvPr/>
        </p:nvPicPr>
        <p:blipFill>
          <a:blip r:embed="rId34" cstate="print"/>
          <a:srcRect/>
          <a:stretch>
            <a:fillRect/>
          </a:stretch>
        </p:blipFill>
        <p:spPr bwMode="auto">
          <a:xfrm>
            <a:off x="3733800" y="5348654"/>
            <a:ext cx="762000" cy="688731"/>
          </a:xfrm>
          <a:prstGeom prst="rect">
            <a:avLst/>
          </a:prstGeom>
          <a:noFill/>
          <a:ln w="9525">
            <a:noFill/>
            <a:miter lim="800000"/>
            <a:headEnd/>
            <a:tailEnd/>
          </a:ln>
        </p:spPr>
      </p:pic>
      <p:sp>
        <p:nvSpPr>
          <p:cNvPr id="43" name="Rectangle 42"/>
          <p:cNvSpPr/>
          <p:nvPr/>
        </p:nvSpPr>
        <p:spPr>
          <a:xfrm>
            <a:off x="0" y="1057870"/>
            <a:ext cx="9144000" cy="923330"/>
          </a:xfrm>
          <a:prstGeom prst="rect">
            <a:avLst/>
          </a:prstGeom>
        </p:spPr>
        <p:txBody>
          <a:bodyPr wrap="square">
            <a:spAutoFit/>
          </a:bodyPr>
          <a:lstStyle/>
          <a:p>
            <a:pPr marL="171450" indent="-171450">
              <a:buFontTx/>
              <a:buChar char="•"/>
            </a:pPr>
            <a:r>
              <a:rPr lang="en-US" dirty="0" smtClean="0"/>
              <a:t>Most countries have a national agricultural monitoring system  </a:t>
            </a:r>
          </a:p>
          <a:p>
            <a:pPr marL="171450" indent="-171450">
              <a:buFontTx/>
              <a:buChar char="•"/>
            </a:pPr>
            <a:r>
              <a:rPr lang="en-US" dirty="0" smtClean="0"/>
              <a:t>Similar data needs, need for coordination and cooperation in sharing of data and methods inter-comparison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 Countries producing over 80% of world crops</a:t>
            </a:r>
            <a:endParaRPr lang="en-US" dirty="0"/>
          </a:p>
        </p:txBody>
      </p:sp>
      <p:pic>
        <p:nvPicPr>
          <p:cNvPr id="3" name="Picture 2" descr="LargestProducers.0468.tiff"/>
          <p:cNvPicPr>
            <a:picLocks noChangeAspect="1"/>
          </p:cNvPicPr>
          <p:nvPr/>
        </p:nvPicPr>
        <p:blipFill>
          <a:blip r:embed="rId2" cstate="print"/>
          <a:stretch>
            <a:fillRect/>
          </a:stretch>
        </p:blipFill>
        <p:spPr>
          <a:xfrm>
            <a:off x="76200" y="1600200"/>
            <a:ext cx="8991600" cy="5057775"/>
          </a:xfrm>
          <a:prstGeom prst="rect">
            <a:avLst/>
          </a:prstGeom>
          <a:ln>
            <a:noFill/>
          </a:ln>
          <a:effectLst>
            <a:outerShdw blurRad="292100" dist="139700" dir="2700000" algn="tl" rotWithShape="0">
              <a:srgbClr val="333333">
                <a:alpha val="65000"/>
              </a:srgbClr>
            </a:outerShdw>
          </a:effectLst>
        </p:spPr>
      </p:pic>
      <p:cxnSp>
        <p:nvCxnSpPr>
          <p:cNvPr id="5" name="Straight Connector 4"/>
          <p:cNvCxnSpPr/>
          <p:nvPr/>
        </p:nvCxnSpPr>
        <p:spPr>
          <a:xfrm rot="10800000">
            <a:off x="4572000" y="1446212"/>
            <a:ext cx="4572000" cy="1587"/>
          </a:xfrm>
          <a:prstGeom prst="line">
            <a:avLst/>
          </a:pr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General Status </a:t>
            </a:r>
            <a:endParaRPr lang="en-US" dirty="0"/>
          </a:p>
        </p:txBody>
      </p:sp>
      <p:sp>
        <p:nvSpPr>
          <p:cNvPr id="3" name="Content Placeholder 2"/>
          <p:cNvSpPr>
            <a:spLocks noGrp="1"/>
          </p:cNvSpPr>
          <p:nvPr>
            <p:ph idx="1"/>
          </p:nvPr>
        </p:nvSpPr>
        <p:spPr>
          <a:xfrm>
            <a:off x="457200" y="990600"/>
            <a:ext cx="8458200" cy="5867400"/>
          </a:xfrm>
        </p:spPr>
        <p:txBody>
          <a:bodyPr>
            <a:noAutofit/>
          </a:bodyPr>
          <a:lstStyle/>
          <a:p>
            <a:r>
              <a:rPr lang="en-US" sz="2400" dirty="0" smtClean="0"/>
              <a:t>The GEOSS Agricultural Monitoring Community of Practice consists of both operational crop analysts/units and researchers/units  (over 300 members representing over 40 national and international organizations) </a:t>
            </a:r>
          </a:p>
          <a:p>
            <a:r>
              <a:rPr lang="en-US" sz="2400" dirty="0" smtClean="0"/>
              <a:t>Different national/international monitoring systems are at various stages of development and thus their S and T needs differ widely </a:t>
            </a:r>
          </a:p>
          <a:p>
            <a:pPr lvl="1"/>
            <a:r>
              <a:rPr lang="en-US" sz="1800" dirty="0" smtClean="0"/>
              <a:t>Large disparity exists between developed and developing country capabilities</a:t>
            </a:r>
          </a:p>
          <a:p>
            <a:r>
              <a:rPr lang="en-US" sz="2400" dirty="0" smtClean="0"/>
              <a:t>In general </a:t>
            </a:r>
            <a:r>
              <a:rPr lang="en-US" sz="2400" dirty="0"/>
              <a:t>l</a:t>
            </a:r>
            <a:r>
              <a:rPr lang="en-US" sz="2400" dirty="0" smtClean="0"/>
              <a:t>inkages are good in terms of the research community understanding S and T improvements that are needed for enhanced agricultural monitoring BUT pathways for transitioning proven methods from research to operations need to be strengthened </a:t>
            </a:r>
          </a:p>
          <a:p>
            <a:endParaRPr lang="en-US" sz="700" dirty="0" smtClean="0"/>
          </a:p>
        </p:txBody>
      </p:sp>
      <p:pic>
        <p:nvPicPr>
          <p:cNvPr id="4" name="Picture 5" descr="corn"/>
          <p:cNvPicPr>
            <a:picLocks noChangeAspect="1" noChangeArrowheads="1"/>
          </p:cNvPicPr>
          <p:nvPr/>
        </p:nvPicPr>
        <p:blipFill>
          <a:blip r:embed="rId2" cstate="print"/>
          <a:srcRect r="39432"/>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General Status </a:t>
            </a:r>
            <a:endParaRPr lang="en-US" dirty="0"/>
          </a:p>
        </p:txBody>
      </p:sp>
      <p:sp>
        <p:nvSpPr>
          <p:cNvPr id="3" name="Content Placeholder 2"/>
          <p:cNvSpPr>
            <a:spLocks noGrp="1"/>
          </p:cNvSpPr>
          <p:nvPr>
            <p:ph idx="1"/>
          </p:nvPr>
        </p:nvSpPr>
        <p:spPr>
          <a:xfrm>
            <a:off x="457200" y="838200"/>
            <a:ext cx="8458200" cy="5867400"/>
          </a:xfrm>
        </p:spPr>
        <p:txBody>
          <a:bodyPr>
            <a:noAutofit/>
          </a:bodyPr>
          <a:lstStyle/>
          <a:p>
            <a:endParaRPr lang="en-US" sz="600" dirty="0" smtClean="0"/>
          </a:p>
          <a:p>
            <a:r>
              <a:rPr lang="en-US" sz="2800" b="1" dirty="0" smtClean="0"/>
              <a:t>“Steps towards improvements of links in these areas” </a:t>
            </a:r>
          </a:p>
          <a:p>
            <a:pPr lvl="1"/>
            <a:r>
              <a:rPr lang="en-US" dirty="0" smtClean="0"/>
              <a:t>Targeted user driven operational R and D needs to be explicitly supported for each operational monitoring unit </a:t>
            </a:r>
          </a:p>
          <a:p>
            <a:pPr lvl="1"/>
            <a:r>
              <a:rPr lang="en-US" dirty="0" smtClean="0"/>
              <a:t>Augmentation funding to national operational monitoring units needed to support adoption for proven S and T</a:t>
            </a:r>
          </a:p>
          <a:p>
            <a:pPr lvl="2"/>
            <a:r>
              <a:rPr lang="en-US" dirty="0" smtClean="0"/>
              <a:t>capacity building for developing country systems</a:t>
            </a:r>
          </a:p>
          <a:p>
            <a:pPr lvl="1"/>
            <a:r>
              <a:rPr lang="en-US" dirty="0" smtClean="0"/>
              <a:t>Applied Research needs to be elevated in terms of its importance and funding</a:t>
            </a:r>
          </a:p>
          <a:p>
            <a:pPr lvl="1"/>
            <a:r>
              <a:rPr lang="en-US" dirty="0" smtClean="0"/>
              <a:t>Community development of best practices guidelines for Agricultural Monitoring  </a:t>
            </a:r>
          </a:p>
        </p:txBody>
      </p:sp>
      <p:pic>
        <p:nvPicPr>
          <p:cNvPr id="4" name="Picture 5" descr="corn"/>
          <p:cNvPicPr>
            <a:picLocks noChangeAspect="1" noChangeArrowheads="1"/>
          </p:cNvPicPr>
          <p:nvPr/>
        </p:nvPicPr>
        <p:blipFill>
          <a:blip r:embed="rId2" cstate="print"/>
          <a:srcRect r="39432"/>
          <a:stretch>
            <a:fillRect/>
          </a:stretch>
        </p:blipFill>
        <p:spPr bwMode="auto">
          <a:xfrm>
            <a:off x="0" y="0"/>
            <a:ext cx="381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Default Design">
  <a:themeElements>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TotalTime>
  <Words>1143</Words>
  <Application>Microsoft Macintosh PowerPoint</Application>
  <PresentationFormat>On-screen Show (4:3)</PresentationFormat>
  <Paragraphs>123</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17_Default Design</vt:lpstr>
      <vt:lpstr>PowerPoint Presentation</vt:lpstr>
      <vt:lpstr>PowerPoint Presentation</vt:lpstr>
      <vt:lpstr>PowerPoint Presentation</vt:lpstr>
      <vt:lpstr>GEOSS Ag Monitoring Task </vt:lpstr>
      <vt:lpstr>PowerPoint Presentation</vt:lpstr>
      <vt:lpstr>Agricultural Monitoring Systems Contributing to the GEO Community of Practice and Task Implementation</vt:lpstr>
      <vt:lpstr>25 Countries producing over 80% of world crops</vt:lpstr>
      <vt:lpstr>General Status </vt:lpstr>
      <vt:lpstr>General Status </vt:lpstr>
      <vt:lpstr>Research to Operations </vt:lpstr>
      <vt:lpstr>Immediate Research Needs: Sensors and Remote Sensing</vt:lpstr>
      <vt:lpstr>Immediate Research Needs: Modeling</vt:lpstr>
      <vt:lpstr>Immediate Research Needs: Modeling</vt:lpstr>
      <vt:lpstr>Technology Needs </vt:lpstr>
      <vt:lpstr>Priority Areas</vt:lpstr>
      <vt:lpstr>Priority Areas</vt:lpstr>
      <vt:lpstr>Global Distribution of Croplands by Cropping Intensity</vt:lpstr>
      <vt:lpstr>Large Variability in spatial complexity of cropping systems</vt:lpstr>
      <vt:lpstr>Priority Areas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Linkages between the GEOSS Agricultural Monitoring Task and Science &amp; Technology</dc:title>
  <dc:creator>Chris Justice</dc:creator>
  <cp:lastModifiedBy>Fontaine, Kathleen S. (GSFC-6102)</cp:lastModifiedBy>
  <cp:revision>25</cp:revision>
  <dcterms:created xsi:type="dcterms:W3CDTF">2011-05-06T01:53:34Z</dcterms:created>
  <dcterms:modified xsi:type="dcterms:W3CDTF">2011-05-10T16:13:33Z</dcterms:modified>
</cp:coreProperties>
</file>