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75" r:id="rId2"/>
    <p:sldId id="27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7" r:id="rId19"/>
    <p:sldId id="278" r:id="rId20"/>
    <p:sldId id="279" r:id="rId21"/>
    <p:sldId id="273" r:id="rId22"/>
    <p:sldId id="274" r:id="rId2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330D"/>
    <a:srgbClr val="008000"/>
    <a:srgbClr val="99FF33"/>
    <a:srgbClr val="FAF2D2"/>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72124" autoAdjust="0"/>
  </p:normalViewPr>
  <p:slideViewPr>
    <p:cSldViewPr>
      <p:cViewPr varScale="1">
        <p:scale>
          <a:sx n="60" d="100"/>
          <a:sy n="60" d="100"/>
        </p:scale>
        <p:origin x="-11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view3D>
      <c:rAngAx val="1"/>
    </c:view3D>
    <c:plotArea>
      <c:layout/>
      <c:bar3DChart>
        <c:barDir val="col"/>
        <c:grouping val="clustered"/>
        <c:ser>
          <c:idx val="0"/>
          <c:order val="0"/>
          <c:tx>
            <c:strRef>
              <c:f>Sheet1!$B$1</c:f>
              <c:strCache>
                <c:ptCount val="1"/>
                <c:pt idx="0">
                  <c:v>National</c:v>
                </c:pt>
              </c:strCache>
            </c:strRef>
          </c:tx>
          <c:spPr>
            <a:solidFill>
              <a:srgbClr val="0070C0"/>
            </a:solidFill>
          </c:spPr>
          <c:dLbls>
            <c:numFmt formatCode="0%" sourceLinked="0"/>
            <c:txPr>
              <a:bodyPr/>
              <a:lstStyle/>
              <a:p>
                <a:pPr>
                  <a:defRPr lang="en-US" sz="1300" b="1">
                    <a:solidFill>
                      <a:srgbClr val="0070C0"/>
                    </a:solidFill>
                  </a:defRPr>
                </a:pPr>
                <a:endParaRPr lang="de-DE"/>
              </a:p>
            </c:txPr>
            <c:showVal val="1"/>
          </c:dLbls>
          <c:cat>
            <c:strRef>
              <c:f>Sheet1!$A$2:$A$6</c:f>
              <c:strCache>
                <c:ptCount val="5"/>
                <c:pt idx="0">
                  <c:v>Enfants sans acte de naissance </c:v>
                </c:pt>
                <c:pt idx="1">
                  <c:v>Adolescents de 12-15 ans non scolarisés</c:v>
                </c:pt>
                <c:pt idx="2">
                  <c:v>Enfants décédés avant l'âge de 5 ans</c:v>
                </c:pt>
                <c:pt idx="3">
                  <c:v>Enfants souffrant de malnutriton chronique</c:v>
                </c:pt>
                <c:pt idx="4">
                  <c:v>Jeunes filles qui ont eu leur première expérience sexuelle à 13 ans</c:v>
                </c:pt>
              </c:strCache>
            </c:strRef>
          </c:cat>
          <c:val>
            <c:numRef>
              <c:f>Sheet1!$B$2:$B$6</c:f>
              <c:numCache>
                <c:formatCode>General</c:formatCode>
                <c:ptCount val="5"/>
                <c:pt idx="0">
                  <c:v>8.0000000000000224E-2</c:v>
                </c:pt>
                <c:pt idx="1">
                  <c:v>0.39000000000000434</c:v>
                </c:pt>
                <c:pt idx="2">
                  <c:v>0.12000000000000002</c:v>
                </c:pt>
                <c:pt idx="3">
                  <c:v>0.26</c:v>
                </c:pt>
                <c:pt idx="4">
                  <c:v>0.31000000000000238</c:v>
                </c:pt>
              </c:numCache>
            </c:numRef>
          </c:val>
        </c:ser>
        <c:ser>
          <c:idx val="1"/>
          <c:order val="1"/>
          <c:tx>
            <c:strRef>
              <c:f>Sheet1!$C$1</c:f>
              <c:strCache>
                <c:ptCount val="1"/>
                <c:pt idx="0">
                  <c:v>Autochtones</c:v>
                </c:pt>
              </c:strCache>
            </c:strRef>
          </c:tx>
          <c:spPr>
            <a:solidFill>
              <a:srgbClr val="C00000"/>
            </a:solidFill>
          </c:spPr>
          <c:dLbls>
            <c:numFmt formatCode="0%" sourceLinked="0"/>
            <c:txPr>
              <a:bodyPr/>
              <a:lstStyle/>
              <a:p>
                <a:pPr>
                  <a:defRPr lang="en-US" sz="1300" b="1">
                    <a:solidFill>
                      <a:srgbClr val="C00000"/>
                    </a:solidFill>
                  </a:defRPr>
                </a:pPr>
                <a:endParaRPr lang="de-DE"/>
              </a:p>
            </c:txPr>
            <c:showVal val="1"/>
          </c:dLbls>
          <c:cat>
            <c:strRef>
              <c:f>Sheet1!$A$2:$A$6</c:f>
              <c:strCache>
                <c:ptCount val="5"/>
                <c:pt idx="0">
                  <c:v>Enfants sans acte de naissance </c:v>
                </c:pt>
                <c:pt idx="1">
                  <c:v>Adolescents de 12-15 ans non scolarisés</c:v>
                </c:pt>
                <c:pt idx="2">
                  <c:v>Enfants décédés avant l'âge de 5 ans</c:v>
                </c:pt>
                <c:pt idx="3">
                  <c:v>Enfants souffrant de malnutriton chronique</c:v>
                </c:pt>
                <c:pt idx="4">
                  <c:v>Jeunes filles qui ont eu leur première expérience sexuelle à 13 ans</c:v>
                </c:pt>
              </c:strCache>
            </c:strRef>
          </c:cat>
          <c:val>
            <c:numRef>
              <c:f>Sheet1!$C$2:$C$6</c:f>
              <c:numCache>
                <c:formatCode>General</c:formatCode>
                <c:ptCount val="5"/>
                <c:pt idx="0">
                  <c:v>0.5</c:v>
                </c:pt>
                <c:pt idx="1">
                  <c:v>0.65000000000000879</c:v>
                </c:pt>
                <c:pt idx="2">
                  <c:v>0.2</c:v>
                </c:pt>
                <c:pt idx="3">
                  <c:v>0.4</c:v>
                </c:pt>
                <c:pt idx="4">
                  <c:v>0.5</c:v>
                </c:pt>
              </c:numCache>
            </c:numRef>
          </c:val>
        </c:ser>
        <c:shape val="box"/>
        <c:axId val="35687424"/>
        <c:axId val="35697408"/>
        <c:axId val="0"/>
      </c:bar3DChart>
      <c:catAx>
        <c:axId val="35687424"/>
        <c:scaling>
          <c:orientation val="minMax"/>
        </c:scaling>
        <c:axPos val="b"/>
        <c:tickLblPos val="nextTo"/>
        <c:txPr>
          <a:bodyPr/>
          <a:lstStyle/>
          <a:p>
            <a:pPr>
              <a:defRPr lang="en-US" b="1"/>
            </a:pPr>
            <a:endParaRPr lang="de-DE"/>
          </a:p>
        </c:txPr>
        <c:crossAx val="35697408"/>
        <c:crosses val="autoZero"/>
        <c:auto val="1"/>
        <c:lblAlgn val="ctr"/>
        <c:lblOffset val="100"/>
      </c:catAx>
      <c:valAx>
        <c:axId val="35697408"/>
        <c:scaling>
          <c:orientation val="minMax"/>
        </c:scaling>
        <c:axPos val="l"/>
        <c:majorGridlines>
          <c:spPr>
            <a:ln>
              <a:solidFill>
                <a:schemeClr val="bg1"/>
              </a:solidFill>
            </a:ln>
          </c:spPr>
        </c:majorGridlines>
        <c:title>
          <c:tx>
            <c:rich>
              <a:bodyPr rot="-5400000" vert="horz"/>
              <a:lstStyle/>
              <a:p>
                <a:pPr>
                  <a:defRPr lang="en-US"/>
                </a:pPr>
                <a:r>
                  <a:rPr lang="en-US"/>
                  <a:t>%</a:t>
                </a:r>
              </a:p>
            </c:rich>
          </c:tx>
        </c:title>
        <c:numFmt formatCode="0%" sourceLinked="0"/>
        <c:tickLblPos val="nextTo"/>
        <c:txPr>
          <a:bodyPr/>
          <a:lstStyle/>
          <a:p>
            <a:pPr>
              <a:defRPr lang="en-US" b="1"/>
            </a:pPr>
            <a:endParaRPr lang="de-DE"/>
          </a:p>
        </c:txPr>
        <c:crossAx val="35687424"/>
        <c:crosses val="autoZero"/>
        <c:crossBetween val="between"/>
      </c:valAx>
    </c:plotArea>
    <c:legend>
      <c:legendPos val="r"/>
      <c:txPr>
        <a:bodyPr/>
        <a:lstStyle/>
        <a:p>
          <a:pPr>
            <a:defRPr lang="en-US" sz="1300" b="1"/>
          </a:pPr>
          <a:endParaRPr lang="de-DE"/>
        </a:p>
      </c:txPr>
    </c:legend>
    <c:plotVisOnly val="1"/>
  </c:chart>
  <c:spPr>
    <a:solidFill>
      <a:srgbClr val="FFC000"/>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6C42114-91C6-49B0-B3B2-6CFA0815FE20}" type="datetimeFigureOut">
              <a:rPr lang="fr-FR"/>
              <a:pPr>
                <a:defRPr/>
              </a:pPr>
              <a:t>09/05/2011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93E6E66-4957-4647-ABC9-12DC2A014DA8}" type="slidenum">
              <a:rPr lang="fr-FR"/>
              <a:pPr>
                <a:defRPr/>
              </a:pPr>
              <a:t>‹Nr.›</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smtClean="0"/>
              <a:t>On vous a presente les connaissances de base sur les populations indigenes.</a:t>
            </a:r>
          </a:p>
          <a:p>
            <a:pPr eaLnBrk="1" hangingPunct="1"/>
            <a:r>
              <a:rPr lang="de-DE" smtClean="0"/>
              <a:t>Vous voulez construire le systeme des systemes en vous basant sur les system nationaux entre autre.</a:t>
            </a:r>
          </a:p>
          <a:p>
            <a:pPr eaLnBrk="1" hangingPunct="1"/>
            <a:r>
              <a:rPr lang="de-DE" smtClean="0"/>
              <a:t>Mais pour que votre systeme soit complet et universel il doit comprendre les connaissances de tous les peuples qui vivent sur notre terre.</a:t>
            </a:r>
          </a:p>
          <a:p>
            <a:pPr eaLnBrk="1" hangingPunct="1"/>
            <a:r>
              <a:rPr lang="de-DE" smtClean="0"/>
              <a:t>C´est a dire les peuples civilises et les peuples autochtones.</a:t>
            </a:r>
          </a:p>
          <a:p>
            <a:pPr eaLnBrk="1" hangingPunct="1"/>
            <a:r>
              <a:rPr lang="de-DE" smtClean="0"/>
              <a:t>Les autochtones ont une base de connaissances non utilisees.</a:t>
            </a:r>
          </a:p>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smtClean="0"/>
              <a:t>Pour reussir cela, notre objectif est de mettre en place l´ensemble des politiques qui vont permettre de :</a:t>
            </a:r>
          </a:p>
          <a:p>
            <a:pPr eaLnBrk="1" hangingPunct="1"/>
            <a:r>
              <a:rPr lang="de-DE" smtClean="0"/>
              <a:t>Proteger les populations autochtones, par ensemble de lois pour garantir la propriete fonciere, pour renforcer leur libre circulation …</a:t>
            </a:r>
          </a:p>
          <a:p>
            <a:pPr eaLnBrk="1" hangingPunct="1"/>
            <a:r>
              <a:rPr lang="de-DE" smtClean="0"/>
              <a:t>Creer un environnement scientifique et universitaire par l´echange pour mieux collecter, mieux analyser et mieux restituer les connaissances des peuples autochtones selon la methodologie EGIDA,</a:t>
            </a:r>
          </a:p>
          <a:p>
            <a:pPr eaLnBrk="1" hangingPunct="1"/>
            <a:endParaRPr lang="de-DE" smtClean="0"/>
          </a:p>
          <a:p>
            <a:pPr eaLnBrk="1" hangingPunct="1"/>
            <a:endParaRPr lang="de-DE" smtClean="0"/>
          </a:p>
          <a:p>
            <a:pPr eaLnBrk="1" hangingPunct="1"/>
            <a:r>
              <a:rPr lang="de-DE"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smtClean="0"/>
              <a:t>La vie de ces populations est tellement difficile qu´un simple projet pilote chez eux pour ameliorer considerablement leurs conditions.</a:t>
            </a:r>
          </a:p>
          <a:p>
            <a:pPr eaLnBrk="1" hangingPunct="1"/>
            <a:r>
              <a:rPr lang="de-DE" smtClean="0"/>
              <a:t>Parmi tous les neuf are d´EGIDA les populations autochtones sont particulierement conser</a:t>
            </a:r>
          </a:p>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993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8D4C7-DEC5-4465-B07D-9E96B3CE428A}" type="slidenum">
              <a:rPr lang="fr-FR"/>
              <a:pPr fontAlgn="base">
                <a:spcBef>
                  <a:spcPct val="0"/>
                </a:spcBef>
                <a:spcAft>
                  <a:spcPct val="0"/>
                </a:spcAft>
                <a:defRPr/>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7E95F-624B-4BE2-9970-5CC6DBF180A3}" type="slidenum">
              <a:rPr lang="fr-FR"/>
              <a:pPr fontAlgn="base">
                <a:spcBef>
                  <a:spcPct val="0"/>
                </a:spcBef>
                <a:spcAft>
                  <a:spcPct val="0"/>
                </a:spcAft>
                <a:defRPr/>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204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682E7-181C-43D1-BC82-11513463B303}" type="slidenum">
              <a:rPr lang="fr-FR"/>
              <a:pPr fontAlgn="base">
                <a:spcBef>
                  <a:spcPct val="0"/>
                </a:spcBef>
                <a:spcAft>
                  <a:spcPct val="0"/>
                </a:spcAft>
                <a:defRPr/>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 REDD (Réduction des Émissions liées au Déboisement et à la Dégradation de la forêt) est une</a:t>
            </a:r>
          </a:p>
          <a:p>
            <a:pPr eaLnBrk="1" hangingPunct="1">
              <a:spcBef>
                <a:spcPct val="0"/>
              </a:spcBef>
            </a:pPr>
            <a:r>
              <a:rPr lang="fr-FR" smtClean="0"/>
              <a:t>proposition d’un mécanisme où les pays développés accordent des compensations aux pays en développement</a:t>
            </a:r>
          </a:p>
          <a:p>
            <a:pPr eaLnBrk="1" hangingPunct="1">
              <a:spcBef>
                <a:spcPct val="0"/>
              </a:spcBef>
            </a:pPr>
            <a:r>
              <a:rPr lang="fr-FR" smtClean="0"/>
              <a:t>qui réduisent les émissions de gaz à effet de serre résultant du déboisement et/ou de la dégradation de</a:t>
            </a:r>
          </a:p>
          <a:p>
            <a:pPr eaLnBrk="1" hangingPunct="1">
              <a:spcBef>
                <a:spcPct val="0"/>
              </a:spcBef>
            </a:pPr>
            <a:r>
              <a:rPr lang="fr-FR" smtClean="0"/>
              <a:t>leurs forêts.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F64EA-0ABB-4BBE-BBB1-44991BFBE6FC}" type="slidenum">
              <a:rPr lang="fr-FR"/>
              <a:pPr fontAlgn="base">
                <a:spcBef>
                  <a:spcPct val="0"/>
                </a:spcBef>
                <a:spcAft>
                  <a:spcPct val="0"/>
                </a:spcAft>
                <a:defRPr/>
              </a:pPr>
              <a:t>12</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2969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6E2BF7-D6E0-440F-A72B-6AA43D3C24F5}" type="slidenum">
              <a:rPr lang="fr-FR"/>
              <a:pPr fontAlgn="base">
                <a:spcBef>
                  <a:spcPct val="0"/>
                </a:spcBef>
                <a:spcAft>
                  <a:spcPct val="0"/>
                </a:spcAft>
                <a:defRPr/>
              </a:pPr>
              <a:t>13</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174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D3254-3624-4CD7-98E9-96C7C326425B}" type="slidenum">
              <a:rPr lang="fr-FR"/>
              <a:pPr fontAlgn="base">
                <a:spcBef>
                  <a:spcPct val="0"/>
                </a:spcBef>
                <a:spcAft>
                  <a:spcPct val="0"/>
                </a:spcAft>
                <a:defRPr/>
              </a:pPr>
              <a:t>14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37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79C3D8-F4D5-4F03-ADFA-3E30A5EC02C8}" type="slidenum">
              <a:rPr lang="fr-FR"/>
              <a:pPr fontAlgn="base">
                <a:spcBef>
                  <a:spcPct val="0"/>
                </a:spcBef>
                <a:spcAft>
                  <a:spcPct val="0"/>
                </a:spcAft>
                <a:defRPr/>
              </a:pPr>
              <a:t>15</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686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F123C2-8E2C-4602-9A72-6B0D91D155FE}" type="slidenum">
              <a:rPr lang="fr-FR"/>
              <a:pPr fontAlgn="base">
                <a:spcBef>
                  <a:spcPct val="0"/>
                </a:spcBef>
                <a:spcAft>
                  <a:spcPct val="0"/>
                </a:spcAft>
                <a:defRPr/>
              </a:pPr>
              <a:t>17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smtClean="0"/>
              <a:t>Les initiatives de ces peuples autochtones sont en fait leurs connaissances non utilisees a ce jour par touts les systemes.</a:t>
            </a:r>
          </a:p>
          <a:p>
            <a:pPr eaLnBrk="1" hangingPunct="1"/>
            <a:r>
              <a:rPr lang="de-DE" smtClean="0"/>
              <a:t>Pour pouvoir utiliser ces initiatives il faut construire au plan local la meme structure de projet que celui d´EGIDA.</a:t>
            </a:r>
          </a:p>
          <a:p>
            <a:pPr eaLnBrk="1" hangingPunct="1"/>
            <a:r>
              <a:rPr lang="de-DE" smtClean="0"/>
              <a:t>Ainsi nous reussirons a valoriser les contributions des peuples indigenes dans la construction du systeme des systemes.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re 28"/>
          <p:cNvSpPr>
            <a:spLocks noGrp="1"/>
          </p:cNvSpPr>
          <p:nvPr>
            <p:ph type="ctrTitle"/>
          </p:nvPr>
        </p:nvSpPr>
        <p:spPr>
          <a:xfrm>
            <a:off x="381000" y="4853411"/>
            <a:ext cx="8458200" cy="1222375"/>
          </a:xfrm>
        </p:spPr>
        <p:txBody>
          <a:bodyPr anchor="t"/>
          <a:lstStyle/>
          <a:p>
            <a:r>
              <a:rPr lang="fr-FR" smtClean="0"/>
              <a:t>Cliquez pour modifier le style du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15"/>
          <p:cNvSpPr>
            <a:spLocks noGrp="1"/>
          </p:cNvSpPr>
          <p:nvPr>
            <p:ph type="dt" sz="half" idx="10"/>
          </p:nvPr>
        </p:nvSpPr>
        <p:spPr/>
        <p:txBody>
          <a:bodyPr/>
          <a:lstStyle>
            <a:lvl1pPr>
              <a:defRPr/>
            </a:lvl1pPr>
          </a:lstStyle>
          <a:p>
            <a:pPr>
              <a:defRPr/>
            </a:pPr>
            <a:fld id="{BFC999BC-50BA-4702-839E-BE8DEEE37182}" type="datetimeFigureOut">
              <a:rPr lang="fr-FR"/>
              <a:pPr>
                <a:defRPr/>
              </a:pPr>
              <a:t>09/05/2011</a:t>
            </a:fld>
            <a:endParaRPr lang="fr-FR"/>
          </a:p>
        </p:txBody>
      </p:sp>
      <p:sp>
        <p:nvSpPr>
          <p:cNvPr id="6" name="Espace réservé du pied de page 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4"/>
          <p:cNvSpPr>
            <a:spLocks noGrp="1"/>
          </p:cNvSpPr>
          <p:nvPr>
            <p:ph type="sldNum" sz="quarter" idx="12"/>
          </p:nvPr>
        </p:nvSpPr>
        <p:spPr>
          <a:xfrm>
            <a:off x="8229600" y="6473825"/>
            <a:ext cx="758825" cy="247650"/>
          </a:xfrm>
        </p:spPr>
        <p:txBody>
          <a:bodyPr/>
          <a:lstStyle>
            <a:lvl1pPr>
              <a:defRPr/>
            </a:lvl1pPr>
          </a:lstStyle>
          <a:p>
            <a:pPr>
              <a:defRPr/>
            </a:pPr>
            <a:fld id="{DD457F7B-804B-452F-ABEE-96CBD490DAC6}" type="slidenum">
              <a:rPr lang="fr-FR"/>
              <a:pPr>
                <a:defRPr/>
              </a:pP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0"/>
          <p:cNvSpPr>
            <a:spLocks noGrp="1"/>
          </p:cNvSpPr>
          <p:nvPr>
            <p:ph type="dt" sz="half" idx="10"/>
          </p:nvPr>
        </p:nvSpPr>
        <p:spPr/>
        <p:txBody>
          <a:bodyPr/>
          <a:lstStyle>
            <a:lvl1pPr>
              <a:defRPr/>
            </a:lvl1pPr>
          </a:lstStyle>
          <a:p>
            <a:pPr>
              <a:defRPr/>
            </a:pPr>
            <a:fld id="{66117B94-2275-4FD6-ACD8-4C2E1F383FD1}" type="datetimeFigureOut">
              <a:rPr lang="fr-FR"/>
              <a:pPr>
                <a:defRPr/>
              </a:pPr>
              <a:t>09/05/2011</a:t>
            </a:fld>
            <a:endParaRPr lang="fr-FR"/>
          </a:p>
        </p:txBody>
      </p:sp>
      <p:sp>
        <p:nvSpPr>
          <p:cNvPr id="5" name="Espace réservé du pied de page 27"/>
          <p:cNvSpPr>
            <a:spLocks noGrp="1"/>
          </p:cNvSpPr>
          <p:nvPr>
            <p:ph type="ftr" sz="quarter" idx="11"/>
          </p:nvPr>
        </p:nvSpPr>
        <p:spPr/>
        <p:txBody>
          <a:bodyPr/>
          <a:lstStyle>
            <a:lvl1pPr>
              <a:defRPr/>
            </a:lvl1pPr>
          </a:lstStyle>
          <a:p>
            <a:pPr>
              <a:defRPr/>
            </a:pPr>
            <a:endParaRPr lang="fr-FR"/>
          </a:p>
        </p:txBody>
      </p:sp>
      <p:sp>
        <p:nvSpPr>
          <p:cNvPr id="6" name="Espace réservé du numéro de diapositive 4"/>
          <p:cNvSpPr>
            <a:spLocks noGrp="1"/>
          </p:cNvSpPr>
          <p:nvPr>
            <p:ph type="sldNum" sz="quarter" idx="12"/>
          </p:nvPr>
        </p:nvSpPr>
        <p:spPr/>
        <p:txBody>
          <a:bodyPr/>
          <a:lstStyle>
            <a:lvl1pPr>
              <a:defRPr/>
            </a:lvl1pPr>
          </a:lstStyle>
          <a:p>
            <a:pPr>
              <a:defRPr/>
            </a:pPr>
            <a:fld id="{95CC4856-9231-4A64-A99E-2C14992D3EB2}" type="slidenum">
              <a:rPr lang="fr-FR"/>
              <a:pPr>
                <a:defRPr/>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DC230094-1188-4F8D-8BD4-BA6085F1A2E8}" type="datetimeFigureOut">
              <a:rPr lang="fr-FR"/>
              <a:pPr>
                <a:defRPr/>
              </a:pPr>
              <a:t>09/05/2011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28B9947-0E27-4CD6-B717-6DC57B141AA4}" type="slidenum">
              <a:rPr lang="fr-FR"/>
              <a:pPr>
                <a:defRPr/>
              </a:pPr>
              <a:t>‹Nr.›</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04800" y="457200"/>
            <a:ext cx="8686800" cy="838200"/>
          </a:xfrm>
        </p:spPr>
        <p:txBody>
          <a:bodyPr/>
          <a:lstStyle/>
          <a:p>
            <a:r>
              <a:rPr lang="en-US"/>
              <a:t>Titelmasterformat durch Klicken bearbeiten</a:t>
            </a:r>
            <a:endParaRPr lang="de-DE"/>
          </a:p>
        </p:txBody>
      </p:sp>
      <p:sp>
        <p:nvSpPr>
          <p:cNvPr id="3" name="Inhaltsplatzhalter 2"/>
          <p:cNvSpPr>
            <a:spLocks noGrp="1"/>
          </p:cNvSpPr>
          <p:nvPr>
            <p:ph idx="1"/>
          </p:nvPr>
        </p:nvSpPr>
        <p:spPr>
          <a:xfrm>
            <a:off x="304800" y="1554163"/>
            <a:ext cx="8686800" cy="4525962"/>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Espace réservé de la date 10"/>
          <p:cNvSpPr>
            <a:spLocks noGrp="1"/>
          </p:cNvSpPr>
          <p:nvPr>
            <p:ph type="dt" sz="half" idx="10"/>
          </p:nvPr>
        </p:nvSpPr>
        <p:spPr/>
        <p:txBody>
          <a:bodyPr/>
          <a:lstStyle>
            <a:lvl1pPr>
              <a:defRPr/>
            </a:lvl1pPr>
          </a:lstStyle>
          <a:p>
            <a:pPr>
              <a:defRPr/>
            </a:pPr>
            <a:fld id="{A396E128-08F0-4B8E-B045-E606C85919EC}" type="datetimeFigureOut">
              <a:rPr lang="fr-FR"/>
              <a:pPr>
                <a:defRPr/>
              </a:pPr>
              <a:t>09/05/2011</a:t>
            </a:fld>
            <a:endParaRPr lang="fr-FR"/>
          </a:p>
        </p:txBody>
      </p:sp>
      <p:sp>
        <p:nvSpPr>
          <p:cNvPr id="5" name="Espace réservé du pied de page 27"/>
          <p:cNvSpPr>
            <a:spLocks noGrp="1"/>
          </p:cNvSpPr>
          <p:nvPr>
            <p:ph type="ftr" sz="quarter" idx="11"/>
          </p:nvPr>
        </p:nvSpPr>
        <p:spPr/>
        <p:txBody>
          <a:bodyPr/>
          <a:lstStyle>
            <a:lvl1pPr>
              <a:defRPr/>
            </a:lvl1pPr>
          </a:lstStyle>
          <a:p>
            <a:pPr>
              <a:defRPr/>
            </a:pPr>
            <a:endParaRPr lang="fr-FR"/>
          </a:p>
        </p:txBody>
      </p:sp>
      <p:sp>
        <p:nvSpPr>
          <p:cNvPr id="6" name="Espace réservé du numéro de diapositive 4"/>
          <p:cNvSpPr>
            <a:spLocks noGrp="1"/>
          </p:cNvSpPr>
          <p:nvPr>
            <p:ph type="sldNum" sz="quarter" idx="12"/>
          </p:nvPr>
        </p:nvSpPr>
        <p:spPr/>
        <p:txBody>
          <a:bodyPr/>
          <a:lstStyle>
            <a:lvl1pPr>
              <a:defRPr/>
            </a:lvl1pPr>
          </a:lstStyle>
          <a:p>
            <a:pPr>
              <a:defRPr/>
            </a:pPr>
            <a:fld id="{39584551-2FCA-4882-B731-FE00F964903F}" type="slidenum">
              <a:rPr lang="fr-FR"/>
              <a:pPr>
                <a:defRP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smtClean="0"/>
              <a:t>Cliquez pour modifier le style du titre</a:t>
            </a:r>
            <a:endParaRPr lang="en-US"/>
          </a:p>
        </p:txBody>
      </p:sp>
      <p:sp>
        <p:nvSpPr>
          <p:cNvPr id="27" name="Espace réservé du contenu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66E1916A-977A-47D3-BF14-EA8B936AD110}" type="datetimeFigureOut">
              <a:rPr lang="fr-FR"/>
              <a:pPr>
                <a:defRPr/>
              </a:pPr>
              <a:t>09/05/2011</a:t>
            </a:fld>
            <a:endParaRPr lang="fr-FR"/>
          </a:p>
        </p:txBody>
      </p:sp>
      <p:sp>
        <p:nvSpPr>
          <p:cNvPr id="5" name="Espace réservé du pied de page 18"/>
          <p:cNvSpPr>
            <a:spLocks noGrp="1"/>
          </p:cNvSpPr>
          <p:nvPr>
            <p:ph type="ftr" sz="quarter" idx="11"/>
          </p:nvPr>
        </p:nvSpPr>
        <p:spPr>
          <a:xfrm>
            <a:off x="3581400" y="76200"/>
            <a:ext cx="2895600" cy="288925"/>
          </a:xfrm>
        </p:spPr>
        <p:txBody>
          <a:bodyPr/>
          <a:lstStyle>
            <a:lvl1pPr>
              <a:defRPr/>
            </a:lvl1pPr>
          </a:lstStyle>
          <a:p>
            <a:pPr>
              <a:defRPr/>
            </a:pPr>
            <a:endParaRPr lang="fr-FR"/>
          </a:p>
        </p:txBody>
      </p:sp>
      <p:sp>
        <p:nvSpPr>
          <p:cNvPr id="6" name="Espace réservé du numéro de diapositive 15"/>
          <p:cNvSpPr>
            <a:spLocks noGrp="1"/>
          </p:cNvSpPr>
          <p:nvPr>
            <p:ph type="sldNum" sz="quarter" idx="12"/>
          </p:nvPr>
        </p:nvSpPr>
        <p:spPr>
          <a:xfrm>
            <a:off x="8229600" y="6473825"/>
            <a:ext cx="758825" cy="247650"/>
          </a:xfrm>
        </p:spPr>
        <p:txBody>
          <a:bodyPr/>
          <a:lstStyle>
            <a:lvl1pPr>
              <a:defRPr/>
            </a:lvl1pPr>
          </a:lstStyle>
          <a:p>
            <a:pPr>
              <a:defRPr/>
            </a:pPr>
            <a:fld id="{D65940F6-6A7C-4756-A971-2BEAF2C52FF3}" type="slidenum">
              <a:rPr lang="fr-FR"/>
              <a:pPr>
                <a:defRPr/>
              </a:pP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smtClean="0"/>
              <a:t>Cliquez pour modifier le style du titre</a:t>
            </a:r>
            <a:endParaRPr lang="en-US"/>
          </a:p>
        </p:txBody>
      </p:sp>
      <p:sp>
        <p:nvSpPr>
          <p:cNvPr id="5" name="Espace réservé de la date 18"/>
          <p:cNvSpPr>
            <a:spLocks noGrp="1"/>
          </p:cNvSpPr>
          <p:nvPr>
            <p:ph type="dt" sz="half" idx="10"/>
          </p:nvPr>
        </p:nvSpPr>
        <p:spPr/>
        <p:txBody>
          <a:bodyPr/>
          <a:lstStyle>
            <a:lvl1pPr>
              <a:defRPr/>
            </a:lvl1pPr>
          </a:lstStyle>
          <a:p>
            <a:pPr>
              <a:defRPr/>
            </a:pPr>
            <a:fld id="{F21D975C-73FE-493A-9D80-9D2A2571E3DB}" type="datetimeFigureOut">
              <a:rPr lang="fr-FR"/>
              <a:pPr>
                <a:defRPr/>
              </a:pPr>
              <a:t>09/05/2011</a:t>
            </a:fld>
            <a:endParaRPr lang="fr-FR"/>
          </a:p>
        </p:txBody>
      </p:sp>
      <p:sp>
        <p:nvSpPr>
          <p:cNvPr id="7" name="Espace réservé du pied de page 10"/>
          <p:cNvSpPr>
            <a:spLocks noGrp="1"/>
          </p:cNvSpPr>
          <p:nvPr>
            <p:ph type="ftr" sz="quarter" idx="11"/>
          </p:nvPr>
        </p:nvSpPr>
        <p:spPr/>
        <p:txBody>
          <a:bodyPr/>
          <a:lstStyle>
            <a:lvl1pPr>
              <a:defRPr/>
            </a:lvl1pPr>
          </a:lstStyle>
          <a:p>
            <a:pPr>
              <a:defRPr/>
            </a:pPr>
            <a:endParaRPr lang="fr-FR"/>
          </a:p>
        </p:txBody>
      </p:sp>
      <p:sp>
        <p:nvSpPr>
          <p:cNvPr id="9" name="Espace réservé du numéro de diapositive 15"/>
          <p:cNvSpPr>
            <a:spLocks noGrp="1"/>
          </p:cNvSpPr>
          <p:nvPr>
            <p:ph type="sldNum" sz="quarter" idx="12"/>
          </p:nvPr>
        </p:nvSpPr>
        <p:spPr/>
        <p:txBody>
          <a:bodyPr/>
          <a:lstStyle>
            <a:lvl1pPr>
              <a:defRPr/>
            </a:lvl1pPr>
          </a:lstStyle>
          <a:p>
            <a:pPr>
              <a:defRPr/>
            </a:pPr>
            <a:fld id="{C322B54D-0F29-4F71-BC8E-FF0A88873184}" type="slidenum">
              <a:rPr lang="fr-FR"/>
              <a:pPr>
                <a:defRPr/>
              </a:pPr>
              <a:t>‹Nr.›</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0"/>
          <p:cNvSpPr>
            <a:spLocks noGrp="1"/>
          </p:cNvSpPr>
          <p:nvPr>
            <p:ph type="dt" sz="half" idx="10"/>
          </p:nvPr>
        </p:nvSpPr>
        <p:spPr/>
        <p:txBody>
          <a:bodyPr/>
          <a:lstStyle>
            <a:lvl1pPr>
              <a:defRPr/>
            </a:lvl1pPr>
          </a:lstStyle>
          <a:p>
            <a:pPr>
              <a:defRPr/>
            </a:pPr>
            <a:fld id="{6E4265B1-A5EE-4C8A-AF6B-DCF73C8AFDCC}" type="datetimeFigureOut">
              <a:rPr lang="fr-FR"/>
              <a:pPr>
                <a:defRPr/>
              </a:pPr>
              <a:t>09/05/2011</a:t>
            </a:fld>
            <a:endParaRPr lang="fr-FR"/>
          </a:p>
        </p:txBody>
      </p:sp>
      <p:sp>
        <p:nvSpPr>
          <p:cNvPr id="6" name="Espace réservé du pied de page 27"/>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p:cNvSpPr>
            <a:spLocks noGrp="1"/>
          </p:cNvSpPr>
          <p:nvPr>
            <p:ph type="sldNum" sz="quarter" idx="12"/>
          </p:nvPr>
        </p:nvSpPr>
        <p:spPr/>
        <p:txBody>
          <a:bodyPr/>
          <a:lstStyle>
            <a:lvl1pPr>
              <a:defRPr/>
            </a:lvl1pPr>
          </a:lstStyle>
          <a:p>
            <a:pPr>
              <a:defRPr/>
            </a:pPr>
            <a:fld id="{1F62E244-2D8B-42DB-8659-6FAD9FA12CED}" type="slidenum">
              <a:rPr lang="fr-FR"/>
              <a:pPr>
                <a:defRPr/>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re 28"/>
          <p:cNvSpPr>
            <a:spLocks noGrp="1"/>
          </p:cNvSpPr>
          <p:nvPr>
            <p:ph type="title"/>
          </p:nvPr>
        </p:nvSpPr>
        <p:spPr>
          <a:xfrm>
            <a:off x="304800" y="5410200"/>
            <a:ext cx="8610600" cy="882650"/>
          </a:xfrm>
        </p:spPr>
        <p:txBody>
          <a:bodyPr/>
          <a:lstStyle>
            <a:lvl1pPr>
              <a:defRPr/>
            </a:lvl1pPr>
          </a:lstStyle>
          <a:p>
            <a:r>
              <a:rPr lang="fr-FR" smtClean="0"/>
              <a:t>Cliquez pour modifier le style du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9"/>
          <p:cNvSpPr>
            <a:spLocks noGrp="1"/>
          </p:cNvSpPr>
          <p:nvPr>
            <p:ph type="dt" sz="half" idx="10"/>
          </p:nvPr>
        </p:nvSpPr>
        <p:spPr/>
        <p:txBody>
          <a:bodyPr/>
          <a:lstStyle>
            <a:lvl1pPr>
              <a:defRPr/>
            </a:lvl1pPr>
          </a:lstStyle>
          <a:p>
            <a:pPr>
              <a:defRPr/>
            </a:pPr>
            <a:fld id="{77725BB8-FA2C-4F61-936E-AF37826A26B6}" type="datetimeFigureOut">
              <a:rPr lang="fr-FR"/>
              <a:pPr>
                <a:defRPr/>
              </a:pPr>
              <a:t>09/05/2011</a:t>
            </a:fld>
            <a:endParaRPr lang="fr-FR"/>
          </a:p>
        </p:txBody>
      </p:sp>
      <p:sp>
        <p:nvSpPr>
          <p:cNvPr id="9" name="Espace réservé du pied de page 5"/>
          <p:cNvSpPr>
            <a:spLocks noGrp="1"/>
          </p:cNvSpPr>
          <p:nvPr>
            <p:ph type="ftr" sz="quarter" idx="11"/>
          </p:nvPr>
        </p:nvSpPr>
        <p:spPr/>
        <p:txBody>
          <a:bodyPr/>
          <a:lstStyle>
            <a:lvl1pPr>
              <a:defRPr/>
            </a:lvl1pPr>
          </a:lstStyle>
          <a:p>
            <a:pPr>
              <a:defRPr/>
            </a:pPr>
            <a:endParaRPr lang="fr-FR"/>
          </a:p>
        </p:txBody>
      </p:sp>
      <p:sp>
        <p:nvSpPr>
          <p:cNvPr id="10" name="Espace réservé du numéro de diapositive 6"/>
          <p:cNvSpPr>
            <a:spLocks noGrp="1"/>
          </p:cNvSpPr>
          <p:nvPr>
            <p:ph type="sldNum" sz="quarter" idx="12"/>
          </p:nvPr>
        </p:nvSpPr>
        <p:spPr>
          <a:xfrm>
            <a:off x="8229600" y="6477000"/>
            <a:ext cx="762000" cy="247650"/>
          </a:xfrm>
        </p:spPr>
        <p:txBody>
          <a:bodyPr/>
          <a:lstStyle>
            <a:lvl1pPr>
              <a:defRPr/>
            </a:lvl1pPr>
          </a:lstStyle>
          <a:p>
            <a:pPr>
              <a:defRPr/>
            </a:pPr>
            <a:fld id="{D6DC03AE-2C72-4A22-BFB2-D303E87C8115}" type="slidenum">
              <a:rPr lang="fr-FR"/>
              <a:pPr>
                <a:defRPr/>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3" name="Espace réservé de la date 10"/>
          <p:cNvSpPr>
            <a:spLocks noGrp="1"/>
          </p:cNvSpPr>
          <p:nvPr>
            <p:ph type="dt" sz="half" idx="10"/>
          </p:nvPr>
        </p:nvSpPr>
        <p:spPr/>
        <p:txBody>
          <a:bodyPr/>
          <a:lstStyle>
            <a:lvl1pPr>
              <a:defRPr/>
            </a:lvl1pPr>
          </a:lstStyle>
          <a:p>
            <a:pPr>
              <a:defRPr/>
            </a:pPr>
            <a:fld id="{F74C50DB-6B24-4A16-974B-356586EEECFB}" type="datetimeFigureOut">
              <a:rPr lang="fr-FR"/>
              <a:pPr>
                <a:defRPr/>
              </a:pPr>
              <a:t>09/05/2011</a:t>
            </a:fld>
            <a:endParaRPr lang="fr-FR"/>
          </a:p>
        </p:txBody>
      </p:sp>
      <p:sp>
        <p:nvSpPr>
          <p:cNvPr id="4" name="Espace réservé du pied de page 27"/>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635E8B85-F079-4CAA-882F-86CFE148EB97}" type="slidenum">
              <a:rPr lang="fr-FR"/>
              <a:pPr>
                <a:defRPr/>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fld id="{AA19C264-43F8-4F5B-B869-EC99103A1E26}" type="datetimeFigureOut">
              <a:rPr lang="fr-FR"/>
              <a:pPr>
                <a:defRPr/>
              </a:pPr>
              <a:t>09/05/2011</a:t>
            </a:fld>
            <a:endParaRPr lang="fr-FR"/>
          </a:p>
        </p:txBody>
      </p:sp>
      <p:sp>
        <p:nvSpPr>
          <p:cNvPr id="3" name="Espace réservé du pied de page 23"/>
          <p:cNvSpPr>
            <a:spLocks noGrp="1"/>
          </p:cNvSpPr>
          <p:nvPr>
            <p:ph type="ftr" sz="quarter" idx="11"/>
          </p:nvPr>
        </p:nvSpPr>
        <p:spPr/>
        <p:txBody>
          <a:bodyPr/>
          <a:lstStyle>
            <a:lvl1pPr>
              <a:defRPr/>
            </a:lvl1pPr>
          </a:lstStyle>
          <a:p>
            <a:pPr>
              <a:defRPr/>
            </a:pPr>
            <a:endParaRPr lang="fr-FR"/>
          </a:p>
        </p:txBody>
      </p:sp>
      <p:sp>
        <p:nvSpPr>
          <p:cNvPr id="4" name="Espace réservé du numéro de diapositive 6"/>
          <p:cNvSpPr>
            <a:spLocks noGrp="1"/>
          </p:cNvSpPr>
          <p:nvPr>
            <p:ph type="sldNum" sz="quarter" idx="12"/>
          </p:nvPr>
        </p:nvSpPr>
        <p:spPr/>
        <p:txBody>
          <a:bodyPr/>
          <a:lstStyle>
            <a:lvl1pPr>
              <a:defRPr/>
            </a:lvl1pPr>
          </a:lstStyle>
          <a:p>
            <a:pPr>
              <a:defRPr/>
            </a:pPr>
            <a:fld id="{6B69BE3A-8939-4589-8406-67F32F01513C}" type="slidenum">
              <a:rPr lang="fr-FR"/>
              <a:pPr>
                <a:defRPr/>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24"/>
          <p:cNvSpPr>
            <a:spLocks noGrp="1"/>
          </p:cNvSpPr>
          <p:nvPr>
            <p:ph type="dt" sz="half" idx="10"/>
          </p:nvPr>
        </p:nvSpPr>
        <p:spPr/>
        <p:txBody>
          <a:bodyPr/>
          <a:lstStyle>
            <a:lvl1pPr>
              <a:defRPr/>
            </a:lvl1pPr>
          </a:lstStyle>
          <a:p>
            <a:pPr>
              <a:defRPr/>
            </a:pPr>
            <a:fld id="{04ADE665-20EF-40E4-912E-4045146CBB68}" type="datetimeFigureOut">
              <a:rPr lang="fr-FR"/>
              <a:pPr>
                <a:defRPr/>
              </a:pPr>
              <a:t>09/05/2011</a:t>
            </a:fld>
            <a:endParaRPr lang="fr-FR"/>
          </a:p>
        </p:txBody>
      </p:sp>
      <p:sp>
        <p:nvSpPr>
          <p:cNvPr id="7" name="Espace réservé du pied de page 28"/>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EF71C334-7BCE-462F-9414-A92441F46B52}" type="slidenum">
              <a:rPr lang="fr-FR"/>
              <a:pPr>
                <a:defRPr/>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6"/>
          <p:cNvSpPr>
            <a:spLocks noGrp="1"/>
          </p:cNvSpPr>
          <p:nvPr>
            <p:ph type="dt" sz="half" idx="10"/>
          </p:nvPr>
        </p:nvSpPr>
        <p:spPr/>
        <p:txBody>
          <a:bodyPr/>
          <a:lstStyle>
            <a:lvl1pPr>
              <a:defRPr/>
            </a:lvl1pPr>
          </a:lstStyle>
          <a:p>
            <a:pPr>
              <a:defRPr/>
            </a:pPr>
            <a:fld id="{28311415-56DD-4800-A276-95D7892C9E0E}" type="datetimeFigureOut">
              <a:rPr lang="fr-FR"/>
              <a:pPr>
                <a:defRPr/>
              </a:pPr>
              <a:t>09/05/2011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a:defRPr/>
            </a:lvl1pPr>
          </a:lstStyle>
          <a:p>
            <a:pPr>
              <a:defRPr/>
            </a:pPr>
            <a:fld id="{B13412F5-C5BA-4CF3-A3C9-E0BB1EEF7A0C}" type="slidenum">
              <a:rPr lang="fr-FR"/>
              <a:pPr>
                <a:defRPr/>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Espace réservé du texte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C7EF3BA2-F10E-4C50-8FCD-06588AE29665}" type="datetimeFigureOut">
              <a:rPr lang="fr-FR"/>
              <a:pPr>
                <a:defRPr/>
              </a:pPr>
              <a:t>09/05/2011</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DA09B63B-AF38-4D8F-970D-87283A663377}" type="slidenum">
              <a:rPr lang="fr-FR"/>
              <a:pPr>
                <a:defRPr/>
              </a:pPr>
              <a:t>‹Nr.›</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lang="fr-FR" smtClean="0"/>
              <a:t>Cliquez pour modifier le style du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696" r:id="rId4"/>
    <p:sldLayoutId id="2147483700" r:id="rId5"/>
    <p:sldLayoutId id="2147483695" r:id="rId6"/>
    <p:sldLayoutId id="2147483701" r:id="rId7"/>
    <p:sldLayoutId id="2147483702" r:id="rId8"/>
    <p:sldLayoutId id="2147483703" r:id="rId9"/>
    <p:sldLayoutId id="2147483694" r:id="rId10"/>
    <p:sldLayoutId id="2147483704" r:id="rId11"/>
    <p:sldLayoutId id="2147483693"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 1" descr="page-gard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57188" y="1557338"/>
            <a:ext cx="8429625" cy="4283075"/>
          </a:xfrm>
          <a:prstGeom prst="rect">
            <a:avLst/>
          </a:prstGeom>
          <a:noFill/>
          <a:ln w="9525">
            <a:noFill/>
            <a:miter lim="800000"/>
            <a:headEnd/>
            <a:tailEnd/>
          </a:ln>
        </p:spPr>
        <p:txBody>
          <a:bodyPr>
            <a:spAutoFit/>
          </a:bodyPr>
          <a:lstStyle/>
          <a:p>
            <a:pPr algn="just">
              <a:buFont typeface="Wingdings" pitchFamily="2" charset="2"/>
              <a:buChar char="§"/>
            </a:pPr>
            <a:r>
              <a:rPr lang="en-GB" sz="2500"/>
              <a:t> Limited access to justice</a:t>
            </a:r>
          </a:p>
          <a:p>
            <a:pPr algn="just">
              <a:buFont typeface="Wingdings" pitchFamily="2" charset="2"/>
              <a:buNone/>
            </a:pPr>
            <a:r>
              <a:rPr lang="en-GB" sz="2500" i="1"/>
              <a:t>The indigenous people do not know their rights and do not have the means to claim them</a:t>
            </a:r>
          </a:p>
          <a:p>
            <a:pPr algn="just">
              <a:buFont typeface="Wingdings" pitchFamily="2" charset="2"/>
              <a:buChar char="-"/>
            </a:pPr>
            <a:endParaRPr lang="fr-FR" sz="2500" i="1">
              <a:latin typeface="Footlight MT Light" pitchFamily="18" charset="0"/>
            </a:endParaRPr>
          </a:p>
          <a:p>
            <a:pPr algn="just">
              <a:buFont typeface="Wingdings" pitchFamily="2" charset="2"/>
              <a:buChar char="§"/>
            </a:pPr>
            <a:r>
              <a:rPr lang="en-GB" sz="2500"/>
              <a:t> Limited access to educational system</a:t>
            </a:r>
          </a:p>
          <a:p>
            <a:pPr algn="just">
              <a:buFont typeface="Wingdings" pitchFamily="2" charset="2"/>
              <a:buNone/>
            </a:pPr>
            <a:r>
              <a:rPr lang="en-GB" sz="2500" i="1"/>
              <a:t>Discrimination and humbling treatment</a:t>
            </a:r>
            <a:endParaRPr lang="fr-FR" sz="2500" i="1">
              <a:latin typeface="Footlight MT Light" pitchFamily="18" charset="0"/>
            </a:endParaRPr>
          </a:p>
          <a:p>
            <a:pPr algn="just">
              <a:buFontTx/>
              <a:buChar char="-"/>
            </a:pPr>
            <a:endParaRPr lang="en-GB" sz="2500" i="1"/>
          </a:p>
          <a:p>
            <a:pPr algn="just"/>
            <a:r>
              <a:rPr lang="en-GB" sz="2500"/>
              <a:t>- Limited access to health system</a:t>
            </a:r>
          </a:p>
          <a:p>
            <a:pPr algn="just"/>
            <a:r>
              <a:rPr lang="en-GB" sz="2500" i="1"/>
              <a:t>geographic isolation, cannot offer payment of medical treatment and medicine, discrimination by staff, preference of traditional medicine</a:t>
            </a:r>
          </a:p>
        </p:txBody>
      </p:sp>
      <p:sp>
        <p:nvSpPr>
          <p:cNvPr id="4" name="Titre 1"/>
          <p:cNvSpPr>
            <a:spLocks noGrp="1"/>
          </p:cNvSpPr>
          <p:nvPr>
            <p:ph type="ctrTitle"/>
          </p:nvPr>
        </p:nvSpPr>
        <p:spPr bwMode="auto">
          <a:xfrm>
            <a:off x="0" y="333375"/>
            <a:ext cx="9144000" cy="1008063"/>
          </a:xfrm>
        </p:spPr>
        <p:txBody>
          <a:bodyPr wrap="square" lIns="91440" tIns="45720" rIns="91440" bIns="45720" numCol="1" anchorCtr="0" compatLnSpc="1">
            <a:prstTxWarp prst="textNoShape">
              <a:avLst/>
            </a:prstTxWarp>
          </a:bodyPr>
          <a:lstStyle/>
          <a:p>
            <a:pPr algn="ctr" eaLnBrk="1" hangingPunct="1"/>
            <a:endParaRPr lang="de-DE" sz="3200" b="1" cap="none" smtClean="0">
              <a:solidFill>
                <a:srgbClr val="FFC000"/>
              </a:solidFill>
              <a:effectLst/>
              <a:latin typeface="Footlight MT Ligh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8674" name="Picture 4" descr="PYGMY_GENERAL_OSE_13"/>
          <p:cNvPicPr>
            <a:picLocks noChangeAspect="1" noChangeArrowheads="1"/>
          </p:cNvPicPr>
          <p:nvPr/>
        </p:nvPicPr>
        <p:blipFill>
          <a:blip r:embed="rId3"/>
          <a:srcRect/>
          <a:stretch>
            <a:fillRect/>
          </a:stretch>
        </p:blipFill>
        <p:spPr bwMode="auto">
          <a:xfrm>
            <a:off x="500063" y="1285875"/>
            <a:ext cx="8286750" cy="5267325"/>
          </a:xfrm>
          <a:prstGeom prst="rect">
            <a:avLst/>
          </a:prstGeom>
          <a:noFill/>
          <a:ln w="9525">
            <a:noFill/>
            <a:miter lim="800000"/>
            <a:headEnd/>
            <a:tailEnd/>
          </a:ln>
        </p:spPr>
      </p:pic>
      <p:sp>
        <p:nvSpPr>
          <p:cNvPr id="3" name="Title 2"/>
          <p:cNvSpPr txBox="1">
            <a:spLocks/>
          </p:cNvSpPr>
          <p:nvPr/>
        </p:nvSpPr>
        <p:spPr>
          <a:xfrm>
            <a:off x="500063" y="142875"/>
            <a:ext cx="8258175" cy="1125538"/>
          </a:xfrm>
          <a:prstGeom prst="rect">
            <a:avLst/>
          </a:prstGeom>
        </p:spPr>
        <p:txBody>
          <a:bodyPr/>
          <a:lstStyle/>
          <a:p>
            <a:pPr algn="ctr" fontAlgn="auto">
              <a:spcAft>
                <a:spcPts val="0"/>
              </a:spcAft>
              <a:defRPr/>
            </a:pPr>
            <a:r>
              <a:rPr lang="fr-FR" sz="2800" b="1" dirty="0">
                <a:solidFill>
                  <a:srgbClr val="FFC000"/>
                </a:solidFill>
                <a:latin typeface="Footlight MT Light" pitchFamily="18" charset="0"/>
                <a:ea typeface="+mj-ea"/>
                <a:cs typeface="+mj-cs"/>
              </a:rPr>
              <a:t>PROTECTION  DES  DROITS  DES  PEUPLES AUTOCHTONES  : STRATEGIES  ET  PROGRES</a:t>
            </a:r>
            <a:endParaRPr lang="fr-FR" sz="2800" b="1" dirty="0">
              <a:solidFill>
                <a:srgbClr val="FFC000"/>
              </a:solidFill>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175" cy="939800"/>
          </a:xfrm>
        </p:spPr>
        <p:txBody>
          <a:bodyPr wrap="square" lIns="91440" tIns="45720" rIns="91440" bIns="45720" numCol="1" anchorCtr="0" compatLnSpc="1">
            <a:prstTxWarp prst="textNoShape">
              <a:avLst/>
            </a:prstTxWarp>
            <a:noAutofit/>
          </a:bodyPr>
          <a:lstStyle/>
          <a:p>
            <a:pPr algn="ctr" eaLnBrk="1" hangingPunct="1"/>
            <a:r>
              <a:rPr lang="en-GB" sz="3000" b="1" i="1" cap="none" smtClean="0">
                <a:effectLst/>
              </a:rPr>
              <a:t>National progress</a:t>
            </a:r>
            <a:r>
              <a:rPr lang="en-GB" sz="3000" b="1" cap="none" smtClean="0">
                <a:effectLst/>
              </a:rPr>
              <a:t> </a:t>
            </a:r>
            <a:r>
              <a:rPr lang="en-GB" sz="3000" b="1" i="1" cap="none" smtClean="0">
                <a:effectLst/>
              </a:rPr>
              <a:t>of preservation of indigenous rights</a:t>
            </a:r>
            <a:endParaRPr lang="fr-FR" sz="3000" b="1" i="1" cap="none" smtClean="0">
              <a:effectLst/>
            </a:endParaRPr>
          </a:p>
        </p:txBody>
      </p:sp>
      <p:sp>
        <p:nvSpPr>
          <p:cNvPr id="29699" name="Rectangle 2"/>
          <p:cNvSpPr>
            <a:spLocks noChangeArrowheads="1"/>
          </p:cNvSpPr>
          <p:nvPr/>
        </p:nvSpPr>
        <p:spPr bwMode="auto">
          <a:xfrm>
            <a:off x="357188" y="1214438"/>
            <a:ext cx="8215312" cy="4664075"/>
          </a:xfrm>
          <a:prstGeom prst="rect">
            <a:avLst/>
          </a:prstGeom>
          <a:noFill/>
          <a:ln w="9525">
            <a:noFill/>
            <a:miter lim="800000"/>
            <a:headEnd/>
            <a:tailEnd/>
          </a:ln>
        </p:spPr>
        <p:txBody>
          <a:bodyPr>
            <a:spAutoFit/>
          </a:bodyPr>
          <a:lstStyle/>
          <a:p>
            <a:pPr algn="just">
              <a:lnSpc>
                <a:spcPct val="80000"/>
              </a:lnSpc>
              <a:buClr>
                <a:srgbClr val="3399FF"/>
              </a:buClr>
              <a:buFont typeface="Wingdings" pitchFamily="2" charset="2"/>
              <a:buNone/>
            </a:pPr>
            <a:r>
              <a:rPr lang="en-GB" sz="2500"/>
              <a:t>- Qualification of indigenous organisations (creation of a network of the indigenous people of Congo “RENAPAC”)</a:t>
            </a:r>
          </a:p>
          <a:p>
            <a:pPr algn="just">
              <a:lnSpc>
                <a:spcPct val="80000"/>
              </a:lnSpc>
              <a:buClr>
                <a:srgbClr val="3399FF"/>
              </a:buClr>
              <a:buFont typeface="Wingdings" pitchFamily="2" charset="2"/>
              <a:buNone/>
            </a:pPr>
            <a:endParaRPr lang="fr-FR" sz="2500">
              <a:latin typeface="Footlight MT Light" pitchFamily="18" charset="0"/>
            </a:endParaRPr>
          </a:p>
          <a:p>
            <a:pPr algn="just">
              <a:lnSpc>
                <a:spcPct val="80000"/>
              </a:lnSpc>
              <a:buClr>
                <a:srgbClr val="3399FF"/>
              </a:buClr>
              <a:buFont typeface="Wingdings" pitchFamily="2" charset="2"/>
              <a:buNone/>
            </a:pPr>
            <a:r>
              <a:rPr lang="en-GB" sz="2500"/>
              <a:t>- Declaration of a law to promote and protect the rights of the indigenous people; Necessity of promotion and usage</a:t>
            </a:r>
          </a:p>
          <a:p>
            <a:pPr algn="just">
              <a:lnSpc>
                <a:spcPct val="80000"/>
              </a:lnSpc>
              <a:buClr>
                <a:srgbClr val="3399FF"/>
              </a:buClr>
              <a:buFont typeface="Wingdings" pitchFamily="2" charset="2"/>
              <a:buNone/>
            </a:pPr>
            <a:endParaRPr lang="fr-FR" sz="2500">
              <a:latin typeface="Footlight MT Light" pitchFamily="18" charset="0"/>
            </a:endParaRPr>
          </a:p>
          <a:p>
            <a:pPr algn="just">
              <a:lnSpc>
                <a:spcPct val="80000"/>
              </a:lnSpc>
              <a:buClr>
                <a:srgbClr val="3399FF"/>
              </a:buClr>
              <a:buFont typeface="Wingdings" pitchFamily="2" charset="2"/>
              <a:buNone/>
            </a:pPr>
            <a:r>
              <a:rPr lang="en-GB" sz="2500"/>
              <a:t>- Changes of social norms; articles are publish, Action Plan 2010-2013 </a:t>
            </a:r>
          </a:p>
          <a:p>
            <a:pPr algn="just">
              <a:lnSpc>
                <a:spcPct val="80000"/>
              </a:lnSpc>
              <a:buClr>
                <a:srgbClr val="3399FF"/>
              </a:buClr>
              <a:buFont typeface="Wingdings" pitchFamily="2" charset="2"/>
              <a:buChar char="-"/>
            </a:pPr>
            <a:endParaRPr lang="fr-FR" sz="2500">
              <a:latin typeface="Footlight MT Light" pitchFamily="18" charset="0"/>
            </a:endParaRPr>
          </a:p>
          <a:p>
            <a:pPr algn="just">
              <a:lnSpc>
                <a:spcPct val="80000"/>
              </a:lnSpc>
              <a:buClr>
                <a:srgbClr val="3399FF"/>
              </a:buClr>
              <a:buFont typeface="Wingdings" pitchFamily="2" charset="2"/>
              <a:buNone/>
            </a:pPr>
            <a:r>
              <a:rPr lang="en-GB" sz="2500"/>
              <a:t>- Attendance of indigenous people during the implication of the REDD-Plus mechanism</a:t>
            </a:r>
          </a:p>
          <a:p>
            <a:pPr algn="just">
              <a:lnSpc>
                <a:spcPct val="80000"/>
              </a:lnSpc>
              <a:buClr>
                <a:srgbClr val="3399FF"/>
              </a:buClr>
              <a:buFont typeface="Wingdings" pitchFamily="2" charset="2"/>
              <a:buChar char="-"/>
            </a:pPr>
            <a:endParaRPr lang="fr-FR" sz="2500">
              <a:latin typeface="Footlight MT Light" pitchFamily="18" charset="0"/>
            </a:endParaRPr>
          </a:p>
          <a:p>
            <a:pPr algn="just">
              <a:lnSpc>
                <a:spcPct val="80000"/>
              </a:lnSpc>
              <a:buClr>
                <a:srgbClr val="3399FF"/>
              </a:buClr>
              <a:buFont typeface="Wingdings" pitchFamily="2" charset="2"/>
              <a:buNone/>
            </a:pPr>
            <a:r>
              <a:rPr lang="en-GB" sz="2500"/>
              <a:t>- Organisation of the International Forum of the indigenous People of Central Africa</a:t>
            </a:r>
            <a:endParaRPr lang="fr-FR" sz="25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939784"/>
          </a:xfrm>
        </p:spPr>
        <p:txBody>
          <a:bodyPr>
            <a:noAutofit/>
          </a:bodyPr>
          <a:lstStyle/>
          <a:p>
            <a:pPr algn="ctr" eaLnBrk="1" fontAlgn="auto" hangingPunct="1">
              <a:spcAft>
                <a:spcPts val="0"/>
              </a:spcAft>
              <a:defRPr/>
            </a:pPr>
            <a:r>
              <a:rPr lang="fr-FR" sz="2800" b="1" dirty="0" smtClean="0">
                <a:solidFill>
                  <a:srgbClr val="FFC000"/>
                </a:solidFill>
                <a:latin typeface="Footlight MT Light" pitchFamily="18" charset="0"/>
              </a:rPr>
              <a:t>Contribution  scientifique  des  peuples autochtones  au  système  GEOSS.</a:t>
            </a:r>
            <a:endParaRPr lang="fr-FR" sz="2800" b="1" dirty="0">
              <a:solidFill>
                <a:srgbClr val="FFC000"/>
              </a:solidFill>
              <a:latin typeface="Footlight MT Light" pitchFamily="18" charset="0"/>
            </a:endParaRPr>
          </a:p>
        </p:txBody>
      </p:sp>
      <p:sp>
        <p:nvSpPr>
          <p:cNvPr id="6" name="Espace réservé du contenu 2"/>
          <p:cNvSpPr>
            <a:spLocks noGrp="1"/>
          </p:cNvSpPr>
          <p:nvPr>
            <p:ph idx="1"/>
          </p:nvPr>
        </p:nvSpPr>
        <p:spPr>
          <a:xfrm>
            <a:off x="214313" y="1143000"/>
            <a:ext cx="8715375" cy="5357813"/>
          </a:xfrm>
        </p:spPr>
        <p:txBody>
          <a:bodyPr>
            <a:normAutofit/>
          </a:bodyPr>
          <a:lstStyle/>
          <a:p>
            <a:pPr algn="just" eaLnBrk="1" hangingPunct="1">
              <a:lnSpc>
                <a:spcPct val="80000"/>
              </a:lnSpc>
              <a:buFont typeface="Wingdings 2" pitchFamily="18" charset="2"/>
              <a:buChar char="-"/>
            </a:pPr>
            <a:r>
              <a:rPr lang="en-GB" sz="2500" smtClean="0"/>
              <a:t>Traditional knowledge offers chances to research and promotes it (examples are given after the sociologist Marie Boundawana Yaifono)</a:t>
            </a:r>
          </a:p>
          <a:p>
            <a:pPr algn="just" eaLnBrk="1" hangingPunct="1">
              <a:lnSpc>
                <a:spcPct val="80000"/>
              </a:lnSpc>
              <a:buFont typeface="Wingdings 2" pitchFamily="18" charset="2"/>
              <a:buChar char="-"/>
            </a:pPr>
            <a:endParaRPr lang="en-GB" sz="2500" smtClean="0"/>
          </a:p>
          <a:p>
            <a:pPr eaLnBrk="1" hangingPunct="1">
              <a:spcBef>
                <a:spcPct val="0"/>
              </a:spcBef>
            </a:pPr>
            <a:r>
              <a:rPr lang="de-DE" sz="2500" smtClean="0"/>
              <a:t>Improvements in the fields of environmental reperocussions and natural resources management and also in medical research and ecological genetics </a:t>
            </a:r>
          </a:p>
          <a:p>
            <a:pPr eaLnBrk="1" hangingPunct="1">
              <a:spcBef>
                <a:spcPct val="0"/>
              </a:spcBef>
            </a:pPr>
            <a:endParaRPr lang="fr-FR" sz="2500" b="1" smtClean="0">
              <a:solidFill>
                <a:schemeClr val="bg1"/>
              </a:solidFill>
              <a:latin typeface="Footlight MT Light" pitchFamily="18" charset="0"/>
            </a:endParaRPr>
          </a:p>
          <a:p>
            <a:pPr algn="just" eaLnBrk="1" hangingPunct="1">
              <a:buClr>
                <a:srgbClr val="B58B80"/>
              </a:buClr>
              <a:buFont typeface="Wingdings 2" pitchFamily="18" charset="2"/>
              <a:buChar char=""/>
            </a:pPr>
            <a:r>
              <a:rPr lang="fr-FR" sz="2500" smtClean="0">
                <a:solidFill>
                  <a:schemeClr val="tx1"/>
                </a:solidFill>
              </a:rPr>
              <a:t>The « alimédicaments » sustains advanced research in chemical research, in biology, in nutrition, in physiology, in medicine etc.). </a:t>
            </a:r>
          </a:p>
          <a:p>
            <a:pPr algn="just" eaLnBrk="1" hangingPunct="1">
              <a:buClr>
                <a:srgbClr val="B58B80"/>
              </a:buClr>
              <a:buFont typeface="Wingdings 2" pitchFamily="18" charset="2"/>
              <a:buChar char=""/>
            </a:pPr>
            <a:r>
              <a:rPr lang="de-DE" sz="2500" smtClean="0"/>
              <a:t>Modern medicine uses lot of the traditional pharmacy</a:t>
            </a:r>
          </a:p>
          <a:p>
            <a:pPr eaLnBrk="1" hangingPunct="1">
              <a:spcBef>
                <a:spcPct val="0"/>
              </a:spcBef>
            </a:pPr>
            <a:r>
              <a:rPr lang="de-DE" sz="2500" smtClean="0"/>
              <a:t>Research in Bioacutics and retrovirology are attracted by the traditional knowledge</a:t>
            </a:r>
          </a:p>
          <a:p>
            <a:pPr eaLnBrk="1" hangingPunct="1">
              <a:buClr>
                <a:srgbClr val="B58B80"/>
              </a:buClr>
              <a:buFont typeface="Wingdings 2" pitchFamily="18" charset="2"/>
              <a:buNone/>
            </a:pPr>
            <a:endParaRPr lang="fr-FR" sz="2200" smtClean="0">
              <a:latin typeface="Footlight MT L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939784"/>
          </a:xfrm>
        </p:spPr>
        <p:txBody>
          <a:bodyPr>
            <a:noAutofit/>
          </a:bodyPr>
          <a:lstStyle/>
          <a:p>
            <a:pPr algn="ctr" eaLnBrk="1" fontAlgn="auto" hangingPunct="1">
              <a:spcAft>
                <a:spcPts val="0"/>
              </a:spcAft>
              <a:defRPr/>
            </a:pPr>
            <a:r>
              <a:rPr lang="fr-FR" sz="2800" b="1" dirty="0" smtClean="0">
                <a:solidFill>
                  <a:srgbClr val="FFC000"/>
                </a:solidFill>
                <a:latin typeface="Footlight MT Light" pitchFamily="18" charset="0"/>
              </a:rPr>
              <a:t>Contribution  scientifique  des  peuples autochtones  au  système  GEOSS (suite).</a:t>
            </a:r>
            <a:endParaRPr lang="fr-FR" sz="2800" b="1" dirty="0">
              <a:solidFill>
                <a:srgbClr val="FFC000"/>
              </a:solidFill>
              <a:latin typeface="Footlight MT Light" pitchFamily="18" charset="0"/>
            </a:endParaRPr>
          </a:p>
        </p:txBody>
      </p:sp>
      <p:sp>
        <p:nvSpPr>
          <p:cNvPr id="7" name="Espace réservé du contenu 2"/>
          <p:cNvSpPr>
            <a:spLocks noGrp="1"/>
          </p:cNvSpPr>
          <p:nvPr>
            <p:ph idx="1"/>
          </p:nvPr>
        </p:nvSpPr>
        <p:spPr>
          <a:xfrm>
            <a:off x="285750" y="1214438"/>
            <a:ext cx="8572500" cy="5214937"/>
          </a:xfrm>
        </p:spPr>
        <p:txBody>
          <a:bodyPr>
            <a:normAutofit/>
          </a:bodyPr>
          <a:lstStyle/>
          <a:p>
            <a:pPr marL="273050" indent="-273050"/>
            <a:r>
              <a:rPr lang="en-GB" smtClean="0"/>
              <a:t>Research in the fields of land rights</a:t>
            </a:r>
          </a:p>
          <a:p>
            <a:pPr marL="273050" indent="-273050"/>
            <a:r>
              <a:rPr lang="en-GB" smtClean="0"/>
              <a:t>indigenous knowledge for forest preservation</a:t>
            </a:r>
          </a:p>
          <a:p>
            <a:pPr marL="273050" indent="-273050"/>
            <a:r>
              <a:rPr lang="en-GB" smtClean="0"/>
              <a:t>Improvements in the fields of obstetrics</a:t>
            </a:r>
          </a:p>
          <a:p>
            <a:pPr marL="273050" indent="-273050"/>
            <a:r>
              <a:rPr lang="en-GB" smtClean="0"/>
              <a:t>Cultural sites protected by the indigenous people offer the possibility for research (archaeology, palaeontology, ethnology, anthropology etc.)</a:t>
            </a:r>
            <a:endParaRPr lang="fr-F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939784"/>
          </a:xfrm>
        </p:spPr>
        <p:txBody>
          <a:bodyPr>
            <a:noAutofit/>
          </a:bodyPr>
          <a:lstStyle/>
          <a:p>
            <a:pPr algn="ctr" eaLnBrk="1" fontAlgn="auto" hangingPunct="1">
              <a:spcAft>
                <a:spcPts val="0"/>
              </a:spcAft>
              <a:defRPr/>
            </a:pPr>
            <a:r>
              <a:rPr lang="fr-FR" sz="2800" b="1" dirty="0" smtClean="0">
                <a:solidFill>
                  <a:srgbClr val="FFC000"/>
                </a:solidFill>
                <a:latin typeface="Footlight MT Light" pitchFamily="18" charset="0"/>
              </a:rPr>
              <a:t>Contribution  scientifique  des  peuples autochtones  au  système  GEOSS (fin).</a:t>
            </a:r>
            <a:endParaRPr lang="fr-FR" sz="2800" b="1" dirty="0">
              <a:solidFill>
                <a:srgbClr val="FFC000"/>
              </a:solidFill>
              <a:latin typeface="Footlight MT Light" pitchFamily="18" charset="0"/>
            </a:endParaRPr>
          </a:p>
        </p:txBody>
      </p:sp>
      <p:sp>
        <p:nvSpPr>
          <p:cNvPr id="6" name="Espace réservé du contenu 2"/>
          <p:cNvSpPr>
            <a:spLocks noGrp="1"/>
          </p:cNvSpPr>
          <p:nvPr>
            <p:ph idx="1"/>
          </p:nvPr>
        </p:nvSpPr>
        <p:spPr>
          <a:xfrm>
            <a:off x="285750" y="1214438"/>
            <a:ext cx="8501063" cy="5110162"/>
          </a:xfrm>
        </p:spPr>
        <p:txBody>
          <a:bodyPr>
            <a:normAutofit fontScale="92500" lnSpcReduction="20000"/>
          </a:bodyPr>
          <a:lstStyle/>
          <a:p>
            <a:pPr algn="just" eaLnBrk="1" fontAlgn="auto" hangingPunct="1">
              <a:spcAft>
                <a:spcPts val="0"/>
              </a:spcAft>
              <a:buFont typeface="Wingdings 2"/>
              <a:buChar char=""/>
              <a:defRPr/>
            </a:pPr>
            <a:r>
              <a:rPr lang="fr-FR" dirty="0" smtClean="0"/>
              <a:t>Les  </a:t>
            </a:r>
            <a:r>
              <a:rPr lang="fr-FR" b="1" dirty="0" smtClean="0"/>
              <a:t>sites  archéologiques et cultuels </a:t>
            </a:r>
            <a:r>
              <a:rPr lang="fr-FR" dirty="0" smtClean="0"/>
              <a:t>protégés par les autochtones offrent une opportunité pour les recherches dans le domaine de l’archéologie, de la paléontologie, de l’ethnologie, de l’anthropologie, etc.</a:t>
            </a:r>
          </a:p>
          <a:p>
            <a:pPr algn="just" eaLnBrk="1" fontAlgn="auto" hangingPunct="1">
              <a:spcAft>
                <a:spcPts val="0"/>
              </a:spcAft>
              <a:buFont typeface="Wingdings 2"/>
              <a:buChar char=""/>
              <a:defRPr/>
            </a:pPr>
            <a:r>
              <a:rPr lang="fr-FR" dirty="0" smtClean="0"/>
              <a:t>Les </a:t>
            </a:r>
            <a:r>
              <a:rPr lang="fr-FR" b="1" dirty="0" smtClean="0"/>
              <a:t>connaissances traditionnelles sur le  cycle des climats et le calendrier saisonnier</a:t>
            </a:r>
            <a:r>
              <a:rPr lang="fr-FR" dirty="0" smtClean="0"/>
              <a:t>  inspirent la construction des théories des sciences de la terre (</a:t>
            </a:r>
            <a:r>
              <a:rPr lang="fr-FR" dirty="0" smtClean="0">
                <a:solidFill>
                  <a:schemeClr val="bg1"/>
                </a:solidFill>
              </a:rPr>
              <a:t>Géologie, géographie, l’astrophysique, la physique, la chimie minérale et organique, la thermodynamique, la paléoclimatologie, l’archéologie</a:t>
            </a:r>
            <a:r>
              <a:rPr lang="fr-FR" dirty="0" smtClean="0"/>
              <a:t>), etc. </a:t>
            </a:r>
          </a:p>
          <a:p>
            <a:pPr eaLnBrk="1" fontAlgn="auto" hangingPunct="1">
              <a:spcAft>
                <a:spcPts val="0"/>
              </a:spcAft>
              <a:buFont typeface="Wingdings 2"/>
              <a:buChar char=""/>
              <a:defRPr/>
            </a:pPr>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214313" y="836613"/>
            <a:ext cx="8572500" cy="4054475"/>
          </a:xfrm>
          <a:prstGeom prst="rect">
            <a:avLst/>
          </a:prstGeom>
        </p:spPr>
        <p:txBody>
          <a:bodyPr>
            <a:spAutoFit/>
          </a:bodyPr>
          <a:lstStyle/>
          <a:p>
            <a:r>
              <a:rPr lang="en-GB" sz="3000" b="1"/>
              <a:t>Lessons learnt</a:t>
            </a:r>
          </a:p>
          <a:p>
            <a:endParaRPr lang="en-GB" sz="3000" b="1"/>
          </a:p>
          <a:p>
            <a:endParaRPr lang="en-GB" sz="2500"/>
          </a:p>
          <a:p>
            <a:r>
              <a:rPr lang="en-GB" sz="2500"/>
              <a:t>- Often the knowledge of the indigenous people is misjudged and not taken into account</a:t>
            </a:r>
          </a:p>
          <a:p>
            <a:r>
              <a:rPr lang="en-GB" sz="2500"/>
              <a:t>- They are taken out of the livelihood and put into protected areas, which change their way of living</a:t>
            </a:r>
          </a:p>
          <a:p>
            <a:r>
              <a:rPr lang="en-GB" sz="2500"/>
              <a:t>- indigenous people are put in exclusion </a:t>
            </a:r>
          </a:p>
          <a:p>
            <a:r>
              <a:rPr lang="en-GB" sz="2500"/>
              <a:t>- Initiatives have to value the culture and inestimable knowledge concerning the forest of the indigenous people</a:t>
            </a:r>
            <a:endParaRPr lang="fr-FR" sz="2500"/>
          </a:p>
        </p:txBody>
      </p:sp>
      <p:sp>
        <p:nvSpPr>
          <p:cNvPr id="3" name="Title 2"/>
          <p:cNvSpPr>
            <a:spLocks noGrp="1"/>
          </p:cNvSpPr>
          <p:nvPr>
            <p:ph type="title"/>
          </p:nvPr>
        </p:nvSpPr>
        <p:spPr>
          <a:xfrm>
            <a:off x="457200" y="274638"/>
            <a:ext cx="7467600" cy="439718"/>
          </a:xfrm>
        </p:spPr>
        <p:txBody>
          <a:bodyPr>
            <a:noAutofit/>
          </a:bodyPr>
          <a:lstStyle/>
          <a:p>
            <a:pPr algn="ctr" eaLnBrk="1" fontAlgn="auto" hangingPunct="1">
              <a:spcAft>
                <a:spcPts val="0"/>
              </a:spcAft>
              <a:defRPr/>
            </a:pPr>
            <a:r>
              <a:rPr lang="fr-FR" sz="4000" b="1" dirty="0" smtClean="0">
                <a:solidFill>
                  <a:srgbClr val="FFC000"/>
                </a:solidFill>
                <a:latin typeface="Footlight MT Light" pitchFamily="18" charset="0"/>
              </a:rPr>
              <a:t>Leçons apprises</a:t>
            </a:r>
            <a:endParaRPr lang="fr-FR" sz="4000" b="1"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8000" r="-18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472" y="142852"/>
            <a:ext cx="8229600" cy="847742"/>
          </a:xfrm>
        </p:spPr>
        <p:txBody>
          <a:bodyPr/>
          <a:lstStyle/>
          <a:p>
            <a:pPr algn="ctr" eaLnBrk="1" fontAlgn="auto" hangingPunct="1">
              <a:spcAft>
                <a:spcPts val="0"/>
              </a:spcAft>
              <a:defRPr/>
            </a:pPr>
            <a:r>
              <a:rPr lang="fr-FR" sz="4000" b="1" dirty="0" smtClean="0">
                <a:solidFill>
                  <a:srgbClr val="FFC000"/>
                </a:solidFill>
                <a:latin typeface="Footlight MT Light" pitchFamily="18" charset="0"/>
              </a:rPr>
              <a:t>En guise  de  recommandations </a:t>
            </a:r>
            <a:endParaRPr lang="fr-FR" sz="4000" b="1" dirty="0">
              <a:solidFill>
                <a:srgbClr val="FFC000"/>
              </a:solidFill>
              <a:latin typeface="Footlight MT Light" pitchFamily="18" charset="0"/>
            </a:endParaRPr>
          </a:p>
        </p:txBody>
      </p:sp>
      <p:sp>
        <p:nvSpPr>
          <p:cNvPr id="38915" name="Espace réservé du contenu 2"/>
          <p:cNvSpPr>
            <a:spLocks noGrp="1"/>
          </p:cNvSpPr>
          <p:nvPr>
            <p:ph idx="1"/>
          </p:nvPr>
        </p:nvSpPr>
        <p:spPr>
          <a:xfrm>
            <a:off x="457200" y="1428750"/>
            <a:ext cx="8229600" cy="4895850"/>
          </a:xfrm>
        </p:spPr>
        <p:txBody>
          <a:bodyPr/>
          <a:lstStyle/>
          <a:p>
            <a:pPr>
              <a:buFont typeface="Wingdings 2" pitchFamily="18" charset="2"/>
              <a:buNone/>
            </a:pPr>
            <a:r>
              <a:rPr lang="en-GB" b="1" i="1" smtClean="0"/>
              <a:t>Recommendations</a:t>
            </a:r>
            <a:endParaRPr lang="en-GB" b="1" smtClean="0"/>
          </a:p>
          <a:p>
            <a:r>
              <a:rPr lang="en-GB" sz="2800" b="1" smtClean="0"/>
              <a:t>Individuals and multinational companies have to respect the secret and esoteric knowledge of the indigenous people and are not allow to make this knowledge accessible to the public without their agreement.</a:t>
            </a:r>
          </a:p>
          <a:p>
            <a:r>
              <a:rPr lang="en-GB" sz="2800" b="1" smtClean="0"/>
              <a:t>It is obligatory to promote university research in the fields of traditional knowledge to benefit in social science and to promote inventions in the fields of medicine and biotechnology.</a:t>
            </a:r>
            <a:endParaRPr lang="fr-FR" sz="28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611188" y="1052513"/>
            <a:ext cx="6337300" cy="4464050"/>
          </a:xfrm>
          <a:prstGeom prst="rect">
            <a:avLst/>
          </a:prstGeom>
          <a:solidFill>
            <a:srgbClr val="FFFF00"/>
          </a:solidFill>
          <a:ln w="9525" algn="ctr">
            <a:solidFill>
              <a:schemeClr val="tx1"/>
            </a:solidFill>
            <a:miter lim="800000"/>
            <a:headEnd/>
            <a:tailEnd/>
          </a:ln>
        </p:spPr>
        <p:txBody>
          <a:bodyPr wrap="none" anchor="ctr"/>
          <a:lstStyle/>
          <a:p>
            <a:endParaRPr lang="de-DE"/>
          </a:p>
        </p:txBody>
      </p:sp>
      <p:sp>
        <p:nvSpPr>
          <p:cNvPr id="40962" name="Rectangle 3"/>
          <p:cNvSpPr>
            <a:spLocks noChangeArrowheads="1"/>
          </p:cNvSpPr>
          <p:nvPr/>
        </p:nvSpPr>
        <p:spPr bwMode="auto">
          <a:xfrm>
            <a:off x="684213" y="4437063"/>
            <a:ext cx="1655762" cy="647700"/>
          </a:xfrm>
          <a:prstGeom prst="rect">
            <a:avLst/>
          </a:prstGeom>
          <a:solidFill>
            <a:srgbClr val="FF0000"/>
          </a:solidFill>
          <a:ln w="9525" algn="ctr">
            <a:solidFill>
              <a:schemeClr val="tx1"/>
            </a:solidFill>
            <a:miter lim="800000"/>
            <a:headEnd/>
            <a:tailEnd/>
          </a:ln>
        </p:spPr>
        <p:txBody>
          <a:bodyPr wrap="none" anchor="ctr"/>
          <a:lstStyle/>
          <a:p>
            <a:pPr algn="ctr"/>
            <a:r>
              <a:rPr lang="de-DE"/>
              <a:t>Initiative A</a:t>
            </a:r>
          </a:p>
        </p:txBody>
      </p:sp>
      <p:sp>
        <p:nvSpPr>
          <p:cNvPr id="40963" name="Rectangle 4"/>
          <p:cNvSpPr>
            <a:spLocks noChangeArrowheads="1"/>
          </p:cNvSpPr>
          <p:nvPr/>
        </p:nvSpPr>
        <p:spPr bwMode="auto">
          <a:xfrm>
            <a:off x="2411413" y="4437063"/>
            <a:ext cx="1800225" cy="647700"/>
          </a:xfrm>
          <a:prstGeom prst="rect">
            <a:avLst/>
          </a:prstGeom>
          <a:solidFill>
            <a:srgbClr val="FF0000"/>
          </a:solidFill>
          <a:ln w="9525" algn="ctr">
            <a:solidFill>
              <a:schemeClr val="tx1"/>
            </a:solidFill>
            <a:miter lim="800000"/>
            <a:headEnd/>
            <a:tailEnd/>
          </a:ln>
        </p:spPr>
        <p:txBody>
          <a:bodyPr wrap="none" anchor="ctr"/>
          <a:lstStyle/>
          <a:p>
            <a:pPr algn="ctr"/>
            <a:r>
              <a:rPr lang="de-DE"/>
              <a:t>Initiative B</a:t>
            </a:r>
          </a:p>
        </p:txBody>
      </p:sp>
      <p:sp>
        <p:nvSpPr>
          <p:cNvPr id="40964" name="Rectangle 5"/>
          <p:cNvSpPr>
            <a:spLocks noChangeArrowheads="1"/>
          </p:cNvSpPr>
          <p:nvPr/>
        </p:nvSpPr>
        <p:spPr bwMode="auto">
          <a:xfrm>
            <a:off x="4427538" y="4437063"/>
            <a:ext cx="1800225" cy="647700"/>
          </a:xfrm>
          <a:prstGeom prst="rect">
            <a:avLst/>
          </a:prstGeom>
          <a:solidFill>
            <a:srgbClr val="FF0000"/>
          </a:solidFill>
          <a:ln w="9525" algn="ctr">
            <a:solidFill>
              <a:schemeClr val="tx1"/>
            </a:solidFill>
            <a:miter lim="800000"/>
            <a:headEnd/>
            <a:tailEnd/>
          </a:ln>
        </p:spPr>
        <p:txBody>
          <a:bodyPr wrap="none" anchor="ctr"/>
          <a:lstStyle/>
          <a:p>
            <a:pPr algn="ctr"/>
            <a:r>
              <a:rPr lang="de-DE"/>
              <a:t>Initiative C …</a:t>
            </a:r>
          </a:p>
        </p:txBody>
      </p:sp>
      <p:sp>
        <p:nvSpPr>
          <p:cNvPr id="40965" name="Rectangle 6"/>
          <p:cNvSpPr>
            <a:spLocks noChangeArrowheads="1"/>
          </p:cNvSpPr>
          <p:nvPr/>
        </p:nvSpPr>
        <p:spPr bwMode="auto">
          <a:xfrm>
            <a:off x="684213" y="3284538"/>
            <a:ext cx="5543550" cy="865187"/>
          </a:xfrm>
          <a:prstGeom prst="rect">
            <a:avLst/>
          </a:prstGeom>
          <a:solidFill>
            <a:schemeClr val="accent1"/>
          </a:solidFill>
          <a:ln w="9525" algn="ctr">
            <a:solidFill>
              <a:schemeClr val="tx1"/>
            </a:solidFill>
            <a:miter lim="800000"/>
            <a:headEnd/>
            <a:tailEnd/>
          </a:ln>
        </p:spPr>
        <p:txBody>
          <a:bodyPr wrap="none" anchor="ctr"/>
          <a:lstStyle/>
          <a:p>
            <a:pPr algn="ctr"/>
            <a:r>
              <a:rPr lang="de-DE"/>
              <a:t>Exploitation des initiatives</a:t>
            </a:r>
          </a:p>
        </p:txBody>
      </p:sp>
      <p:sp>
        <p:nvSpPr>
          <p:cNvPr id="40966" name="Rectangle 7"/>
          <p:cNvSpPr>
            <a:spLocks noChangeArrowheads="1"/>
          </p:cNvSpPr>
          <p:nvPr/>
        </p:nvSpPr>
        <p:spPr bwMode="auto">
          <a:xfrm>
            <a:off x="684213" y="2060575"/>
            <a:ext cx="5543550" cy="914400"/>
          </a:xfrm>
          <a:prstGeom prst="rect">
            <a:avLst/>
          </a:prstGeom>
          <a:solidFill>
            <a:schemeClr val="accent1"/>
          </a:solidFill>
          <a:ln w="9525" algn="ctr">
            <a:solidFill>
              <a:schemeClr val="tx1"/>
            </a:solidFill>
            <a:miter lim="800000"/>
            <a:headEnd/>
            <a:tailEnd/>
          </a:ln>
        </p:spPr>
        <p:txBody>
          <a:bodyPr wrap="none" anchor="ctr"/>
          <a:lstStyle/>
          <a:p>
            <a:pPr algn="ctr"/>
            <a:r>
              <a:rPr lang="de-DE"/>
              <a:t>Methode et pilotage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de-DE" cap="none" smtClean="0">
                <a:effectLst/>
              </a:rPr>
              <a:t>How to do?</a:t>
            </a:r>
          </a:p>
        </p:txBody>
      </p:sp>
      <p:sp>
        <p:nvSpPr>
          <p:cNvPr id="43010" name="Rectangle 3"/>
          <p:cNvSpPr>
            <a:spLocks noGrp="1"/>
          </p:cNvSpPr>
          <p:nvPr>
            <p:ph type="body" idx="1"/>
          </p:nvPr>
        </p:nvSpPr>
        <p:spPr/>
        <p:txBody>
          <a:bodyPr/>
          <a:lstStyle/>
          <a:p>
            <a:pPr eaLnBrk="1" hangingPunct="1"/>
            <a:r>
              <a:rPr lang="de-DE" smtClean="0"/>
              <a:t>Actions with EGIDA</a:t>
            </a:r>
          </a:p>
          <a:p>
            <a:pPr lvl="1" eaLnBrk="1" hangingPunct="1"/>
            <a:r>
              <a:rPr lang="de-DE" smtClean="0"/>
              <a:t>Method EGIDA</a:t>
            </a:r>
          </a:p>
          <a:p>
            <a:pPr lvl="1" eaLnBrk="1" hangingPunct="1"/>
            <a:r>
              <a:rPr lang="de-DE" smtClean="0"/>
              <a:t>Exploitation</a:t>
            </a:r>
          </a:p>
          <a:p>
            <a:pPr eaLnBrk="1" hangingPunct="1"/>
            <a:r>
              <a:rPr lang="de-DE" smtClean="0"/>
              <a:t>Actions propres au Congo</a:t>
            </a:r>
          </a:p>
          <a:p>
            <a:pPr lvl="1" eaLnBrk="1" hangingPunct="1"/>
            <a:r>
              <a:rPr lang="de-DE" smtClean="0"/>
              <a:t>Preservation of the environment and the biodiversity</a:t>
            </a:r>
          </a:p>
          <a:p>
            <a:pPr lvl="1" eaLnBrk="1" hangingPunct="1"/>
            <a:r>
              <a:rPr lang="de-DE" smtClean="0"/>
              <a:t>Protection of the indigenous people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250825" y="765175"/>
            <a:ext cx="6624638" cy="1368425"/>
          </a:xfrm>
          <a:prstGeom prst="rect">
            <a:avLst/>
          </a:prstGeom>
          <a:solidFill>
            <a:schemeClr val="accent1"/>
          </a:solidFill>
          <a:ln w="9525">
            <a:solidFill>
              <a:schemeClr val="tx1"/>
            </a:solidFill>
            <a:miter lim="800000"/>
            <a:headEnd/>
            <a:tailEnd/>
          </a:ln>
        </p:spPr>
        <p:txBody>
          <a:bodyPr wrap="none" anchor="ctr"/>
          <a:lstStyle/>
          <a:p>
            <a:pPr algn="ctr"/>
            <a:r>
              <a:rPr lang="de-DE"/>
              <a:t>GEOSS</a:t>
            </a:r>
          </a:p>
        </p:txBody>
      </p:sp>
      <p:sp>
        <p:nvSpPr>
          <p:cNvPr id="16386" name="Rectangle 3"/>
          <p:cNvSpPr>
            <a:spLocks noChangeArrowheads="1"/>
          </p:cNvSpPr>
          <p:nvPr/>
        </p:nvSpPr>
        <p:spPr bwMode="auto">
          <a:xfrm>
            <a:off x="2193925" y="2422525"/>
            <a:ext cx="2665413" cy="792163"/>
          </a:xfrm>
          <a:prstGeom prst="rect">
            <a:avLst/>
          </a:prstGeom>
          <a:solidFill>
            <a:schemeClr val="accent1"/>
          </a:solidFill>
          <a:ln w="9525">
            <a:solidFill>
              <a:schemeClr val="tx1"/>
            </a:solidFill>
            <a:miter lim="800000"/>
            <a:headEnd/>
            <a:tailEnd/>
          </a:ln>
        </p:spPr>
        <p:txBody>
          <a:bodyPr wrap="none" anchor="ctr"/>
          <a:lstStyle/>
          <a:p>
            <a:pPr algn="ctr"/>
            <a:r>
              <a:rPr lang="de-DE"/>
              <a:t>National System</a:t>
            </a:r>
          </a:p>
        </p:txBody>
      </p:sp>
      <p:sp>
        <p:nvSpPr>
          <p:cNvPr id="16387" name="Rectangle 4"/>
          <p:cNvSpPr>
            <a:spLocks noChangeArrowheads="1"/>
          </p:cNvSpPr>
          <p:nvPr/>
        </p:nvSpPr>
        <p:spPr bwMode="auto">
          <a:xfrm>
            <a:off x="2627313" y="2709863"/>
            <a:ext cx="2665412" cy="792162"/>
          </a:xfrm>
          <a:prstGeom prst="rect">
            <a:avLst/>
          </a:prstGeom>
          <a:solidFill>
            <a:schemeClr val="accent1"/>
          </a:solidFill>
          <a:ln w="9525">
            <a:solidFill>
              <a:schemeClr val="tx1"/>
            </a:solidFill>
            <a:miter lim="800000"/>
            <a:headEnd/>
            <a:tailEnd/>
          </a:ln>
        </p:spPr>
        <p:txBody>
          <a:bodyPr wrap="none" anchor="ctr"/>
          <a:lstStyle/>
          <a:p>
            <a:pPr algn="ctr"/>
            <a:r>
              <a:rPr lang="de-DE"/>
              <a:t>National System</a:t>
            </a:r>
          </a:p>
        </p:txBody>
      </p:sp>
      <p:sp>
        <p:nvSpPr>
          <p:cNvPr id="16388" name="Rectangle 5"/>
          <p:cNvSpPr>
            <a:spLocks noChangeArrowheads="1"/>
          </p:cNvSpPr>
          <p:nvPr/>
        </p:nvSpPr>
        <p:spPr bwMode="auto">
          <a:xfrm>
            <a:off x="3130550" y="2998788"/>
            <a:ext cx="2665413" cy="792162"/>
          </a:xfrm>
          <a:prstGeom prst="rect">
            <a:avLst/>
          </a:prstGeom>
          <a:solidFill>
            <a:schemeClr val="accent1"/>
          </a:solidFill>
          <a:ln w="9525">
            <a:solidFill>
              <a:schemeClr val="tx1"/>
            </a:solidFill>
            <a:miter lim="800000"/>
            <a:headEnd/>
            <a:tailEnd/>
          </a:ln>
        </p:spPr>
        <p:txBody>
          <a:bodyPr wrap="none" anchor="ctr"/>
          <a:lstStyle/>
          <a:p>
            <a:pPr algn="ctr"/>
            <a:r>
              <a:rPr lang="de-DE"/>
              <a:t>National System</a:t>
            </a:r>
          </a:p>
        </p:txBody>
      </p:sp>
      <p:sp>
        <p:nvSpPr>
          <p:cNvPr id="16389" name="Rectangle 6"/>
          <p:cNvSpPr>
            <a:spLocks noChangeArrowheads="1"/>
          </p:cNvSpPr>
          <p:nvPr/>
        </p:nvSpPr>
        <p:spPr bwMode="auto">
          <a:xfrm>
            <a:off x="3635375" y="3286125"/>
            <a:ext cx="2665413" cy="792163"/>
          </a:xfrm>
          <a:prstGeom prst="rect">
            <a:avLst/>
          </a:prstGeom>
          <a:solidFill>
            <a:schemeClr val="accent1"/>
          </a:solidFill>
          <a:ln w="9525">
            <a:solidFill>
              <a:schemeClr val="tx1"/>
            </a:solidFill>
            <a:miter lim="800000"/>
            <a:headEnd/>
            <a:tailEnd/>
          </a:ln>
        </p:spPr>
        <p:txBody>
          <a:bodyPr wrap="none" anchor="ctr"/>
          <a:lstStyle/>
          <a:p>
            <a:pPr algn="ctr"/>
            <a:r>
              <a:rPr lang="de-DE"/>
              <a:t>National System</a:t>
            </a:r>
          </a:p>
        </p:txBody>
      </p:sp>
      <p:sp>
        <p:nvSpPr>
          <p:cNvPr id="16390" name="Rectangle 7"/>
          <p:cNvSpPr>
            <a:spLocks noChangeArrowheads="1"/>
          </p:cNvSpPr>
          <p:nvPr/>
        </p:nvSpPr>
        <p:spPr bwMode="auto">
          <a:xfrm>
            <a:off x="4067175" y="3573463"/>
            <a:ext cx="2665413" cy="792162"/>
          </a:xfrm>
          <a:prstGeom prst="rect">
            <a:avLst/>
          </a:prstGeom>
          <a:solidFill>
            <a:schemeClr val="accent1"/>
          </a:solidFill>
          <a:ln w="9525">
            <a:solidFill>
              <a:schemeClr val="tx1"/>
            </a:solidFill>
            <a:miter lim="800000"/>
            <a:headEnd/>
            <a:tailEnd/>
          </a:ln>
        </p:spPr>
        <p:txBody>
          <a:bodyPr wrap="none" anchor="ctr"/>
          <a:lstStyle/>
          <a:p>
            <a:pPr algn="ctr"/>
            <a:r>
              <a:rPr lang="de-DE"/>
              <a:t>National System</a:t>
            </a:r>
          </a:p>
        </p:txBody>
      </p:sp>
      <p:sp>
        <p:nvSpPr>
          <p:cNvPr id="16391" name="Line 8"/>
          <p:cNvSpPr>
            <a:spLocks noChangeShapeType="1"/>
          </p:cNvSpPr>
          <p:nvPr/>
        </p:nvSpPr>
        <p:spPr bwMode="auto">
          <a:xfrm>
            <a:off x="3201988" y="2133600"/>
            <a:ext cx="0" cy="288925"/>
          </a:xfrm>
          <a:prstGeom prst="line">
            <a:avLst/>
          </a:prstGeom>
          <a:noFill/>
          <a:ln w="9525">
            <a:solidFill>
              <a:schemeClr val="tx1"/>
            </a:solidFill>
            <a:round/>
            <a:headEnd/>
            <a:tailEnd type="triangle" w="med" len="med"/>
          </a:ln>
        </p:spPr>
        <p:txBody>
          <a:bodyPr/>
          <a:lstStyle/>
          <a:p>
            <a:endParaRPr lang="de-DE"/>
          </a:p>
        </p:txBody>
      </p:sp>
      <p:sp>
        <p:nvSpPr>
          <p:cNvPr id="16392" name="Line 9"/>
          <p:cNvSpPr>
            <a:spLocks noChangeShapeType="1"/>
          </p:cNvSpPr>
          <p:nvPr/>
        </p:nvSpPr>
        <p:spPr bwMode="auto">
          <a:xfrm>
            <a:off x="3922713" y="2133600"/>
            <a:ext cx="0" cy="576263"/>
          </a:xfrm>
          <a:prstGeom prst="line">
            <a:avLst/>
          </a:prstGeom>
          <a:noFill/>
          <a:ln w="9525">
            <a:solidFill>
              <a:schemeClr val="tx1"/>
            </a:solidFill>
            <a:round/>
            <a:headEnd/>
            <a:tailEnd type="triangle" w="med" len="med"/>
          </a:ln>
        </p:spPr>
        <p:txBody>
          <a:bodyPr/>
          <a:lstStyle/>
          <a:p>
            <a:endParaRPr lang="de-DE"/>
          </a:p>
        </p:txBody>
      </p:sp>
      <p:sp>
        <p:nvSpPr>
          <p:cNvPr id="16393" name="Line 10"/>
          <p:cNvSpPr>
            <a:spLocks noChangeShapeType="1"/>
          </p:cNvSpPr>
          <p:nvPr/>
        </p:nvSpPr>
        <p:spPr bwMode="auto">
          <a:xfrm flipH="1">
            <a:off x="4427538" y="2133600"/>
            <a:ext cx="0" cy="865188"/>
          </a:xfrm>
          <a:prstGeom prst="line">
            <a:avLst/>
          </a:prstGeom>
          <a:noFill/>
          <a:ln w="9525">
            <a:solidFill>
              <a:schemeClr val="tx1"/>
            </a:solidFill>
            <a:round/>
            <a:headEnd/>
            <a:tailEnd type="triangle" w="med" len="med"/>
          </a:ln>
        </p:spPr>
        <p:txBody>
          <a:bodyPr/>
          <a:lstStyle/>
          <a:p>
            <a:endParaRPr lang="de-DE"/>
          </a:p>
        </p:txBody>
      </p:sp>
      <p:sp>
        <p:nvSpPr>
          <p:cNvPr id="16394" name="Line 11"/>
          <p:cNvSpPr>
            <a:spLocks noChangeShapeType="1"/>
          </p:cNvSpPr>
          <p:nvPr/>
        </p:nvSpPr>
        <p:spPr bwMode="auto">
          <a:xfrm>
            <a:off x="5075238" y="2133600"/>
            <a:ext cx="0" cy="1152525"/>
          </a:xfrm>
          <a:prstGeom prst="line">
            <a:avLst/>
          </a:prstGeom>
          <a:noFill/>
          <a:ln w="9525">
            <a:solidFill>
              <a:schemeClr val="tx1"/>
            </a:solidFill>
            <a:round/>
            <a:headEnd/>
            <a:tailEnd type="triangle" w="med" len="med"/>
          </a:ln>
        </p:spPr>
        <p:txBody>
          <a:bodyPr/>
          <a:lstStyle/>
          <a:p>
            <a:endParaRPr lang="de-DE"/>
          </a:p>
        </p:txBody>
      </p:sp>
      <p:sp>
        <p:nvSpPr>
          <p:cNvPr id="16395" name="Line 12"/>
          <p:cNvSpPr>
            <a:spLocks noChangeShapeType="1"/>
          </p:cNvSpPr>
          <p:nvPr/>
        </p:nvSpPr>
        <p:spPr bwMode="auto">
          <a:xfrm>
            <a:off x="5651500" y="2133600"/>
            <a:ext cx="0" cy="1439863"/>
          </a:xfrm>
          <a:prstGeom prst="line">
            <a:avLst/>
          </a:prstGeom>
          <a:noFill/>
          <a:ln w="9525">
            <a:solidFill>
              <a:schemeClr val="tx1"/>
            </a:solidFill>
            <a:round/>
            <a:headEnd/>
            <a:tailEnd type="triangle" w="med" len="med"/>
          </a:ln>
        </p:spPr>
        <p:txBody>
          <a:bodyPr/>
          <a:lstStyle/>
          <a:p>
            <a:endParaRPr lang="de-DE"/>
          </a:p>
        </p:txBody>
      </p:sp>
      <p:sp>
        <p:nvSpPr>
          <p:cNvPr id="16396" name="Rectangle 13"/>
          <p:cNvSpPr>
            <a:spLocks noChangeArrowheads="1"/>
          </p:cNvSpPr>
          <p:nvPr/>
        </p:nvSpPr>
        <p:spPr bwMode="auto">
          <a:xfrm>
            <a:off x="5507038" y="4222750"/>
            <a:ext cx="3313112" cy="2301875"/>
          </a:xfrm>
          <a:prstGeom prst="rect">
            <a:avLst/>
          </a:prstGeom>
          <a:solidFill>
            <a:srgbClr val="FFFF00"/>
          </a:solidFill>
          <a:ln w="9525">
            <a:solidFill>
              <a:schemeClr val="tx1"/>
            </a:solidFill>
            <a:miter lim="800000"/>
            <a:headEnd/>
            <a:tailEnd/>
          </a:ln>
        </p:spPr>
        <p:txBody>
          <a:bodyPr wrap="none" anchor="ctr"/>
          <a:lstStyle/>
          <a:p>
            <a:pPr algn="ctr"/>
            <a:r>
              <a:rPr lang="de-DE"/>
              <a:t>Congolese System</a:t>
            </a:r>
          </a:p>
          <a:p>
            <a:pPr algn="ctr"/>
            <a:endParaRPr lang="de-DE"/>
          </a:p>
          <a:p>
            <a:pPr algn="ctr"/>
            <a:endParaRPr lang="de-DE"/>
          </a:p>
          <a:p>
            <a:pPr algn="ctr"/>
            <a:endParaRPr lang="de-DE"/>
          </a:p>
          <a:p>
            <a:pPr algn="ctr"/>
            <a:endParaRPr lang="de-DE"/>
          </a:p>
          <a:p>
            <a:pPr algn="ctr"/>
            <a:endParaRPr lang="de-DE"/>
          </a:p>
          <a:p>
            <a:pPr algn="ctr"/>
            <a:endParaRPr lang="de-DE"/>
          </a:p>
          <a:p>
            <a:pPr algn="ctr"/>
            <a:endParaRPr lang="de-DE"/>
          </a:p>
        </p:txBody>
      </p:sp>
      <p:sp>
        <p:nvSpPr>
          <p:cNvPr id="16397" name="Line 14"/>
          <p:cNvSpPr>
            <a:spLocks noChangeShapeType="1"/>
          </p:cNvSpPr>
          <p:nvPr/>
        </p:nvSpPr>
        <p:spPr bwMode="auto">
          <a:xfrm>
            <a:off x="6515100" y="2133600"/>
            <a:ext cx="0" cy="2089150"/>
          </a:xfrm>
          <a:prstGeom prst="line">
            <a:avLst/>
          </a:prstGeom>
          <a:noFill/>
          <a:ln w="9525">
            <a:solidFill>
              <a:schemeClr val="tx1"/>
            </a:solidFill>
            <a:round/>
            <a:headEnd/>
            <a:tailEnd type="triangle" w="med" len="med"/>
          </a:ln>
        </p:spPr>
        <p:txBody>
          <a:bodyPr wrap="none" anchor="ctr"/>
          <a:lstStyle/>
          <a:p>
            <a:endParaRPr lang="de-DE"/>
          </a:p>
        </p:txBody>
      </p:sp>
      <p:sp>
        <p:nvSpPr>
          <p:cNvPr id="16398" name="Rectangle 15"/>
          <p:cNvSpPr>
            <a:spLocks noChangeArrowheads="1"/>
          </p:cNvSpPr>
          <p:nvPr/>
        </p:nvSpPr>
        <p:spPr bwMode="auto">
          <a:xfrm>
            <a:off x="6372225" y="5589588"/>
            <a:ext cx="2303463" cy="719137"/>
          </a:xfrm>
          <a:prstGeom prst="rect">
            <a:avLst/>
          </a:prstGeom>
          <a:solidFill>
            <a:srgbClr val="FF0000"/>
          </a:solidFill>
          <a:ln w="9525" algn="ctr">
            <a:solidFill>
              <a:schemeClr val="tx1"/>
            </a:solidFill>
            <a:miter lim="800000"/>
            <a:headEnd/>
            <a:tailEnd/>
          </a:ln>
        </p:spPr>
        <p:txBody>
          <a:bodyPr wrap="none" anchor="ctr"/>
          <a:lstStyle/>
          <a:p>
            <a:pPr algn="ctr"/>
            <a:r>
              <a:rPr lang="de-DE"/>
              <a:t>Indigenous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de-DE" sz="3200" cap="none" smtClean="0">
                <a:effectLst/>
              </a:rPr>
              <a:t>Some benefits for the indigenous people</a:t>
            </a:r>
          </a:p>
        </p:txBody>
      </p:sp>
      <p:sp>
        <p:nvSpPr>
          <p:cNvPr id="45058" name="Rectangle 3"/>
          <p:cNvSpPr>
            <a:spLocks noGrp="1"/>
          </p:cNvSpPr>
          <p:nvPr>
            <p:ph type="body" idx="1"/>
          </p:nvPr>
        </p:nvSpPr>
        <p:spPr/>
        <p:txBody>
          <a:bodyPr/>
          <a:lstStyle/>
          <a:p>
            <a:pPr eaLnBrk="1" hangingPunct="1"/>
            <a:r>
              <a:rPr lang="de-DE" smtClean="0"/>
              <a:t>The pilot projects :</a:t>
            </a:r>
          </a:p>
          <a:p>
            <a:pPr lvl="1" eaLnBrk="1" hangingPunct="1"/>
            <a:r>
              <a:rPr lang="de-DE" smtClean="0"/>
              <a:t>Access to drinking water</a:t>
            </a:r>
          </a:p>
          <a:p>
            <a:pPr lvl="1" eaLnBrk="1" hangingPunct="1"/>
            <a:r>
              <a:rPr lang="de-DE" smtClean="0"/>
              <a:t>health.</a:t>
            </a:r>
          </a:p>
          <a:p>
            <a:pPr lvl="1" eaLnBrk="1" hangingPunct="1"/>
            <a:r>
              <a:rPr lang="de-DE" smtClean="0"/>
              <a:t>Biodiversity .</a:t>
            </a:r>
          </a:p>
          <a:p>
            <a:pPr lvl="1" eaLnBrk="1" hangingPunct="1"/>
            <a:r>
              <a:rPr lang="de-DE" smtClean="0"/>
              <a:t>Alternative energy.</a:t>
            </a:r>
          </a:p>
          <a:p>
            <a:pPr lvl="1" eaLnBrk="1" hangingPunct="1"/>
            <a:r>
              <a:rPr lang="de-DE" smtClean="0"/>
              <a:t>Agriculture.</a:t>
            </a:r>
          </a:p>
          <a:p>
            <a:pPr eaLnBrk="1" hangingPunct="1">
              <a:buFont typeface="Wingdings 2" pitchFamily="18" charset="2"/>
              <a:buNone/>
            </a:pPr>
            <a:endParaRPr lang="de-DE" smtClean="0"/>
          </a:p>
          <a:p>
            <a:pPr eaLnBrk="1" hangingPunct="1"/>
            <a:endParaRPr lang="de-DE"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47106" name="Picture Placeholder 4" descr="HPIM3062.JPG"/>
          <p:cNvPicPr>
            <a:picLocks noChangeAspect="1"/>
          </p:cNvPicPr>
          <p:nvPr/>
        </p:nvPicPr>
        <p:blipFill>
          <a:blip r:embed="rId3"/>
          <a:srcRect l="5942" r="5942"/>
          <a:stretch>
            <a:fillRect/>
          </a:stretch>
        </p:blipFill>
        <p:spPr bwMode="auto">
          <a:xfrm>
            <a:off x="357188" y="214313"/>
            <a:ext cx="8358187" cy="6143625"/>
          </a:xfrm>
          <a:prstGeom prst="rect">
            <a:avLst/>
          </a:prstGeom>
          <a:noFill/>
          <a:ln w="9525">
            <a:noFill/>
            <a:miter lim="800000"/>
            <a:headEnd/>
            <a:tailEnd/>
          </a:ln>
        </p:spPr>
      </p:pic>
      <p:sp>
        <p:nvSpPr>
          <p:cNvPr id="47107" name="TextBox 4"/>
          <p:cNvSpPr txBox="1">
            <a:spLocks noChangeArrowheads="1"/>
          </p:cNvSpPr>
          <p:nvPr/>
        </p:nvSpPr>
        <p:spPr bwMode="auto">
          <a:xfrm>
            <a:off x="179388" y="6149975"/>
            <a:ext cx="8643937" cy="708025"/>
          </a:xfrm>
          <a:prstGeom prst="rect">
            <a:avLst/>
          </a:prstGeom>
          <a:noFill/>
          <a:ln w="9525">
            <a:noFill/>
            <a:miter lim="800000"/>
            <a:headEnd/>
            <a:tailEnd/>
          </a:ln>
        </p:spPr>
        <p:txBody>
          <a:bodyPr>
            <a:spAutoFit/>
          </a:bodyPr>
          <a:lstStyle/>
          <a:p>
            <a:pPr algn="ctr"/>
            <a:r>
              <a:rPr lang="fr-FR" sz="4000" b="1">
                <a:solidFill>
                  <a:srgbClr val="FFC000"/>
                </a:solidFill>
                <a:latin typeface="Footlight MT Light" pitchFamily="18" charset="0"/>
              </a:rPr>
              <a:t>Ensemble faisons avancer l’humanité</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2770" name="Titre 1"/>
          <p:cNvSpPr>
            <a:spLocks noGrp="1"/>
          </p:cNvSpPr>
          <p:nvPr>
            <p:ph type="title"/>
          </p:nvPr>
        </p:nvSpPr>
        <p:spPr>
          <a:xfrm>
            <a:off x="357158" y="1988840"/>
            <a:ext cx="8229600" cy="1940218"/>
          </a:xfrm>
        </p:spPr>
        <p:txBody>
          <a:bodyPr/>
          <a:lstStyle/>
          <a:p>
            <a:pPr algn="ctr" eaLnBrk="1" fontAlgn="auto" hangingPunct="1">
              <a:spcAft>
                <a:spcPts val="0"/>
              </a:spcAft>
              <a:defRPr/>
            </a:pPr>
            <a:r>
              <a:rPr lang="fr-FR" sz="4000" b="1" dirty="0" smtClean="0">
                <a:solidFill>
                  <a:srgbClr val="FFC000"/>
                </a:solidFill>
                <a:latin typeface="Footlight MT Light" pitchFamily="18" charset="0"/>
              </a:rPr>
              <a:t>MERCI  DE  VOTRE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0" y="142852"/>
            <a:ext cx="9144000" cy="357190"/>
          </a:xfrm>
        </p:spPr>
        <p:txBody>
          <a:bodyPr>
            <a:noAutofit/>
          </a:bodyPr>
          <a:lstStyle/>
          <a:p>
            <a:pPr algn="ctr" fontAlgn="auto">
              <a:spcBef>
                <a:spcPct val="50000"/>
              </a:spcBef>
              <a:spcAft>
                <a:spcPts val="0"/>
              </a:spcAft>
              <a:defRPr/>
            </a:pPr>
            <a:r>
              <a:rPr lang="fr-FR" sz="2800" b="1" dirty="0" smtClean="0">
                <a:solidFill>
                  <a:srgbClr val="FFC000"/>
                </a:solidFill>
                <a:latin typeface="Footlight MT Light" pitchFamily="18" charset="0"/>
              </a:rPr>
              <a:t>LES PEUPLES AUTOCHTONES DU BASSIN DU CONGO</a:t>
            </a:r>
            <a:endParaRPr lang="fr-FR" sz="2800" b="1" dirty="0">
              <a:solidFill>
                <a:srgbClr val="FFC000"/>
              </a:solidFill>
              <a:latin typeface="Footlight MT Light" pitchFamily="18" charset="0"/>
            </a:endParaRPr>
          </a:p>
        </p:txBody>
      </p:sp>
      <p:pic>
        <p:nvPicPr>
          <p:cNvPr id="18435" name="Picture 2"/>
          <p:cNvPicPr>
            <a:picLocks noChangeAspect="1" noChangeArrowheads="1"/>
          </p:cNvPicPr>
          <p:nvPr/>
        </p:nvPicPr>
        <p:blipFill>
          <a:blip r:embed="rId4"/>
          <a:srcRect/>
          <a:stretch>
            <a:fillRect/>
          </a:stretch>
        </p:blipFill>
        <p:spPr bwMode="auto">
          <a:xfrm>
            <a:off x="4429125" y="836613"/>
            <a:ext cx="4606925" cy="5715000"/>
          </a:xfrm>
          <a:prstGeom prst="rect">
            <a:avLst/>
          </a:prstGeom>
          <a:noFill/>
          <a:ln w="9525">
            <a:noFill/>
            <a:miter lim="800000"/>
            <a:headEnd/>
            <a:tailEnd/>
          </a:ln>
        </p:spPr>
      </p:pic>
      <p:sp>
        <p:nvSpPr>
          <p:cNvPr id="6" name="Rectangle 5"/>
          <p:cNvSpPr>
            <a:spLocks noChangeArrowheads="1"/>
          </p:cNvSpPr>
          <p:nvPr/>
        </p:nvSpPr>
        <p:spPr bwMode="auto">
          <a:xfrm>
            <a:off x="107950" y="620713"/>
            <a:ext cx="4071938" cy="1728787"/>
          </a:xfrm>
          <a:prstGeom prst="wedgeRectCallout">
            <a:avLst>
              <a:gd name="adj1" fmla="val 162944"/>
              <a:gd name="adj2" fmla="val 100690"/>
            </a:avLst>
          </a:prstGeom>
          <a:solidFill>
            <a:srgbClr val="FFC000"/>
          </a:solidFill>
          <a:ln w="25400" algn="ctr">
            <a:solidFill>
              <a:srgbClr val="B0761F"/>
            </a:solidFill>
            <a:miter lim="800000"/>
            <a:headEnd/>
            <a:tailEnd/>
          </a:ln>
        </p:spPr>
        <p:txBody>
          <a:bodyPr anchor="ctr"/>
          <a:lstStyle/>
          <a:p>
            <a:pPr>
              <a:buFont typeface="Wingdings" pitchFamily="2" charset="2"/>
              <a:buChar char="q"/>
            </a:pPr>
            <a:r>
              <a:rPr lang="fr-FR" sz="1600" b="1">
                <a:solidFill>
                  <a:srgbClr val="C00000"/>
                </a:solidFill>
                <a:latin typeface="Footlight MT Light" pitchFamily="18" charset="0"/>
              </a:rPr>
              <a:t>Present in more than 10 countries of Central Africa</a:t>
            </a:r>
          </a:p>
          <a:p>
            <a:r>
              <a:rPr lang="fr-FR" sz="1600" b="1" i="1">
                <a:latin typeface="Footlight MT Light" pitchFamily="18" charset="0"/>
              </a:rPr>
              <a:t>Burundi, Cameroun, Sao Tomé et Principe, Gabon, Guinée-Equatoriale, République Centrafricaine, République du Congo, République Démocratique du Congo, Rwanda et Tchad.</a:t>
            </a:r>
          </a:p>
        </p:txBody>
      </p:sp>
      <p:sp>
        <p:nvSpPr>
          <p:cNvPr id="7" name="Rectangle 6"/>
          <p:cNvSpPr/>
          <p:nvPr/>
        </p:nvSpPr>
        <p:spPr>
          <a:xfrm>
            <a:off x="179388" y="2636838"/>
            <a:ext cx="4071937" cy="1584325"/>
          </a:xfrm>
          <a:prstGeom prst="wedgeRectCallout">
            <a:avLst>
              <a:gd name="adj1" fmla="val 70498"/>
              <a:gd name="adj2" fmla="val 51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q"/>
            </a:pPr>
            <a:r>
              <a:rPr lang="fr-FR" sz="1600" b="1">
                <a:solidFill>
                  <a:srgbClr val="C00000"/>
                </a:solidFill>
                <a:latin typeface="Footlight MT Light" pitchFamily="18" charset="0"/>
              </a:rPr>
              <a:t>Diffrent names: </a:t>
            </a:r>
          </a:p>
          <a:p>
            <a:r>
              <a:rPr lang="fr-FR" sz="1600" b="1" i="1">
                <a:solidFill>
                  <a:schemeClr val="tx1"/>
                </a:solidFill>
                <a:latin typeface="Footlight MT Light" pitchFamily="18" charset="0"/>
              </a:rPr>
              <a:t>Aka (Congo, Cameroun, RCA) Mbuti (RDC), Baaka (Congo-Brazza), Bedzang (Cameroun), Bakola (Cameroun), Babongo(Congo-Brazza, Gabon), Twa (RDC), Mbororo (Cameroun, RCA, Tchad).</a:t>
            </a:r>
          </a:p>
        </p:txBody>
      </p:sp>
      <p:sp>
        <p:nvSpPr>
          <p:cNvPr id="8" name="Rectangle 7"/>
          <p:cNvSpPr/>
          <p:nvPr/>
        </p:nvSpPr>
        <p:spPr>
          <a:xfrm>
            <a:off x="179388" y="4652963"/>
            <a:ext cx="4071937" cy="1584325"/>
          </a:xfrm>
          <a:prstGeom prst="wedgeRectCallout">
            <a:avLst>
              <a:gd name="adj1" fmla="val 109960"/>
              <a:gd name="adj2" fmla="val -10135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50000"/>
              </a:spcBef>
              <a:buFont typeface="Wingdings" pitchFamily="2" charset="2"/>
              <a:buChar char="q"/>
            </a:pPr>
            <a:r>
              <a:rPr lang="en-GB" b="1">
                <a:solidFill>
                  <a:srgbClr val="FF0000"/>
                </a:solidFill>
                <a:latin typeface="Footlight MT Light" pitchFamily="18" charset="0"/>
              </a:rPr>
              <a:t>huge knowledge in the forest and its biodiversity</a:t>
            </a:r>
            <a:r>
              <a:rPr lang="fr-FR" sz="1600" b="1">
                <a:solidFill>
                  <a:srgbClr val="C00000"/>
                </a:solidFill>
                <a:latin typeface="Footlight MT Light" pitchFamily="18" charset="0"/>
              </a:rPr>
              <a:t>: </a:t>
            </a:r>
          </a:p>
          <a:p>
            <a:pPr eaLnBrk="0" hangingPunct="0">
              <a:spcBef>
                <a:spcPct val="50000"/>
              </a:spcBef>
            </a:pPr>
            <a:r>
              <a:rPr lang="fr-FR" sz="1600" b="1" i="1">
                <a:solidFill>
                  <a:schemeClr val="tx1"/>
                </a:solidFill>
                <a:latin typeface="Footlight MT Light" pitchFamily="18" charset="0"/>
              </a:rPr>
              <a:t>cultures, essences forestières, plantes médicinales, espèces animales et ressources écologiques et biologiques locales</a:t>
            </a:r>
            <a:r>
              <a:rPr lang="fr-FR" sz="1600" b="1" i="1">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pic>
        <p:nvPicPr>
          <p:cNvPr id="20482" name="Picture 2" descr="02) Administrative Units"/>
          <p:cNvPicPr>
            <a:picLocks noChangeAspect="1" noChangeArrowheads="1"/>
          </p:cNvPicPr>
          <p:nvPr/>
        </p:nvPicPr>
        <p:blipFill>
          <a:blip r:embed="rId3"/>
          <a:srcRect/>
          <a:stretch>
            <a:fillRect/>
          </a:stretch>
        </p:blipFill>
        <p:spPr bwMode="auto">
          <a:xfrm>
            <a:off x="4000500" y="1214438"/>
            <a:ext cx="5000625" cy="5435600"/>
          </a:xfrm>
          <a:prstGeom prst="rect">
            <a:avLst/>
          </a:prstGeom>
          <a:noFill/>
          <a:ln w="9525">
            <a:noFill/>
            <a:miter lim="800000"/>
            <a:headEnd/>
            <a:tailEnd/>
          </a:ln>
        </p:spPr>
      </p:pic>
      <p:sp>
        <p:nvSpPr>
          <p:cNvPr id="6" name="Rectangle 5"/>
          <p:cNvSpPr/>
          <p:nvPr/>
        </p:nvSpPr>
        <p:spPr>
          <a:xfrm>
            <a:off x="214313" y="857250"/>
            <a:ext cx="4071937" cy="714375"/>
          </a:xfrm>
          <a:prstGeom prst="wedgeRectCallout">
            <a:avLst>
              <a:gd name="adj1" fmla="val 119115"/>
              <a:gd name="adj2" fmla="val 1553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
            </a:pPr>
            <a:r>
              <a:rPr lang="en-GB">
                <a:solidFill>
                  <a:schemeClr val="tx1"/>
                </a:solidFill>
                <a:latin typeface="Arial" charset="0"/>
              </a:rPr>
              <a:t>ca. 200 mio ha coverage</a:t>
            </a:r>
            <a:endParaRPr lang="fr-FR">
              <a:solidFill>
                <a:schemeClr val="tx1"/>
              </a:solidFill>
              <a:latin typeface="Arial" charset="0"/>
            </a:endParaRPr>
          </a:p>
        </p:txBody>
      </p:sp>
      <p:sp>
        <p:nvSpPr>
          <p:cNvPr id="7" name="Rectangle 6"/>
          <p:cNvSpPr>
            <a:spLocks noChangeArrowheads="1"/>
          </p:cNvSpPr>
          <p:nvPr/>
        </p:nvSpPr>
        <p:spPr bwMode="auto">
          <a:xfrm>
            <a:off x="142875" y="2286000"/>
            <a:ext cx="4214813" cy="566738"/>
          </a:xfrm>
          <a:prstGeom prst="wedgeRectCallout">
            <a:avLst>
              <a:gd name="adj1" fmla="val 103708"/>
              <a:gd name="adj2" fmla="val 28713"/>
            </a:avLst>
          </a:prstGeom>
          <a:solidFill>
            <a:srgbClr val="EEE0DB"/>
          </a:solidFill>
          <a:ln w="25400" algn="ctr">
            <a:solidFill>
              <a:srgbClr val="B0761F"/>
            </a:solidFill>
            <a:miter lim="800000"/>
            <a:headEnd/>
            <a:tailEnd/>
          </a:ln>
        </p:spPr>
        <p:txBody>
          <a:bodyPr anchor="ctr"/>
          <a:lstStyle/>
          <a:p>
            <a:pPr>
              <a:buFont typeface="Wingdings" pitchFamily="2" charset="2"/>
              <a:buNone/>
            </a:pPr>
            <a:r>
              <a:rPr lang="en-GB"/>
              <a:t>- a treasure for mankind</a:t>
            </a:r>
            <a:endParaRPr lang="fr-FR"/>
          </a:p>
          <a:p>
            <a:pPr>
              <a:buFont typeface="Wingdings" pitchFamily="2" charset="2"/>
              <a:buChar char="§"/>
            </a:pPr>
            <a:endParaRPr lang="fr-FR" b="1"/>
          </a:p>
        </p:txBody>
      </p:sp>
      <p:sp>
        <p:nvSpPr>
          <p:cNvPr id="8" name="Rectangle 7"/>
          <p:cNvSpPr>
            <a:spLocks noChangeArrowheads="1"/>
          </p:cNvSpPr>
          <p:nvPr/>
        </p:nvSpPr>
        <p:spPr bwMode="auto">
          <a:xfrm>
            <a:off x="214313" y="3429000"/>
            <a:ext cx="3929062" cy="1143000"/>
          </a:xfrm>
          <a:prstGeom prst="wedgeRectCallout">
            <a:avLst>
              <a:gd name="adj1" fmla="val 103333"/>
              <a:gd name="adj2" fmla="val -40278"/>
            </a:avLst>
          </a:prstGeom>
          <a:solidFill>
            <a:srgbClr val="92D050"/>
          </a:solidFill>
          <a:ln w="25400" algn="ctr">
            <a:solidFill>
              <a:srgbClr val="B0761F"/>
            </a:solidFill>
            <a:miter lim="800000"/>
            <a:headEnd/>
            <a:tailEnd/>
          </a:ln>
        </p:spPr>
        <p:txBody>
          <a:bodyPr anchor="ctr"/>
          <a:lstStyle/>
          <a:p>
            <a:pPr>
              <a:buFont typeface="Wingdings" pitchFamily="2" charset="2"/>
              <a:buChar char="§"/>
            </a:pPr>
            <a:r>
              <a:rPr lang="en-GB"/>
              <a:t>Second largest tropical rain forest in the world after the Amazon Basin</a:t>
            </a:r>
            <a:endParaRPr lang="fr-FR"/>
          </a:p>
          <a:p>
            <a:endParaRPr lang="fr-FR" sz="2000">
              <a:latin typeface="Franklin Gothic Book" pitchFamily="34" charset="0"/>
            </a:endParaRPr>
          </a:p>
        </p:txBody>
      </p:sp>
      <p:sp>
        <p:nvSpPr>
          <p:cNvPr id="9" name="Title 1"/>
          <p:cNvSpPr>
            <a:spLocks noGrp="1"/>
          </p:cNvSpPr>
          <p:nvPr>
            <p:ph type="title"/>
          </p:nvPr>
        </p:nvSpPr>
        <p:spPr>
          <a:xfrm>
            <a:off x="0" y="0"/>
            <a:ext cx="9144000" cy="571528"/>
          </a:xfrm>
        </p:spPr>
        <p:txBody>
          <a:bodyPr>
            <a:noAutofit/>
          </a:bodyPr>
          <a:lstStyle/>
          <a:p>
            <a:pPr algn="ctr" eaLnBrk="1" fontAlgn="auto" hangingPunct="1">
              <a:spcAft>
                <a:spcPts val="0"/>
              </a:spcAft>
              <a:defRPr/>
            </a:pPr>
            <a:r>
              <a:rPr lang="fr-FR" sz="2800" dirty="0" smtClean="0">
                <a:solidFill>
                  <a:srgbClr val="FFC000"/>
                </a:solidFill>
                <a:latin typeface="Footlight MT Light" pitchFamily="18" charset="0"/>
                <a:ea typeface="Adobe Heiti Std R" pitchFamily="34" charset="-128"/>
              </a:rPr>
              <a:t>LA  FORÊT  DU  BASSIN  DU  CONGO</a:t>
            </a:r>
            <a:endParaRPr lang="fr-FR" sz="2800" dirty="0">
              <a:solidFill>
                <a:srgbClr val="FFC000"/>
              </a:solidFill>
              <a:latin typeface="Footlight MT Light" pitchFamily="18" charset="0"/>
              <a:ea typeface="Adobe Heiti Std R" pitchFamily="34" charset="-128"/>
            </a:endParaRPr>
          </a:p>
        </p:txBody>
      </p:sp>
      <p:sp>
        <p:nvSpPr>
          <p:cNvPr id="10" name="Rectangle 9"/>
          <p:cNvSpPr/>
          <p:nvPr/>
        </p:nvSpPr>
        <p:spPr>
          <a:xfrm>
            <a:off x="214313" y="4786313"/>
            <a:ext cx="3929062" cy="1857375"/>
          </a:xfrm>
          <a:prstGeom prst="wedgeRectCallout">
            <a:avLst>
              <a:gd name="adj1" fmla="val 135205"/>
              <a:gd name="adj2" fmla="val -12939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
            </a:pPr>
            <a:r>
              <a:rPr lang="en-GB">
                <a:solidFill>
                  <a:schemeClr val="tx1"/>
                </a:solidFill>
                <a:latin typeface="Arial" charset="0"/>
              </a:rPr>
              <a:t>Ecosystem services: direct benefits for 30m people</a:t>
            </a:r>
            <a:endParaRPr lang="fr-FR">
              <a:solidFill>
                <a:schemeClr val="tx1"/>
              </a:solidFill>
              <a:latin typeface="Arial" charset="0"/>
            </a:endParaRPr>
          </a:p>
        </p:txBody>
      </p:sp>
      <p:sp>
        <p:nvSpPr>
          <p:cNvPr id="20488" name="Rectangle 8"/>
          <p:cNvSpPr>
            <a:spLocks noChangeArrowheads="1"/>
          </p:cNvSpPr>
          <p:nvPr/>
        </p:nvSpPr>
        <p:spPr bwMode="auto">
          <a:xfrm>
            <a:off x="2124075" y="423863"/>
            <a:ext cx="5905500" cy="473075"/>
          </a:xfrm>
          <a:prstGeom prst="rect">
            <a:avLst/>
          </a:prstGeom>
          <a:noFill/>
          <a:ln w="9525">
            <a:noFill/>
            <a:miter lim="800000"/>
            <a:headEnd/>
            <a:tailEnd/>
          </a:ln>
          <a:effectLst/>
        </p:spPr>
        <p:txBody>
          <a:bodyPr anchor="ctr">
            <a:spAutoFit/>
          </a:bodyPr>
          <a:lstStyle/>
          <a:p>
            <a:r>
              <a:rPr lang="en-GB" sz="2500" b="1" i="1">
                <a:solidFill>
                  <a:srgbClr val="FF0000"/>
                </a:solidFill>
              </a:rPr>
              <a:t>The forest of the Congo Basin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4313" y="214313"/>
            <a:ext cx="8715375" cy="1743075"/>
          </a:xfrm>
          <a:prstGeom prst="rect">
            <a:avLst/>
          </a:prstGeom>
          <a:noFill/>
          <a:ln w="9525">
            <a:noFill/>
            <a:miter lim="800000"/>
            <a:headEnd/>
            <a:tailEnd/>
          </a:ln>
        </p:spPr>
        <p:txBody>
          <a:bodyPr>
            <a:spAutoFit/>
          </a:bodyPr>
          <a:lstStyle/>
          <a:p>
            <a:pPr algn="just">
              <a:lnSpc>
                <a:spcPct val="150000"/>
              </a:lnSpc>
            </a:pPr>
            <a:r>
              <a:rPr lang="en-GB" b="1"/>
              <a:t>These Ecosystem services are directly linked with biodiversity. The forests of the Congo Basin are an important reservoir of biodiversity. They give shelter to rare animals like the lowland gorillas, African forest elephants and the okapi.</a:t>
            </a:r>
            <a:r>
              <a:rPr lang="en-GB"/>
              <a:t> </a:t>
            </a:r>
            <a:endParaRPr lang="fr-FR" sz="2400" b="1">
              <a:solidFill>
                <a:schemeClr val="bg1"/>
              </a:solidFill>
              <a:latin typeface="Footlight MT Light" pitchFamily="18" charset="0"/>
            </a:endParaRPr>
          </a:p>
        </p:txBody>
      </p:sp>
      <p:pic>
        <p:nvPicPr>
          <p:cNvPr id="21507" name="Picture 4" descr="http://photos.mongabay.com/09/0727okapi.jpg"/>
          <p:cNvPicPr>
            <a:picLocks noChangeAspect="1" noChangeArrowheads="1"/>
          </p:cNvPicPr>
          <p:nvPr/>
        </p:nvPicPr>
        <p:blipFill>
          <a:blip r:embed="rId3"/>
          <a:srcRect/>
          <a:stretch>
            <a:fillRect/>
          </a:stretch>
        </p:blipFill>
        <p:spPr bwMode="auto">
          <a:xfrm>
            <a:off x="4929188" y="2857500"/>
            <a:ext cx="3857625" cy="3000375"/>
          </a:xfrm>
          <a:prstGeom prst="rect">
            <a:avLst/>
          </a:prstGeom>
          <a:noFill/>
          <a:ln w="9525">
            <a:noFill/>
            <a:miter lim="800000"/>
            <a:headEnd/>
            <a:tailEnd/>
          </a:ln>
        </p:spPr>
      </p:pic>
      <p:sp>
        <p:nvSpPr>
          <p:cNvPr id="21508" name="Rectangle 5"/>
          <p:cNvSpPr>
            <a:spLocks noChangeArrowheads="1"/>
          </p:cNvSpPr>
          <p:nvPr/>
        </p:nvSpPr>
        <p:spPr bwMode="auto">
          <a:xfrm>
            <a:off x="6500813" y="5786438"/>
            <a:ext cx="2268537" cy="246062"/>
          </a:xfrm>
          <a:prstGeom prst="rect">
            <a:avLst/>
          </a:prstGeom>
          <a:noFill/>
          <a:ln w="9525">
            <a:noFill/>
            <a:miter lim="800000"/>
            <a:headEnd/>
            <a:tailEnd/>
          </a:ln>
        </p:spPr>
        <p:txBody>
          <a:bodyPr>
            <a:spAutoFit/>
          </a:bodyPr>
          <a:lstStyle/>
          <a:p>
            <a:r>
              <a:rPr lang="en-US" sz="1000">
                <a:latin typeface="Franklin Gothic Book" pitchFamily="34" charset="0"/>
              </a:rPr>
              <a:t>                         photos.mongabay.com</a:t>
            </a:r>
          </a:p>
        </p:txBody>
      </p:sp>
      <p:pic>
        <p:nvPicPr>
          <p:cNvPr id="21509" name="Picture 8" descr="http://www.ecoles.cfwb.be/empescfkain/animaux/images/gorille3.jpg"/>
          <p:cNvPicPr>
            <a:picLocks noChangeAspect="1" noChangeArrowheads="1"/>
          </p:cNvPicPr>
          <p:nvPr/>
        </p:nvPicPr>
        <p:blipFill>
          <a:blip r:embed="rId4"/>
          <a:srcRect/>
          <a:stretch>
            <a:fillRect/>
          </a:stretch>
        </p:blipFill>
        <p:spPr bwMode="auto">
          <a:xfrm>
            <a:off x="1000125" y="2928938"/>
            <a:ext cx="2571750"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0" y="142852"/>
            <a:ext cx="9144000" cy="357190"/>
          </a:xfrm>
        </p:spPr>
        <p:txBody>
          <a:bodyPr>
            <a:noAutofit/>
          </a:bodyPr>
          <a:lstStyle/>
          <a:p>
            <a:pPr algn="ctr" fontAlgn="auto">
              <a:spcBef>
                <a:spcPct val="50000"/>
              </a:spcBef>
              <a:spcAft>
                <a:spcPts val="0"/>
              </a:spcAft>
              <a:defRPr/>
            </a:pPr>
            <a:r>
              <a:rPr lang="fr-FR" sz="2800" b="1" dirty="0" smtClean="0">
                <a:solidFill>
                  <a:srgbClr val="FFC000"/>
                </a:solidFill>
                <a:latin typeface="Footlight MT Light" pitchFamily="18" charset="0"/>
              </a:rPr>
              <a:t>PIONNIERS DU DEVELOPPEMENT DURABLE</a:t>
            </a:r>
            <a:endParaRPr lang="fr-FR" sz="2800" b="1" dirty="0">
              <a:solidFill>
                <a:srgbClr val="FFC000"/>
              </a:solidFill>
              <a:latin typeface="Footlight MT Light" pitchFamily="18" charset="0"/>
            </a:endParaRPr>
          </a:p>
        </p:txBody>
      </p:sp>
      <p:sp>
        <p:nvSpPr>
          <p:cNvPr id="5" name="Rectangle 4"/>
          <p:cNvSpPr>
            <a:spLocks noChangeArrowheads="1"/>
          </p:cNvSpPr>
          <p:nvPr/>
        </p:nvSpPr>
        <p:spPr bwMode="auto">
          <a:xfrm>
            <a:off x="357188" y="642938"/>
            <a:ext cx="8643937" cy="5029200"/>
          </a:xfrm>
          <a:prstGeom prst="rect">
            <a:avLst/>
          </a:prstGeom>
          <a:noFill/>
          <a:ln w="9525">
            <a:noFill/>
            <a:miter lim="800000"/>
            <a:headEnd/>
            <a:tailEnd/>
          </a:ln>
        </p:spPr>
        <p:txBody>
          <a:bodyPr>
            <a:spAutoFit/>
          </a:bodyPr>
          <a:lstStyle/>
          <a:p>
            <a:pPr algn="just">
              <a:buFont typeface="Wingdings" pitchFamily="2" charset="2"/>
              <a:buChar char="q"/>
            </a:pPr>
            <a:endParaRPr lang="fr-FR" sz="2400">
              <a:latin typeface="Footlight MT Light" pitchFamily="18" charset="0"/>
            </a:endParaRPr>
          </a:p>
          <a:p>
            <a:pPr algn="just">
              <a:buFont typeface="Wingdings" pitchFamily="2" charset="2"/>
              <a:buNone/>
            </a:pPr>
            <a:r>
              <a:rPr lang="en-GB" sz="2500" b="1"/>
              <a:t>Experts on the flora and fauna</a:t>
            </a:r>
            <a:endParaRPr lang="fr-FR" sz="2500" b="1">
              <a:solidFill>
                <a:schemeClr val="bg1"/>
              </a:solidFill>
              <a:latin typeface="Footlight MT Light" pitchFamily="18" charset="0"/>
            </a:endParaRPr>
          </a:p>
          <a:p>
            <a:r>
              <a:rPr lang="en-GB" sz="2500"/>
              <a:t>- They extract only as much as they need for their lives out of the forest</a:t>
            </a:r>
          </a:p>
          <a:p>
            <a:r>
              <a:rPr lang="en-GB" sz="2500"/>
              <a:t>- They know of the therapeutic value of the species</a:t>
            </a:r>
          </a:p>
          <a:p>
            <a:r>
              <a:rPr lang="en-GB" sz="2500"/>
              <a:t>- They supplement their income by selling wood products, which they take out of the forest</a:t>
            </a:r>
          </a:p>
          <a:p>
            <a:endParaRPr lang="fr-FR" sz="2500">
              <a:latin typeface="Footlight MT Light" pitchFamily="18" charset="0"/>
            </a:endParaRPr>
          </a:p>
          <a:p>
            <a:pPr algn="just">
              <a:buFont typeface="Wingdings" pitchFamily="2" charset="2"/>
              <a:buNone/>
            </a:pPr>
            <a:r>
              <a:rPr lang="en-GB" sz="2500" b="1"/>
              <a:t>Great sustainer of biodiversity</a:t>
            </a:r>
          </a:p>
          <a:p>
            <a:r>
              <a:rPr lang="en-GB" sz="2500"/>
              <a:t>- For generations they have practiced what now a days is called “sustainable management of resources”</a:t>
            </a:r>
          </a:p>
          <a:p>
            <a:r>
              <a:rPr lang="en-GB" sz="2500"/>
              <a:t>- They do not hunt pregnant animals</a:t>
            </a:r>
          </a:p>
          <a:p>
            <a:r>
              <a:rPr lang="en-GB" sz="2500"/>
              <a:t>- Systematic return of spawn into the rivers</a:t>
            </a:r>
            <a:endParaRPr lang="fr-FR"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85750" y="857250"/>
            <a:ext cx="8643938" cy="4664075"/>
          </a:xfrm>
          <a:prstGeom prst="rect">
            <a:avLst/>
          </a:prstGeom>
          <a:noFill/>
          <a:ln w="9525">
            <a:noFill/>
            <a:miter lim="800000"/>
            <a:headEnd/>
            <a:tailEnd/>
          </a:ln>
        </p:spPr>
        <p:txBody>
          <a:bodyPr>
            <a:spAutoFit/>
          </a:bodyPr>
          <a:lstStyle/>
          <a:p>
            <a:pPr algn="just">
              <a:buFont typeface="Wingdings" pitchFamily="2" charset="2"/>
              <a:buChar char="§"/>
            </a:pPr>
            <a:r>
              <a:rPr lang="fr-FR" sz="2400" b="1" i="1">
                <a:solidFill>
                  <a:schemeClr val="bg1"/>
                </a:solidFill>
                <a:latin typeface="Footlight MT Light" pitchFamily="18" charset="0"/>
              </a:rPr>
              <a:t>Laco</a:t>
            </a:r>
            <a:r>
              <a:rPr lang="fr-FR" sz="2500" b="1" i="1">
                <a:solidFill>
                  <a:schemeClr val="bg1"/>
                </a:solidFill>
                <a:latin typeface="Footlight MT Light" pitchFamily="18" charset="0"/>
              </a:rPr>
              <a:t>sperma secundiflorum</a:t>
            </a:r>
          </a:p>
          <a:p>
            <a:pPr algn="just"/>
            <a:r>
              <a:rPr lang="fr-FR" sz="2500">
                <a:latin typeface="Footlight MT Light" pitchFamily="18" charset="0"/>
              </a:rPr>
              <a:t>Common name : Rotin</a:t>
            </a:r>
          </a:p>
          <a:p>
            <a:pPr algn="just"/>
            <a:r>
              <a:rPr lang="fr-FR" sz="2500">
                <a:latin typeface="Footlight MT Light" pitchFamily="18" charset="0"/>
              </a:rPr>
              <a:t>Local name: Gao (Baka)</a:t>
            </a:r>
          </a:p>
          <a:p>
            <a:pPr algn="just"/>
            <a:r>
              <a:rPr lang="en-GB" sz="2500"/>
              <a:t>A tea made out of the leaves frees from headache. The spouts combat fever and diarrhoea. The stipes are used for basket production</a:t>
            </a:r>
            <a:r>
              <a:rPr lang="de-DE" sz="2500"/>
              <a:t> </a:t>
            </a:r>
          </a:p>
          <a:p>
            <a:pPr algn="just"/>
            <a:endParaRPr lang="fr-FR" sz="2500">
              <a:latin typeface="Footlight MT Light" pitchFamily="18" charset="0"/>
            </a:endParaRPr>
          </a:p>
          <a:p>
            <a:pPr>
              <a:buFont typeface="Wingdings" pitchFamily="2" charset="2"/>
              <a:buChar char="§"/>
            </a:pPr>
            <a:r>
              <a:rPr lang="fr-FR" sz="2500" b="1" i="1">
                <a:solidFill>
                  <a:schemeClr val="bg1"/>
                </a:solidFill>
                <a:latin typeface="Footlight MT Light" pitchFamily="18" charset="0"/>
              </a:rPr>
              <a:t>Anonidium mannii</a:t>
            </a:r>
          </a:p>
          <a:p>
            <a:pPr algn="just"/>
            <a:r>
              <a:rPr lang="fr-FR" sz="2500"/>
              <a:t>Local name</a:t>
            </a:r>
            <a:r>
              <a:rPr lang="fr-FR" sz="2500">
                <a:latin typeface="Footlight MT Light" pitchFamily="18" charset="0"/>
              </a:rPr>
              <a:t>: Ebon</a:t>
            </a:r>
          </a:p>
          <a:p>
            <a:pPr algn="just"/>
            <a:r>
              <a:rPr lang="fr-FR" sz="2500"/>
              <a:t>Local name</a:t>
            </a:r>
            <a:r>
              <a:rPr lang="fr-FR" sz="2500">
                <a:latin typeface="Footlight MT Light" pitchFamily="18" charset="0"/>
              </a:rPr>
              <a:t>: Ngbe (Baka)</a:t>
            </a:r>
          </a:p>
          <a:p>
            <a:pPr algn="just"/>
            <a:r>
              <a:rPr lang="en-GB" sz="2500"/>
              <a:t>A tea made out of the cortex is used for combating abscess. The sweet fruits are eatable</a:t>
            </a:r>
            <a:endParaRPr lang="fr-FR" sz="2500"/>
          </a:p>
        </p:txBody>
      </p:sp>
      <p:sp>
        <p:nvSpPr>
          <p:cNvPr id="24579" name="Rectangle 4"/>
          <p:cNvSpPr>
            <a:spLocks noChangeArrowheads="1"/>
          </p:cNvSpPr>
          <p:nvPr/>
        </p:nvSpPr>
        <p:spPr bwMode="auto">
          <a:xfrm>
            <a:off x="0" y="0"/>
            <a:ext cx="9144000" cy="954088"/>
          </a:xfrm>
          <a:prstGeom prst="rect">
            <a:avLst/>
          </a:prstGeom>
          <a:noFill/>
          <a:ln w="9525">
            <a:noFill/>
            <a:miter lim="800000"/>
            <a:headEnd/>
            <a:tailEnd/>
          </a:ln>
        </p:spPr>
        <p:txBody>
          <a:bodyPr>
            <a:spAutoFit/>
          </a:bodyPr>
          <a:lstStyle/>
          <a:p>
            <a:pPr algn="ctr"/>
            <a:r>
              <a:rPr lang="fr-FR" sz="2800" b="1">
                <a:solidFill>
                  <a:srgbClr val="FFC000"/>
                </a:solidFill>
                <a:latin typeface="Footlight MT Light" pitchFamily="18" charset="0"/>
              </a:rPr>
              <a:t>Quelques  exemples  de  produits </a:t>
            </a:r>
          </a:p>
          <a:p>
            <a:pPr algn="ctr"/>
            <a:r>
              <a:rPr lang="fr-FR" sz="2800" b="1">
                <a:solidFill>
                  <a:srgbClr val="FFC000"/>
                </a:solidFill>
                <a:latin typeface="Footlight MT Light" pitchFamily="18" charset="0"/>
              </a:rPr>
              <a:t>et  leurs  usages  par  les  autochtones</a:t>
            </a:r>
            <a:endParaRPr lang="fr-FR" sz="2800">
              <a:solidFill>
                <a:srgbClr val="FFC000"/>
              </a:solidFill>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linds(horizontal)">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additive="base">
                                        <p:cTn id="2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additive="base">
                                        <p:cTn id="3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 calcmode="lin" valueType="num">
                                      <p:cBhvr additive="base">
                                        <p:cTn id="3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0"/>
            <a:ext cx="8305800" cy="1143000"/>
          </a:xfrm>
        </p:spPr>
        <p:txBody>
          <a:bodyPr wrap="square" lIns="91440" tIns="45720" rIns="91440" bIns="45720" numCol="1" anchorCtr="0" compatLnSpc="1">
            <a:prstTxWarp prst="textNoShape">
              <a:avLst/>
            </a:prstTxWarp>
            <a:noAutofit/>
          </a:bodyPr>
          <a:lstStyle/>
          <a:p>
            <a:pPr algn="ctr" eaLnBrk="1" hangingPunct="1"/>
            <a:r>
              <a:rPr lang="en-GB" b="1" cap="none" smtClean="0">
                <a:effectLst/>
              </a:rPr>
              <a:t>Social population indices (National population vs. indigenous people)</a:t>
            </a:r>
            <a:endParaRPr lang="fr-FR" b="1" cap="none" smtClean="0">
              <a:effectLst/>
            </a:endParaRPr>
          </a:p>
        </p:txBody>
      </p:sp>
      <p:graphicFrame>
        <p:nvGraphicFramePr>
          <p:cNvPr id="3" name="Chart 2"/>
          <p:cNvGraphicFramePr/>
          <p:nvPr/>
        </p:nvGraphicFramePr>
        <p:xfrm>
          <a:off x="285720" y="1357298"/>
          <a:ext cx="8634442" cy="51274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7" dur="10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12" dur="10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333375"/>
            <a:ext cx="9144000" cy="1008063"/>
          </a:xfrm>
        </p:spPr>
        <p:txBody>
          <a:bodyPr wrap="square" lIns="91440" tIns="45720" rIns="91440" bIns="45720" numCol="1" anchorCtr="0" compatLnSpc="1">
            <a:prstTxWarp prst="textNoShape">
              <a:avLst/>
            </a:prstTxWarp>
            <a:noAutofit/>
          </a:bodyPr>
          <a:lstStyle/>
          <a:p>
            <a:pPr algn="ctr" eaLnBrk="1" hangingPunct="1"/>
            <a:r>
              <a:rPr lang="en-GB" b="1" i="1" cap="none" smtClean="0">
                <a:effectLst/>
              </a:rPr>
              <a:t>Behaviour towards the indigenous people</a:t>
            </a:r>
            <a:r>
              <a:rPr lang="en-GB" cap="none" smtClean="0">
                <a:effectLst/>
              </a:rPr>
              <a:t> </a:t>
            </a:r>
            <a:endParaRPr lang="fr-FR" cap="none" smtClean="0">
              <a:effectLst/>
            </a:endParaRPr>
          </a:p>
        </p:txBody>
      </p:sp>
      <p:sp>
        <p:nvSpPr>
          <p:cNvPr id="26627" name="Rectangle 2"/>
          <p:cNvSpPr>
            <a:spLocks noChangeArrowheads="1"/>
          </p:cNvSpPr>
          <p:nvPr/>
        </p:nvSpPr>
        <p:spPr bwMode="auto">
          <a:xfrm>
            <a:off x="214313" y="1357313"/>
            <a:ext cx="8501062" cy="3902075"/>
          </a:xfrm>
          <a:prstGeom prst="rect">
            <a:avLst/>
          </a:prstGeom>
          <a:noFill/>
          <a:ln w="9525">
            <a:noFill/>
            <a:miter lim="800000"/>
            <a:headEnd/>
            <a:tailEnd/>
          </a:ln>
        </p:spPr>
        <p:txBody>
          <a:bodyPr>
            <a:spAutoFit/>
          </a:bodyPr>
          <a:lstStyle/>
          <a:p>
            <a:pPr algn="just">
              <a:buFont typeface="Wingdings" pitchFamily="2" charset="2"/>
              <a:buNone/>
            </a:pPr>
            <a:r>
              <a:rPr lang="en-GB" sz="2500"/>
              <a:t>- They have to work in the fields of the Bantu; a form of slavery and servitude</a:t>
            </a:r>
            <a:endParaRPr lang="fr-FR" sz="2500">
              <a:solidFill>
                <a:schemeClr val="bg1"/>
              </a:solidFill>
              <a:latin typeface="Footlight MT Light" pitchFamily="18" charset="0"/>
            </a:endParaRPr>
          </a:p>
          <a:p>
            <a:pPr algn="just">
              <a:buFont typeface="Wingdings" pitchFamily="2" charset="2"/>
              <a:buNone/>
            </a:pPr>
            <a:r>
              <a:rPr lang="en-GB" sz="2500" i="1"/>
              <a:t>Compulsory work for a small salary or debt reduction</a:t>
            </a:r>
            <a:endParaRPr lang="fr-FR" sz="2500" i="1">
              <a:latin typeface="Footlight MT Light" pitchFamily="18" charset="0"/>
            </a:endParaRPr>
          </a:p>
          <a:p>
            <a:pPr algn="just">
              <a:buFont typeface="Wingdings" pitchFamily="2" charset="2"/>
              <a:buChar char="•"/>
            </a:pPr>
            <a:endParaRPr lang="fr-FR" sz="2500" i="1"/>
          </a:p>
          <a:p>
            <a:r>
              <a:rPr lang="en-GB" sz="2500"/>
              <a:t>- The children are not registered officially</a:t>
            </a:r>
          </a:p>
          <a:p>
            <a:r>
              <a:rPr lang="en-GB" sz="2500" i="1"/>
              <a:t>Women often do not give birth in hospitals</a:t>
            </a:r>
          </a:p>
          <a:p>
            <a:pPr algn="just">
              <a:buFont typeface="Wingdings" pitchFamily="2" charset="2"/>
              <a:buNone/>
            </a:pPr>
            <a:endParaRPr lang="en-GB" sz="2500" i="1"/>
          </a:p>
          <a:p>
            <a:pPr algn="just">
              <a:buFont typeface="Wingdings" pitchFamily="2" charset="2"/>
              <a:buNone/>
            </a:pPr>
            <a:r>
              <a:rPr lang="en-GB" sz="2500"/>
              <a:t>- Employed at companies working in the forests with poor contracts</a:t>
            </a:r>
          </a:p>
          <a:p>
            <a:pPr algn="just">
              <a:buFont typeface="Wingdings" pitchFamily="2" charset="2"/>
              <a:buNone/>
            </a:pPr>
            <a:r>
              <a:rPr lang="en-GB" sz="2500" i="1"/>
              <a:t>Lords claim parts of the salary</a:t>
            </a:r>
            <a:endParaRPr lang="fr-FR" sz="2500" i="1"/>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0</TotalTime>
  <Words>1132</Words>
  <Application>Microsoft Office PowerPoint</Application>
  <PresentationFormat>Bildschirmpräsentation (4:3)</PresentationFormat>
  <Paragraphs>147</Paragraphs>
  <Slides>22</Slides>
  <Notes>12</Notes>
  <HiddenSlides>0</HiddenSlides>
  <MMClips>0</MMClips>
  <ScaleCrop>false</ScaleCrop>
  <HeadingPairs>
    <vt:vector size="6" baseType="variant">
      <vt:variant>
        <vt:lpstr>Verwendete Schriftarten</vt:lpstr>
      </vt:variant>
      <vt:variant>
        <vt:i4>7</vt:i4>
      </vt:variant>
      <vt:variant>
        <vt:lpstr>Entwurfsvorlage</vt:lpstr>
      </vt:variant>
      <vt:variant>
        <vt:i4>9</vt:i4>
      </vt:variant>
      <vt:variant>
        <vt:lpstr>Folientitel</vt:lpstr>
      </vt:variant>
      <vt:variant>
        <vt:i4>22</vt:i4>
      </vt:variant>
    </vt:vector>
  </HeadingPairs>
  <TitlesOfParts>
    <vt:vector size="38" baseType="lpstr">
      <vt:lpstr>Arial</vt:lpstr>
      <vt:lpstr>Franklin Gothic Medium</vt:lpstr>
      <vt:lpstr>Franklin Gothic Book</vt:lpstr>
      <vt:lpstr>Wingdings 2</vt:lpstr>
      <vt:lpstr>Calibri</vt:lpstr>
      <vt:lpstr>Footlight MT Light</vt:lpstr>
      <vt:lpstr>Wingdings</vt:lpstr>
      <vt:lpstr>Promenade</vt:lpstr>
      <vt:lpstr>Promenade</vt:lpstr>
      <vt:lpstr>Promenade</vt:lpstr>
      <vt:lpstr>Promenade</vt:lpstr>
      <vt:lpstr>Promenade</vt:lpstr>
      <vt:lpstr>Promenade</vt:lpstr>
      <vt:lpstr>Promenade</vt:lpstr>
      <vt:lpstr>Promenade</vt:lpstr>
      <vt:lpstr>Promenade</vt:lpstr>
      <vt:lpstr>Folie 1</vt:lpstr>
      <vt:lpstr>Folie 2</vt:lpstr>
      <vt:lpstr>Folie 3</vt:lpstr>
      <vt:lpstr>Folie 4</vt:lpstr>
      <vt:lpstr>Folie 5</vt:lpstr>
      <vt:lpstr>Folie 6</vt:lpstr>
      <vt:lpstr>Folie 7</vt:lpstr>
      <vt:lpstr>Social population indices (National population vs. indigenous people)</vt:lpstr>
      <vt:lpstr>Behaviour towards the indigenous people </vt:lpstr>
      <vt:lpstr>Folie 10</vt:lpstr>
      <vt:lpstr>Folie 11</vt:lpstr>
      <vt:lpstr>National progress of preservation of indigenous rights</vt:lpstr>
      <vt:lpstr>Folie 13</vt:lpstr>
      <vt:lpstr>Folie 14</vt:lpstr>
      <vt:lpstr>Folie 15</vt:lpstr>
      <vt:lpstr>Folie 16</vt:lpstr>
      <vt:lpstr>Folie 17</vt:lpstr>
      <vt:lpstr>Folie 18</vt:lpstr>
      <vt:lpstr>How to do?</vt:lpstr>
      <vt:lpstr>Some benefits for the indigenous people</vt:lpstr>
      <vt:lpstr>Folie 21</vt:lpstr>
      <vt:lpstr>Folie 22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Egida du Réseau des intervenants Egida et conseil consultatif "Connexion GEOSS et ses parties prenantes dans les sciences et la technologie"</dc:title>
  <dc:creator>Kinfoussia</dc:creator>
  <cp:lastModifiedBy>nyenhuis</cp:lastModifiedBy>
  <cp:revision>124</cp:revision>
  <dcterms:created xsi:type="dcterms:W3CDTF">2011-04-14T05:23:44Z</dcterms:created>
  <dcterms:modified xsi:type="dcterms:W3CDTF">2011-05-09T10:56:11Z</dcterms:modified>
</cp:coreProperties>
</file>