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57" r:id="rId5"/>
    <p:sldId id="264" r:id="rId6"/>
    <p:sldId id="265" r:id="rId7"/>
    <p:sldId id="281" r:id="rId8"/>
    <p:sldId id="282" r:id="rId9"/>
    <p:sldId id="285" r:id="rId10"/>
    <p:sldId id="284" r:id="rId11"/>
    <p:sldId id="283" r:id="rId12"/>
    <p:sldId id="286" r:id="rId13"/>
    <p:sldId id="287" r:id="rId14"/>
    <p:sldId id="288" r:id="rId15"/>
    <p:sldId id="273" r:id="rId16"/>
    <p:sldId id="274" r:id="rId17"/>
    <p:sldId id="275" r:id="rId18"/>
    <p:sldId id="276" r:id="rId19"/>
    <p:sldId id="277" r:id="rId20"/>
    <p:sldId id="278" r:id="rId21"/>
    <p:sldId id="279" r:id="rId22"/>
    <p:sldId id="280" r:id="rId23"/>
    <p:sldId id="266" r:id="rId24"/>
    <p:sldId id="267" r:id="rId25"/>
    <p:sldId id="268" r:id="rId26"/>
    <p:sldId id="269" r:id="rId27"/>
    <p:sldId id="270" r:id="rId28"/>
    <p:sldId id="271" r:id="rId29"/>
    <p:sldId id="272" r:id="rId30"/>
    <p:sldId id="261" r:id="rId31"/>
    <p:sldId id="262" r:id="rId32"/>
    <p:sldId id="26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7" autoAdjust="0"/>
    <p:restoredTop sz="94660"/>
  </p:normalViewPr>
  <p:slideViewPr>
    <p:cSldViewPr>
      <p:cViewPr varScale="1">
        <p:scale>
          <a:sx n="58" d="100"/>
          <a:sy n="58" d="100"/>
        </p:scale>
        <p:origin x="-78"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6033E-7640-49C9-B2F3-86844237E0DB}" type="datetimeFigureOut">
              <a:rPr lang="en-US" smtClean="0"/>
              <a:t>4/9/2011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8857D-3C3A-4FF0-B630-4522391039F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88857D-3C3A-4FF0-B630-4522391039F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xfrm>
            <a:off x="2835275" y="0"/>
            <a:ext cx="4022725" cy="3016250"/>
          </a:xfrm>
          <a:ln/>
        </p:spPr>
      </p:sp>
      <p:sp>
        <p:nvSpPr>
          <p:cNvPr id="37891" name="Rectangle 3"/>
          <p:cNvSpPr>
            <a:spLocks noGrp="1" noChangeArrowheads="1"/>
          </p:cNvSpPr>
          <p:nvPr>
            <p:ph type="body" idx="1"/>
          </p:nvPr>
        </p:nvSpPr>
        <p:spPr>
          <a:xfrm>
            <a:off x="904875" y="3492500"/>
            <a:ext cx="5643563" cy="4953000"/>
          </a:xfrm>
          <a:noFill/>
          <a:ln/>
        </p:spPr>
        <p:txBody>
          <a:bodyPr/>
          <a:lstStyle/>
          <a:p>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455C9-98AE-4FD6-B913-C47EF09A4E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001A0-0DC4-4D74-9FA5-A1DF3AC688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59000"/>
            <a:ext cx="3810000" cy="397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59000"/>
            <a:ext cx="3810000" cy="397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D552C8-5EAB-464D-8991-C645ED1333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455C9-98AE-4FD6-B913-C47EF09A4E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earthjobservations.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lstStyle/>
          <a:p>
            <a:r>
              <a:rPr lang="en-US" dirty="0" smtClean="0"/>
              <a:t>The Communities of Practice:</a:t>
            </a:r>
            <a:br>
              <a:rPr lang="en-US" dirty="0" smtClean="0"/>
            </a:br>
            <a:r>
              <a:rPr lang="en-US" dirty="0" smtClean="0"/>
              <a:t>Implementation &amp; Users</a:t>
            </a:r>
            <a:endParaRPr lang="en-US" dirty="0"/>
          </a:p>
        </p:txBody>
      </p:sp>
      <p:sp>
        <p:nvSpPr>
          <p:cNvPr id="3" name="Subtitle 2"/>
          <p:cNvSpPr>
            <a:spLocks noGrp="1"/>
          </p:cNvSpPr>
          <p:nvPr>
            <p:ph type="subTitle" idx="1"/>
          </p:nvPr>
        </p:nvSpPr>
        <p:spPr>
          <a:xfrm>
            <a:off x="1371600" y="3124200"/>
            <a:ext cx="6400800" cy="3733800"/>
          </a:xfrm>
        </p:spPr>
        <p:txBody>
          <a:bodyPr>
            <a:normAutofit/>
          </a:bodyPr>
          <a:lstStyle/>
          <a:p>
            <a:r>
              <a:rPr lang="en-US" dirty="0" smtClean="0">
                <a:solidFill>
                  <a:schemeClr val="tx2">
                    <a:lumMod val="75000"/>
                  </a:schemeClr>
                </a:solidFill>
              </a:rPr>
              <a:t>Engaging Users? </a:t>
            </a:r>
          </a:p>
          <a:p>
            <a:r>
              <a:rPr lang="en-US" dirty="0" smtClean="0">
                <a:solidFill>
                  <a:schemeClr val="tx2">
                    <a:lumMod val="75000"/>
                  </a:schemeClr>
                </a:solidFill>
              </a:rPr>
              <a:t>Meeting User Expectations?</a:t>
            </a:r>
          </a:p>
          <a:p>
            <a:endParaRPr lang="en-US" dirty="0" smtClean="0">
              <a:solidFill>
                <a:schemeClr val="tx2">
                  <a:lumMod val="75000"/>
                </a:schemeClr>
              </a:solidFill>
            </a:endParaRPr>
          </a:p>
          <a:p>
            <a:r>
              <a:rPr lang="en-US" dirty="0" smtClean="0">
                <a:solidFill>
                  <a:schemeClr val="tx2">
                    <a:lumMod val="75000"/>
                  </a:schemeClr>
                </a:solidFill>
              </a:rPr>
              <a:t>Gary J. Foley, PhD</a:t>
            </a:r>
          </a:p>
          <a:p>
            <a:r>
              <a:rPr lang="en-US" dirty="0" smtClean="0">
                <a:solidFill>
                  <a:schemeClr val="tx2">
                    <a:lumMod val="75000"/>
                  </a:schemeClr>
                </a:solidFill>
              </a:rPr>
              <a:t>Co-chair, User interface Committee</a:t>
            </a:r>
          </a:p>
          <a:p>
            <a:r>
              <a:rPr lang="en-US" dirty="0" smtClean="0">
                <a:solidFill>
                  <a:schemeClr val="tx2">
                    <a:lumMod val="75000"/>
                  </a:schemeClr>
                </a:solidFill>
              </a:rPr>
              <a:t>10 April 2011</a:t>
            </a:r>
            <a:endParaRPr lang="en-US" dirty="0" smtClean="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l="3905" t="4332" b="8051"/>
          <a:stretch>
            <a:fillRect/>
          </a:stretch>
        </p:blipFill>
        <p:spPr bwMode="auto">
          <a:xfrm>
            <a:off x="0" y="304800"/>
            <a:ext cx="9144000" cy="6251588"/>
          </a:xfrm>
          <a:prstGeom prst="rect">
            <a:avLst/>
          </a:prstGeom>
          <a:solidFill>
            <a:srgbClr val="FFFFFF"/>
          </a:solid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Success in linking the GEO tasks to users of forest </a:t>
            </a:r>
            <a:r>
              <a:rPr lang="en-US" b="1" dirty="0" smtClean="0"/>
              <a:t>observations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buNone/>
            </a:pPr>
            <a:r>
              <a:rPr lang="en-US" dirty="0"/>
              <a:t>Members have expressed interest in</a:t>
            </a:r>
            <a:r>
              <a:rPr lang="en-US" dirty="0" smtClean="0"/>
              <a:t>:</a:t>
            </a:r>
            <a:r>
              <a:rPr lang="en-US" dirty="0"/>
              <a:t> </a:t>
            </a:r>
          </a:p>
          <a:p>
            <a:pPr lvl="0"/>
            <a:r>
              <a:rPr lang="en-US" dirty="0"/>
              <a:t>Proceeding with the design of a global forest observations initiative (GFOI), an ambitious activity to which all eight GEO forest Tasks would contribute.</a:t>
            </a:r>
          </a:p>
          <a:p>
            <a:pPr lvl="0"/>
            <a:r>
              <a:rPr lang="en-US" dirty="0"/>
              <a:t>Fostering better connection between remote sensing and ground-based observations.</a:t>
            </a:r>
          </a:p>
          <a:p>
            <a:pPr lvl="0"/>
            <a:r>
              <a:rPr lang="en-US" dirty="0"/>
              <a:t>Collaborating with the Global Agriculture Monitoring </a:t>
            </a:r>
            <a:r>
              <a:rPr lang="en-US" dirty="0" err="1"/>
              <a:t>CoP</a:t>
            </a:r>
            <a:r>
              <a:rPr lang="en-US" dirty="0"/>
              <a:t> to fully address the Agriculture Societal Benefit Area.</a:t>
            </a:r>
          </a:p>
          <a:p>
            <a:pPr>
              <a:buNone/>
            </a:pPr>
            <a:r>
              <a:rPr lang="en-US" dirty="0" smtClean="0"/>
              <a:t>Evaluate progress using several indicators</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IGWCO </a:t>
            </a:r>
            <a:r>
              <a:rPr lang="en-US" b="1" dirty="0"/>
              <a:t>COP and User Engagement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dirty="0" smtClean="0"/>
              <a:t>IWGCO </a:t>
            </a:r>
            <a:r>
              <a:rPr lang="en-US" dirty="0" err="1" smtClean="0"/>
              <a:t>CoP</a:t>
            </a:r>
            <a:r>
              <a:rPr lang="en-US" dirty="0" smtClean="0"/>
              <a:t> evolved from an IGOS-P Theme Team</a:t>
            </a:r>
          </a:p>
          <a:p>
            <a:pPr>
              <a:buNone/>
            </a:pPr>
            <a:r>
              <a:rPr lang="en-US" dirty="0" smtClean="0"/>
              <a:t>Engaged </a:t>
            </a:r>
            <a:r>
              <a:rPr lang="en-US" dirty="0"/>
              <a:t>users during the past two </a:t>
            </a:r>
            <a:r>
              <a:rPr lang="en-US" dirty="0" smtClean="0"/>
              <a:t>years:</a:t>
            </a:r>
            <a:endParaRPr lang="en-US" dirty="0"/>
          </a:p>
          <a:p>
            <a:pPr lvl="0"/>
            <a:r>
              <a:rPr lang="en-US" dirty="0"/>
              <a:t>Seeking to increase user involvement through participation in meetings and workshops,</a:t>
            </a:r>
          </a:p>
          <a:p>
            <a:pPr lvl="0"/>
            <a:r>
              <a:rPr lang="en-US" dirty="0"/>
              <a:t>Launching joint projects with users,</a:t>
            </a:r>
          </a:p>
          <a:p>
            <a:pPr lvl="0"/>
            <a:r>
              <a:rPr lang="en-US" dirty="0"/>
              <a:t>Launching specific user engagement activities by specific tasks</a:t>
            </a:r>
            <a:r>
              <a:rPr lang="en-US" dirty="0" smtClean="0"/>
              <a:t>.</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smtClean="0"/>
              <a:t>Three workshops in the last three years; all attracted new users, some high level users and new countries</a:t>
            </a:r>
          </a:p>
          <a:p>
            <a:r>
              <a:rPr lang="en-US" dirty="0" smtClean="0"/>
              <a:t>IEEE Demonstration Projects on Water Discovery;  launched with users; providing reliable water resources for a </a:t>
            </a:r>
            <a:r>
              <a:rPr lang="en-US" dirty="0" err="1" smtClean="0"/>
              <a:t>villiage</a:t>
            </a:r>
            <a:r>
              <a:rPr lang="en-US" dirty="0" smtClean="0"/>
              <a:t> </a:t>
            </a:r>
          </a:p>
          <a:p>
            <a:r>
              <a:rPr lang="en-US" dirty="0" smtClean="0"/>
              <a:t>Several drought-focused efforts involving many user-driven workshops in Canada</a:t>
            </a:r>
          </a:p>
          <a:p>
            <a:r>
              <a:rPr lang="en-US" dirty="0" smtClean="0"/>
              <a:t>Water Cycle Initiatives in Asia, Africa and Latin and Caribbean America ; leading to training and demonstration projects for users</a:t>
            </a:r>
          </a:p>
          <a:p>
            <a:endParaRPr lang="en-US" dirty="0"/>
          </a:p>
        </p:txBody>
      </p:sp>
      <p:sp>
        <p:nvSpPr>
          <p:cNvPr id="4" name="Title 3"/>
          <p:cNvSpPr>
            <a:spLocks noGrp="1"/>
          </p:cNvSpPr>
          <p:nvPr>
            <p:ph type="title"/>
          </p:nvPr>
        </p:nvSpPr>
        <p:spPr/>
        <p:txBody>
          <a:bodyPr>
            <a:normAutofit/>
          </a:bodyPr>
          <a:lstStyle/>
          <a:p>
            <a:r>
              <a:rPr lang="en-US" dirty="0" smtClean="0"/>
              <a:t>User Engagements Successes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Energy </a:t>
            </a:r>
            <a:r>
              <a:rPr lang="en-US" dirty="0" err="1" smtClean="0"/>
              <a:t>CoP</a:t>
            </a:r>
            <a:r>
              <a:rPr lang="en-US" dirty="0" smtClean="0"/>
              <a:t> Objectives</a:t>
            </a:r>
            <a:endParaRPr lang="en-US" dirty="0"/>
          </a:p>
        </p:txBody>
      </p:sp>
      <p:sp>
        <p:nvSpPr>
          <p:cNvPr id="3" name="Content Placeholder 2"/>
          <p:cNvSpPr>
            <a:spLocks noGrp="1"/>
          </p:cNvSpPr>
          <p:nvPr>
            <p:ph idx="1"/>
          </p:nvPr>
        </p:nvSpPr>
        <p:spPr>
          <a:xfrm>
            <a:off x="228600" y="1066800"/>
            <a:ext cx="8915400" cy="5791200"/>
          </a:xfrm>
        </p:spPr>
        <p:txBody>
          <a:bodyPr>
            <a:noAutofit/>
          </a:bodyPr>
          <a:lstStyle/>
          <a:p>
            <a:pPr>
              <a:buNone/>
            </a:pPr>
            <a:r>
              <a:rPr lang="en-US" sz="2600" dirty="0" smtClean="0"/>
              <a:t>Support </a:t>
            </a:r>
            <a:r>
              <a:rPr lang="en-US" sz="2600" dirty="0"/>
              <a:t>GEOSS </a:t>
            </a:r>
            <a:r>
              <a:rPr lang="en-US" sz="2600" dirty="0" smtClean="0"/>
              <a:t>outcomes</a:t>
            </a:r>
            <a:endParaRPr lang="en-US" sz="2600" dirty="0"/>
          </a:p>
          <a:p>
            <a:pPr>
              <a:buNone/>
            </a:pPr>
            <a:r>
              <a:rPr lang="en-US" sz="2600" dirty="0" smtClean="0"/>
              <a:t>• </a:t>
            </a:r>
            <a:r>
              <a:rPr lang="en-US" sz="2600" dirty="0"/>
              <a:t>Siting of </a:t>
            </a:r>
            <a:r>
              <a:rPr lang="en-US" sz="2600" dirty="0" smtClean="0"/>
              <a:t>facilities </a:t>
            </a:r>
            <a:r>
              <a:rPr lang="en-US" sz="2600" dirty="0"/>
              <a:t>including environmental </a:t>
            </a:r>
            <a:r>
              <a:rPr lang="en-US" sz="2600" dirty="0" smtClean="0"/>
              <a:t>&amp; </a:t>
            </a:r>
            <a:r>
              <a:rPr lang="en-US" sz="2600" dirty="0"/>
              <a:t>sociological issues </a:t>
            </a:r>
          </a:p>
          <a:p>
            <a:pPr>
              <a:buNone/>
            </a:pPr>
            <a:r>
              <a:rPr lang="en-US" sz="2600" dirty="0"/>
              <a:t>• Optimized design of power systems and facilities </a:t>
            </a:r>
          </a:p>
          <a:p>
            <a:pPr>
              <a:buNone/>
            </a:pPr>
            <a:r>
              <a:rPr lang="en-US" sz="2600" dirty="0"/>
              <a:t>• Yield estimation and resource monitoring based on historic </a:t>
            </a:r>
            <a:r>
              <a:rPr lang="en-US" sz="2600" dirty="0" smtClean="0"/>
              <a:t>info </a:t>
            </a:r>
            <a:endParaRPr lang="en-US" sz="2600" dirty="0"/>
          </a:p>
          <a:p>
            <a:pPr>
              <a:buNone/>
            </a:pPr>
            <a:r>
              <a:rPr lang="en-US" sz="2600" dirty="0"/>
              <a:t>• Yield forecast based on near real time weather and forecasting </a:t>
            </a:r>
          </a:p>
          <a:p>
            <a:pPr>
              <a:buNone/>
            </a:pPr>
            <a:r>
              <a:rPr lang="en-US" sz="2600" dirty="0"/>
              <a:t>• Integration into existing energy supply, e.g. grid &amp; utility </a:t>
            </a:r>
            <a:r>
              <a:rPr lang="en-US" sz="2600" dirty="0" smtClean="0"/>
              <a:t>systems</a:t>
            </a:r>
            <a:endParaRPr lang="en-US" sz="2600" dirty="0"/>
          </a:p>
          <a:p>
            <a:pPr>
              <a:buNone/>
            </a:pPr>
            <a:r>
              <a:rPr lang="en-US" sz="2600" dirty="0"/>
              <a:t>• Operation &amp;</a:t>
            </a:r>
            <a:r>
              <a:rPr lang="en-US" sz="2600" dirty="0" smtClean="0"/>
              <a:t> </a:t>
            </a:r>
            <a:r>
              <a:rPr lang="en-US" sz="2600" dirty="0"/>
              <a:t>management </a:t>
            </a:r>
            <a:r>
              <a:rPr lang="en-US" sz="2600" dirty="0" smtClean="0"/>
              <a:t>of power plants; automatic </a:t>
            </a:r>
            <a:r>
              <a:rPr lang="en-US" sz="2600" dirty="0"/>
              <a:t>failure detection </a:t>
            </a:r>
          </a:p>
          <a:p>
            <a:pPr>
              <a:buNone/>
            </a:pPr>
            <a:r>
              <a:rPr lang="en-US" sz="2600" dirty="0"/>
              <a:t>• Trading and monitoring of power and environmental credits </a:t>
            </a:r>
          </a:p>
          <a:p>
            <a:pPr>
              <a:buNone/>
            </a:pPr>
            <a:r>
              <a:rPr lang="en-US" sz="2600" dirty="0"/>
              <a:t>• Environmental monitoring of impacts </a:t>
            </a:r>
          </a:p>
          <a:p>
            <a:pPr>
              <a:buNone/>
            </a:pPr>
            <a:r>
              <a:rPr lang="en-US" sz="2600" dirty="0"/>
              <a:t>• Life cycle considerations </a:t>
            </a:r>
            <a:r>
              <a:rPr lang="en-US" sz="2600" dirty="0" smtClean="0"/>
              <a:t>and Economic </a:t>
            </a:r>
            <a:r>
              <a:rPr lang="en-US" sz="2600" dirty="0"/>
              <a:t>analyses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for Users</a:t>
            </a:r>
            <a:endParaRPr lang="en-US" dirty="0"/>
          </a:p>
        </p:txBody>
      </p:sp>
      <p:sp>
        <p:nvSpPr>
          <p:cNvPr id="3" name="Content Placeholder 2"/>
          <p:cNvSpPr>
            <a:spLocks noGrp="1"/>
          </p:cNvSpPr>
          <p:nvPr>
            <p:ph idx="1"/>
          </p:nvPr>
        </p:nvSpPr>
        <p:spPr>
          <a:xfrm>
            <a:off x="304800" y="1447800"/>
            <a:ext cx="8839200" cy="5181600"/>
          </a:xfrm>
        </p:spPr>
        <p:txBody>
          <a:bodyPr>
            <a:normAutofit lnSpcReduction="10000"/>
          </a:bodyPr>
          <a:lstStyle/>
          <a:p>
            <a:pPr>
              <a:buNone/>
            </a:pPr>
            <a:r>
              <a:rPr lang="en-US" dirty="0" smtClean="0"/>
              <a:t>Three GMES Projects delivered </a:t>
            </a:r>
            <a:r>
              <a:rPr lang="en-US" dirty="0" smtClean="0"/>
              <a:t>to users </a:t>
            </a:r>
            <a:r>
              <a:rPr lang="en-US" dirty="0" smtClean="0"/>
              <a:t>documents on the exploitation of earth observations for renewable energy – wind and solar –</a:t>
            </a:r>
            <a:r>
              <a:rPr lang="en-US" dirty="0" smtClean="0"/>
              <a:t> development: </a:t>
            </a:r>
            <a:r>
              <a:rPr lang="en-US" dirty="0" smtClean="0"/>
              <a:t>MESOR, </a:t>
            </a:r>
            <a:r>
              <a:rPr lang="en-US" dirty="0" err="1" smtClean="0"/>
              <a:t>EnerGEO</a:t>
            </a:r>
            <a:r>
              <a:rPr lang="en-US" dirty="0" smtClean="0"/>
              <a:t> and Endorse</a:t>
            </a:r>
          </a:p>
          <a:p>
            <a:pPr>
              <a:buNone/>
            </a:pPr>
            <a:r>
              <a:rPr lang="en-US" dirty="0" smtClean="0"/>
              <a:t>Establishment of an Energy Community Portal</a:t>
            </a:r>
          </a:p>
          <a:p>
            <a:pPr>
              <a:buNone/>
            </a:pPr>
            <a:r>
              <a:rPr lang="en-US" dirty="0" smtClean="0"/>
              <a:t>Participation in AIP-2 and 3 on interoperability; view the reports and video </a:t>
            </a:r>
          </a:p>
          <a:p>
            <a:pPr>
              <a:buNone/>
            </a:pPr>
            <a:r>
              <a:rPr lang="en-US" dirty="0" smtClean="0"/>
              <a:t>A Community </a:t>
            </a:r>
            <a:r>
              <a:rPr lang="en-US" dirty="0"/>
              <a:t>Catalogue has been </a:t>
            </a:r>
            <a:r>
              <a:rPr lang="en-US" dirty="0" smtClean="0"/>
              <a:t>registered </a:t>
            </a:r>
            <a:r>
              <a:rPr lang="en-US" dirty="0"/>
              <a:t>in the </a:t>
            </a:r>
            <a:r>
              <a:rPr lang="en-US" dirty="0" smtClean="0"/>
              <a:t>GEOSS Component </a:t>
            </a:r>
            <a:r>
              <a:rPr lang="en-US" dirty="0"/>
              <a:t>and Service </a:t>
            </a:r>
            <a:r>
              <a:rPr lang="en-US" dirty="0" smtClean="0"/>
              <a:t>Registry </a:t>
            </a:r>
            <a:r>
              <a:rPr lang="en-US" dirty="0"/>
              <a:t>and is now harvested </a:t>
            </a:r>
            <a:r>
              <a:rPr lang="en-US" dirty="0" smtClean="0"/>
              <a:t>weekly by </a:t>
            </a:r>
            <a:r>
              <a:rPr lang="en-US" dirty="0"/>
              <a:t>GEOSS crawler’s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GHCP and the Broader GH Community</a:t>
            </a:r>
            <a:endParaRPr lang="en-US" dirty="0"/>
          </a:p>
        </p:txBody>
      </p:sp>
      <p:sp>
        <p:nvSpPr>
          <p:cNvPr id="3" name="Content Placeholder 2"/>
          <p:cNvSpPr>
            <a:spLocks noGrp="1"/>
          </p:cNvSpPr>
          <p:nvPr>
            <p:ph idx="1"/>
          </p:nvPr>
        </p:nvSpPr>
        <p:spPr>
          <a:xfrm>
            <a:off x="457200" y="1371600"/>
            <a:ext cx="8229600" cy="5486400"/>
          </a:xfrm>
        </p:spPr>
        <p:txBody>
          <a:bodyPr>
            <a:normAutofit lnSpcReduction="10000"/>
          </a:bodyPr>
          <a:lstStyle/>
          <a:p>
            <a:pPr lvl="0"/>
            <a:r>
              <a:rPr lang="en-US" dirty="0"/>
              <a:t>ensure that the needs of this community are taken into account in the development of GEOSS, </a:t>
            </a:r>
          </a:p>
          <a:p>
            <a:pPr lvl="0"/>
            <a:r>
              <a:rPr lang="en-US" dirty="0"/>
              <a:t>facilitate support and participation of this community in the building of GEOSS, and </a:t>
            </a:r>
          </a:p>
          <a:p>
            <a:pPr lvl="0"/>
            <a:r>
              <a:rPr lang="en-US" dirty="0"/>
              <a:t>promote the use of GEOSS for </a:t>
            </a:r>
            <a:r>
              <a:rPr lang="en-US" dirty="0" err="1"/>
              <a:t>geohazards</a:t>
            </a:r>
            <a:r>
              <a:rPr lang="en-US" dirty="0"/>
              <a:t>-related applications. </a:t>
            </a:r>
            <a:endParaRPr lang="en-US" dirty="0" smtClean="0"/>
          </a:p>
          <a:p>
            <a:pPr lvl="0">
              <a:buNone/>
            </a:pPr>
            <a:endParaRPr lang="en-US" dirty="0"/>
          </a:p>
          <a:p>
            <a:r>
              <a:rPr lang="en-US" dirty="0"/>
              <a:t>provide a communication and coordinating platform for high level policy makers and the broader </a:t>
            </a:r>
            <a:r>
              <a:rPr lang="en-US" dirty="0" err="1"/>
              <a:t>geohazards</a:t>
            </a:r>
            <a:r>
              <a:rPr lang="en-US" dirty="0"/>
              <a:t> community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Supersites Initiative</a:t>
            </a:r>
            <a:endParaRPr lang="en-US" dirty="0"/>
          </a:p>
        </p:txBody>
      </p:sp>
      <p:sp>
        <p:nvSpPr>
          <p:cNvPr id="3" name="Content Placeholder 2"/>
          <p:cNvSpPr>
            <a:spLocks noGrp="1"/>
          </p:cNvSpPr>
          <p:nvPr>
            <p:ph idx="1"/>
          </p:nvPr>
        </p:nvSpPr>
        <p:spPr/>
        <p:txBody>
          <a:bodyPr/>
          <a:lstStyle/>
          <a:p>
            <a:r>
              <a:rPr lang="en-US" dirty="0"/>
              <a:t>Supersites are now being established for every major earthquake, and these sites enjoy increasing popularity.  </a:t>
            </a:r>
          </a:p>
          <a:p>
            <a:r>
              <a:rPr lang="en-US" dirty="0"/>
              <a:t>The above defines a rather broad group of users to be engaged in the GHCP including all stakeholders in the four phases of risk management.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Tandem Centers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The concept of tandem centers of excellence envisioned for the implementation of the GHCP Road Map likely will help to link to end users</a:t>
            </a:r>
            <a:r>
              <a:rPr lang="en-US" dirty="0" smtClean="0"/>
              <a:t>.</a:t>
            </a:r>
          </a:p>
          <a:p>
            <a:r>
              <a:rPr lang="en-US" dirty="0"/>
              <a:t>These tandem centers will each pair a center of excellence in a developed country with a similar center in a developing country, where they will serve as a regional  nucleus for risk management.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Coastal Zone </a:t>
            </a:r>
            <a:r>
              <a:rPr lang="en-US" b="1" dirty="0" err="1" smtClean="0"/>
              <a:t>CoP</a:t>
            </a:r>
            <a:r>
              <a:rPr lang="en-US" b="1" dirty="0" smtClean="0"/>
              <a:t>: </a:t>
            </a:r>
            <a:r>
              <a:rPr lang="en-US" b="1" dirty="0"/>
              <a:t>Engaging End Users </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pPr>
              <a:buNone/>
            </a:pPr>
            <a:r>
              <a:rPr lang="en-US" dirty="0" smtClean="0"/>
              <a:t>CZCP </a:t>
            </a:r>
            <a:r>
              <a:rPr lang="en-US" dirty="0" smtClean="0"/>
              <a:t>evolved from an IGOS-P Theme Team</a:t>
            </a:r>
          </a:p>
          <a:p>
            <a:r>
              <a:rPr lang="en-US" dirty="0"/>
              <a:t>bring together scientific &amp;</a:t>
            </a:r>
            <a:r>
              <a:rPr lang="en-US" dirty="0" smtClean="0"/>
              <a:t> </a:t>
            </a:r>
            <a:r>
              <a:rPr lang="en-US" dirty="0"/>
              <a:t>non-scientific </a:t>
            </a:r>
            <a:r>
              <a:rPr lang="en-US" dirty="0" smtClean="0"/>
              <a:t>experts</a:t>
            </a:r>
          </a:p>
          <a:p>
            <a:r>
              <a:rPr lang="en-US" dirty="0" smtClean="0"/>
              <a:t>focuses </a:t>
            </a:r>
            <a:r>
              <a:rPr lang="en-US" dirty="0"/>
              <a:t>on research and practical </a:t>
            </a:r>
            <a:r>
              <a:rPr lang="en-US" dirty="0" smtClean="0"/>
              <a:t>applications</a:t>
            </a:r>
          </a:p>
          <a:p>
            <a:r>
              <a:rPr lang="en-US" dirty="0" smtClean="0"/>
              <a:t>Organizes regional </a:t>
            </a:r>
            <a:r>
              <a:rPr lang="en-US" dirty="0"/>
              <a:t>workshops addressing the decision support through Earth observations for integrated coastal zone </a:t>
            </a:r>
            <a:r>
              <a:rPr lang="en-US" dirty="0" smtClean="0"/>
              <a:t>management</a:t>
            </a:r>
          </a:p>
          <a:p>
            <a:r>
              <a:rPr lang="en-US" dirty="0" smtClean="0"/>
              <a:t>Includes as users: </a:t>
            </a:r>
            <a:r>
              <a:rPr lang="en-US" dirty="0"/>
              <a:t>coastal zone researchers, operators of infrastructure, planners, policy makers and inhabitants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57200" y="4286250"/>
            <a:ext cx="3171825" cy="2495550"/>
            <a:chOff x="144" y="1056"/>
            <a:chExt cx="2496" cy="1968"/>
          </a:xfrm>
        </p:grpSpPr>
        <p:sp>
          <p:nvSpPr>
            <p:cNvPr id="36868" name="Rectangle 4"/>
            <p:cNvSpPr>
              <a:spLocks noChangeAspect="1" noChangeArrowheads="1"/>
            </p:cNvSpPr>
            <p:nvPr/>
          </p:nvSpPr>
          <p:spPr bwMode="auto">
            <a:xfrm>
              <a:off x="144" y="1056"/>
              <a:ext cx="2496" cy="1968"/>
            </a:xfrm>
            <a:prstGeom prst="rect">
              <a:avLst/>
            </a:prstGeom>
            <a:solidFill>
              <a:schemeClr val="bg1"/>
            </a:solidFill>
            <a:ln w="12700">
              <a:solidFill>
                <a:schemeClr val="tx1"/>
              </a:solidFill>
              <a:miter lim="800000"/>
              <a:headEnd/>
              <a:tailEnd/>
            </a:ln>
            <a:effectLst/>
          </p:spPr>
          <p:txBody>
            <a:bodyPr wrap="none" anchor="ctr"/>
            <a:lstStyle/>
            <a:p>
              <a:endParaRPr lang="en-US"/>
            </a:p>
          </p:txBody>
        </p:sp>
        <p:pic>
          <p:nvPicPr>
            <p:cNvPr id="36869" name="Picture 5"/>
            <p:cNvPicPr>
              <a:picLocks noChangeAspect="1" noChangeArrowheads="1"/>
            </p:cNvPicPr>
            <p:nvPr/>
          </p:nvPicPr>
          <p:blipFill>
            <a:blip r:embed="rId3" cstate="print"/>
            <a:srcRect/>
            <a:stretch>
              <a:fillRect/>
            </a:stretch>
          </p:blipFill>
          <p:spPr bwMode="auto">
            <a:xfrm>
              <a:off x="232" y="1272"/>
              <a:ext cx="2304" cy="1524"/>
            </a:xfrm>
            <a:prstGeom prst="rect">
              <a:avLst/>
            </a:prstGeom>
            <a:noFill/>
            <a:ln w="9525">
              <a:noFill/>
              <a:miter lim="800000"/>
              <a:headEnd/>
              <a:tailEnd/>
            </a:ln>
            <a:effectLst/>
          </p:spPr>
        </p:pic>
      </p:grpSp>
      <p:sp>
        <p:nvSpPr>
          <p:cNvPr id="36870" name="Text Box 6"/>
          <p:cNvSpPr txBox="1">
            <a:spLocks noChangeArrowheads="1"/>
          </p:cNvSpPr>
          <p:nvPr/>
        </p:nvSpPr>
        <p:spPr bwMode="auto">
          <a:xfrm>
            <a:off x="4064000" y="4556125"/>
            <a:ext cx="5080000" cy="1920875"/>
          </a:xfrm>
          <a:prstGeom prst="rect">
            <a:avLst/>
          </a:prstGeom>
          <a:noFill/>
          <a:ln w="9525">
            <a:noFill/>
            <a:miter lim="800000"/>
            <a:headEnd/>
            <a:tailEnd/>
          </a:ln>
          <a:effectLst/>
        </p:spPr>
        <p:txBody>
          <a:bodyPr>
            <a:spAutoFit/>
          </a:bodyPr>
          <a:lstStyle/>
          <a:p>
            <a:pPr eaLnBrk="0" hangingPunct="0"/>
            <a:r>
              <a:rPr lang="en-US" sz="2000" b="1" dirty="0">
                <a:latin typeface="Comic Sans MS" pitchFamily="66" charset="0"/>
              </a:rPr>
              <a:t>Etienne Wenger</a:t>
            </a:r>
          </a:p>
          <a:p>
            <a:pPr eaLnBrk="0" hangingPunct="0"/>
            <a:r>
              <a:rPr lang="en-US" sz="2000" b="1" dirty="0">
                <a:latin typeface="Comic Sans MS" pitchFamily="66" charset="0"/>
              </a:rPr>
              <a:t>Richard McDermott</a:t>
            </a:r>
          </a:p>
          <a:p>
            <a:pPr eaLnBrk="0" hangingPunct="0"/>
            <a:r>
              <a:rPr lang="en-US" sz="2000" b="1" dirty="0">
                <a:latin typeface="Comic Sans MS" pitchFamily="66" charset="0"/>
              </a:rPr>
              <a:t>Bill Snyder</a:t>
            </a:r>
          </a:p>
          <a:p>
            <a:pPr eaLnBrk="0" hangingPunct="0"/>
            <a:endParaRPr lang="en-US" sz="2000" b="1" dirty="0">
              <a:latin typeface="Comic Sans MS" pitchFamily="66" charset="0"/>
            </a:endParaRPr>
          </a:p>
          <a:p>
            <a:pPr eaLnBrk="0" hangingPunct="0"/>
            <a:r>
              <a:rPr lang="en-US" sz="2000" b="1" i="1" dirty="0">
                <a:latin typeface="Comic Sans MS" pitchFamily="66" charset="0"/>
              </a:rPr>
              <a:t>Cultivating Communities of Practice</a:t>
            </a:r>
            <a:r>
              <a:rPr lang="en-US" sz="2000" b="1" dirty="0">
                <a:latin typeface="Comic Sans MS" pitchFamily="66" charset="0"/>
              </a:rPr>
              <a:t>, Harvard Business School Press, 2002</a:t>
            </a:r>
          </a:p>
        </p:txBody>
      </p:sp>
      <p:sp>
        <p:nvSpPr>
          <p:cNvPr id="36871" name="Rectangle 7"/>
          <p:cNvSpPr>
            <a:spLocks noChangeArrowheads="1"/>
          </p:cNvSpPr>
          <p:nvPr/>
        </p:nvSpPr>
        <p:spPr bwMode="auto">
          <a:xfrm>
            <a:off x="442913" y="1847850"/>
            <a:ext cx="7710487" cy="2400300"/>
          </a:xfrm>
          <a:prstGeom prst="rect">
            <a:avLst/>
          </a:prstGeom>
          <a:solidFill>
            <a:srgbClr val="993366"/>
          </a:solidFill>
          <a:ln w="19050">
            <a:solidFill>
              <a:schemeClr val="bg1"/>
            </a:solidFill>
            <a:miter lim="800000"/>
            <a:headEnd/>
            <a:tailEnd/>
          </a:ln>
          <a:effectLst/>
        </p:spPr>
        <p:txBody>
          <a:bodyPr tIns="91440" bIns="91440">
            <a:spAutoFit/>
          </a:bodyPr>
          <a:lstStyle/>
          <a:p>
            <a:pPr marL="114300" eaLnBrk="0" hangingPunct="0"/>
            <a:r>
              <a:rPr lang="en-US" sz="3600" b="1" i="1">
                <a:solidFill>
                  <a:srgbClr val="FFFF66"/>
                </a:solidFill>
                <a:latin typeface="Times New Roman" pitchFamily="18" charset="0"/>
              </a:rPr>
              <a:t>Groups of people who share a concern, a set of problems, or a passion about a topic and deepen their knowledge by interacting on an ongoing basis</a:t>
            </a:r>
            <a:endParaRPr lang="en-US" sz="3600" b="1">
              <a:solidFill>
                <a:srgbClr val="FFFF66"/>
              </a:solidFill>
              <a:latin typeface="Times New Roman" pitchFamily="18" charset="0"/>
            </a:endParaRPr>
          </a:p>
        </p:txBody>
      </p:sp>
      <p:sp>
        <p:nvSpPr>
          <p:cNvPr id="36873" name="Title 1"/>
          <p:cNvSpPr>
            <a:spLocks/>
          </p:cNvSpPr>
          <p:nvPr/>
        </p:nvSpPr>
        <p:spPr bwMode="auto">
          <a:xfrm>
            <a:off x="762000" y="1143000"/>
            <a:ext cx="7772400" cy="542925"/>
          </a:xfrm>
          <a:prstGeom prst="rect">
            <a:avLst/>
          </a:prstGeom>
          <a:noFill/>
          <a:ln w="9525">
            <a:noFill/>
            <a:miter lim="800000"/>
            <a:headEnd/>
            <a:tailEnd/>
          </a:ln>
        </p:spPr>
        <p:txBody>
          <a:bodyPr anchor="ctr"/>
          <a:lstStyle/>
          <a:p>
            <a:pPr algn="ctr"/>
            <a:r>
              <a:rPr lang="en-US" sz="2800" b="1" dirty="0">
                <a:solidFill>
                  <a:srgbClr val="005FAA"/>
                </a:solidFill>
              </a:rPr>
              <a:t>Communities of Practice are . . .</a:t>
            </a:r>
          </a:p>
        </p:txBody>
      </p:sp>
      <p:sp>
        <p:nvSpPr>
          <p:cNvPr id="8" name="TextBox 7"/>
          <p:cNvSpPr txBox="1"/>
          <p:nvPr/>
        </p:nvSpPr>
        <p:spPr>
          <a:xfrm>
            <a:off x="0" y="0"/>
            <a:ext cx="9144000" cy="954107"/>
          </a:xfrm>
          <a:prstGeom prst="rect">
            <a:avLst/>
          </a:prstGeom>
          <a:noFill/>
        </p:spPr>
        <p:txBody>
          <a:bodyPr wrap="square" rtlCol="0">
            <a:spAutoFit/>
          </a:bodyPr>
          <a:lstStyle/>
          <a:p>
            <a:pPr algn="ctr"/>
            <a:r>
              <a:rPr lang="en-US" sz="2800" b="1" dirty="0" smtClean="0"/>
              <a:t>2005:  Canadian Co-Chair introduces </a:t>
            </a:r>
            <a:r>
              <a:rPr lang="en-US" sz="2800" b="1" dirty="0" err="1" smtClean="0"/>
              <a:t>CoP</a:t>
            </a:r>
            <a:r>
              <a:rPr lang="en-US" sz="2800" b="1" dirty="0" smtClean="0"/>
              <a:t> concept to GEO Plenary and UIC</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Workshops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Athens 2008: </a:t>
            </a:r>
            <a:r>
              <a:rPr lang="en-US" dirty="0"/>
              <a:t>emphasized the gap between providers and decision makers, </a:t>
            </a:r>
            <a:r>
              <a:rPr lang="en-US" dirty="0" smtClean="0"/>
              <a:t>however</a:t>
            </a:r>
            <a:r>
              <a:rPr lang="en-US" dirty="0"/>
              <a:t>, decision makers were underrepresented. </a:t>
            </a:r>
            <a:endParaRPr lang="en-US" dirty="0" smtClean="0"/>
          </a:p>
          <a:p>
            <a:r>
              <a:rPr lang="en-US" dirty="0" smtClean="0"/>
              <a:t>Caribbean 2011: </a:t>
            </a:r>
            <a:r>
              <a:rPr lang="en-US" dirty="0"/>
              <a:t>recommendations address the need for improved communication between providers and </a:t>
            </a:r>
            <a:r>
              <a:rPr lang="en-US" dirty="0" smtClean="0"/>
              <a:t>users, e.g. between </a:t>
            </a:r>
            <a:r>
              <a:rPr lang="en-US" dirty="0"/>
              <a:t>stakeholders of sustainable tourism and providers of </a:t>
            </a:r>
            <a:r>
              <a:rPr lang="en-US" dirty="0" smtClean="0"/>
              <a:t>EO &amp; </a:t>
            </a:r>
            <a:r>
              <a:rPr lang="en-US" dirty="0"/>
              <a:t>related services.  </a:t>
            </a:r>
          </a:p>
          <a:p>
            <a:r>
              <a:rPr lang="en-US" dirty="0" smtClean="0"/>
              <a:t>A major conclusion </a:t>
            </a:r>
            <a:r>
              <a:rPr lang="en-US" dirty="0"/>
              <a:t>that outreach </a:t>
            </a:r>
            <a:r>
              <a:rPr lang="en-US" dirty="0" smtClean="0"/>
              <a:t>to and engagement of </a:t>
            </a:r>
            <a:r>
              <a:rPr lang="en-US" dirty="0"/>
              <a:t>end users </a:t>
            </a:r>
            <a:r>
              <a:rPr lang="en-US" dirty="0" smtClean="0"/>
              <a:t>would </a:t>
            </a:r>
            <a:r>
              <a:rPr lang="en-US" dirty="0"/>
              <a:t>work better if the CZCP would participate in the meetings (workshop, conferences) organized by end user groups, instead of organizing independent workshops and attempting to bring the end users to these workshops.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400" dirty="0" smtClean="0"/>
              <a:t>There is More Comprehensive Information in the Handouts from the </a:t>
            </a:r>
            <a:r>
              <a:rPr lang="en-US" sz="4400" dirty="0" err="1" smtClean="0"/>
              <a:t>CoPs</a:t>
            </a:r>
            <a:endParaRPr lang="en-US" sz="4400" dirty="0" smtClean="0"/>
          </a:p>
          <a:p>
            <a:pPr algn="ctr">
              <a:buNone/>
            </a:pPr>
            <a:endParaRPr lang="en-US" sz="4400" dirty="0"/>
          </a:p>
          <a:p>
            <a:pPr algn="ctr">
              <a:buNone/>
            </a:pPr>
            <a:r>
              <a:rPr lang="en-US" sz="4400" dirty="0" smtClean="0"/>
              <a:t>Please look at Them</a:t>
            </a:r>
            <a:endParaRPr lang="en-US"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CA" smtClean="0"/>
              <a:t>CoP Classic Characteristics</a:t>
            </a:r>
          </a:p>
        </p:txBody>
      </p:sp>
      <p:sp>
        <p:nvSpPr>
          <p:cNvPr id="68611" name="Rectangle 3"/>
          <p:cNvSpPr>
            <a:spLocks noGrp="1" noChangeArrowheads="1"/>
          </p:cNvSpPr>
          <p:nvPr>
            <p:ph type="body" sz="half" idx="1"/>
          </p:nvPr>
        </p:nvSpPr>
        <p:spPr>
          <a:xfrm>
            <a:off x="533400" y="1514474"/>
            <a:ext cx="8382000" cy="5343525"/>
          </a:xfrm>
        </p:spPr>
        <p:txBody>
          <a:bodyPr>
            <a:normAutofit fontScale="92500" lnSpcReduction="20000"/>
          </a:bodyPr>
          <a:lstStyle/>
          <a:p>
            <a:r>
              <a:rPr lang="en-CA" sz="3500" dirty="0" smtClean="0"/>
              <a:t>Self-organizing</a:t>
            </a:r>
            <a:endParaRPr lang="en-CA" sz="3500" dirty="0" smtClean="0"/>
          </a:p>
          <a:p>
            <a:r>
              <a:rPr lang="en-CA" sz="3500" dirty="0" smtClean="0"/>
              <a:t>Informal</a:t>
            </a:r>
          </a:p>
          <a:p>
            <a:r>
              <a:rPr lang="en-CA" sz="3500" dirty="0" smtClean="0"/>
              <a:t>Boundary-spanning, outside organizations</a:t>
            </a:r>
          </a:p>
          <a:p>
            <a:r>
              <a:rPr lang="en-CA" sz="3500" dirty="0" smtClean="0"/>
              <a:t>Many kinds of members: contributors, </a:t>
            </a:r>
            <a:r>
              <a:rPr lang="en-CA" sz="3500" dirty="0" err="1" smtClean="0"/>
              <a:t>lurkers</a:t>
            </a:r>
            <a:r>
              <a:rPr lang="en-CA" sz="3500" dirty="0" smtClean="0"/>
              <a:t>, </a:t>
            </a:r>
            <a:r>
              <a:rPr lang="en-CA" sz="3500" dirty="0" err="1" smtClean="0"/>
              <a:t>newbies</a:t>
            </a:r>
            <a:r>
              <a:rPr lang="en-CA" sz="3500" dirty="0" smtClean="0"/>
              <a:t>, facilitators, etc.</a:t>
            </a:r>
          </a:p>
          <a:p>
            <a:r>
              <a:rPr lang="en-CA" sz="3500" dirty="0" smtClean="0"/>
              <a:t>Members distributed throughout an organization</a:t>
            </a:r>
          </a:p>
          <a:p>
            <a:r>
              <a:rPr lang="en-CA" sz="3500" dirty="0" smtClean="0"/>
              <a:t>Voluntary, based on trust</a:t>
            </a:r>
          </a:p>
          <a:p>
            <a:r>
              <a:rPr lang="en-CA" sz="3500" dirty="0" smtClean="0"/>
              <a:t>Sharing of best practices in reusable knowledge base</a:t>
            </a:r>
          </a:p>
          <a:p>
            <a:r>
              <a:rPr lang="en-CA" sz="3500" dirty="0" smtClean="0"/>
              <a:t>Require more than just discussions</a:t>
            </a:r>
          </a:p>
          <a:p>
            <a:endParaRPr lang="en-CA"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381000" y="1727200"/>
            <a:ext cx="8382000" cy="4749800"/>
          </a:xfrm>
        </p:spPr>
        <p:txBody>
          <a:bodyPr>
            <a:normAutofit lnSpcReduction="10000"/>
          </a:bodyPr>
          <a:lstStyle/>
          <a:p>
            <a:pPr marL="609600" indent="-609600"/>
            <a:r>
              <a:rPr lang="en-US" b="1" u="sng" smtClean="0"/>
              <a:t>Coastal Zone</a:t>
            </a:r>
            <a:r>
              <a:rPr lang="en-US" smtClean="0"/>
              <a:t>: “The </a:t>
            </a:r>
            <a:r>
              <a:rPr lang="en-US" i="1" smtClean="0"/>
              <a:t>Coastal Zone Community of Practice</a:t>
            </a:r>
            <a:r>
              <a:rPr lang="en-US" smtClean="0"/>
              <a:t> (CZCP) supports the </a:t>
            </a:r>
            <a:r>
              <a:rPr lang="en-US" i="1" smtClean="0"/>
              <a:t>Group on Earth Observations</a:t>
            </a:r>
            <a:r>
              <a:rPr lang="en-US" smtClean="0"/>
              <a:t> (</a:t>
            </a:r>
            <a:r>
              <a:rPr lang="en-US" smtClean="0">
                <a:hlinkClick r:id="rId2"/>
              </a:rPr>
              <a:t>GEO</a:t>
            </a:r>
            <a:r>
              <a:rPr lang="en-US" smtClean="0"/>
              <a:t>) in its goal to provide observations required for informed decisions concerning the coastal zone. High and immediate priorities for GEOSS are improved forecasts of sea-level rise and associated increases in coastal inundation that may be exacerbated by increases in the frequency of extreme weather.”</a:t>
            </a:r>
          </a:p>
        </p:txBody>
      </p:sp>
      <p:sp>
        <p:nvSpPr>
          <p:cNvPr id="79875" name="Rectangle 3"/>
          <p:cNvSpPr>
            <a:spLocks noChangeArrowheads="1"/>
          </p:cNvSpPr>
          <p:nvPr/>
        </p:nvSpPr>
        <p:spPr bwMode="auto">
          <a:xfrm>
            <a:off x="685800" y="981075"/>
            <a:ext cx="7772400" cy="542925"/>
          </a:xfrm>
          <a:prstGeom prst="rect">
            <a:avLst/>
          </a:prstGeom>
          <a:noFill/>
          <a:ln w="9525">
            <a:noFill/>
            <a:miter lim="800000"/>
            <a:headEnd/>
            <a:tailEnd/>
          </a:ln>
        </p:spPr>
        <p:txBody>
          <a:bodyPr anchor="ctr"/>
          <a:lstStyle/>
          <a:p>
            <a:pPr algn="ctr" eaLnBrk="0" hangingPunct="0"/>
            <a:r>
              <a:rPr lang="en-US" sz="2800">
                <a:solidFill>
                  <a:srgbClr val="005FAA"/>
                </a:solidFill>
              </a:rPr>
              <a:t>GEO Website: CoP’s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381000" y="1727200"/>
            <a:ext cx="8382000" cy="4749800"/>
          </a:xfrm>
        </p:spPr>
        <p:txBody>
          <a:bodyPr/>
          <a:lstStyle/>
          <a:p>
            <a:pPr marL="609600" indent="-609600"/>
            <a:r>
              <a:rPr lang="en-US" b="1" u="sng" smtClean="0"/>
              <a:t>Water Cycle</a:t>
            </a:r>
            <a:r>
              <a:rPr lang="en-US" smtClean="0"/>
              <a:t>: “The aim . . . is to provide a unique perspective on the information needs of the water community by bringing together representatives who have knowledge of the decision processes in the water sector with those who have an interest in seeing Earth Observations being used more effectively to address those questions.”</a:t>
            </a:r>
          </a:p>
        </p:txBody>
      </p:sp>
      <p:sp>
        <p:nvSpPr>
          <p:cNvPr id="82947" name="Rectangle 3"/>
          <p:cNvSpPr>
            <a:spLocks noChangeArrowheads="1"/>
          </p:cNvSpPr>
          <p:nvPr/>
        </p:nvSpPr>
        <p:spPr bwMode="auto">
          <a:xfrm>
            <a:off x="685800" y="981075"/>
            <a:ext cx="7772400" cy="542925"/>
          </a:xfrm>
          <a:prstGeom prst="rect">
            <a:avLst/>
          </a:prstGeom>
          <a:noFill/>
          <a:ln w="9525">
            <a:noFill/>
            <a:miter lim="800000"/>
            <a:headEnd/>
            <a:tailEnd/>
          </a:ln>
        </p:spPr>
        <p:txBody>
          <a:bodyPr anchor="ctr"/>
          <a:lstStyle/>
          <a:p>
            <a:pPr algn="ctr" eaLnBrk="0" hangingPunct="0"/>
            <a:r>
              <a:rPr lang="en-US" sz="2800">
                <a:solidFill>
                  <a:srgbClr val="005FAA"/>
                </a:solidFill>
              </a:rPr>
              <a:t>GEO Website: CoP’s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381000" y="1727200"/>
            <a:ext cx="8382000" cy="4749800"/>
          </a:xfrm>
        </p:spPr>
        <p:txBody>
          <a:bodyPr>
            <a:normAutofit lnSpcReduction="10000"/>
          </a:bodyPr>
          <a:lstStyle/>
          <a:p>
            <a:pPr marL="609600" indent="-609600"/>
            <a:r>
              <a:rPr lang="en-US" sz="2400" b="1" u="sng" smtClean="0"/>
              <a:t>Energy</a:t>
            </a:r>
            <a:r>
              <a:rPr lang="en-US" sz="2400" smtClean="0"/>
              <a:t>:</a:t>
            </a:r>
            <a:r>
              <a:rPr lang="en-US" smtClean="0"/>
              <a:t> </a:t>
            </a:r>
            <a:r>
              <a:rPr lang="en-US" sz="2400" smtClean="0"/>
              <a:t>The objective of the Energy Community of practice (ECP) is to support GEOSS outcomes related to the application of Earth Observation data for energies. Relevant areas are:</a:t>
            </a:r>
          </a:p>
          <a:p>
            <a:pPr marL="990600" lvl="1" indent="-533400"/>
            <a:r>
              <a:rPr lang="en-US" sz="2000" smtClean="0">
                <a:ea typeface="ＭＳ Ｐゴシック" pitchFamily="34" charset="-128"/>
              </a:rPr>
              <a:t>Siting of power plants and facilities including environmental and sociological issues </a:t>
            </a:r>
          </a:p>
          <a:p>
            <a:pPr marL="990600" lvl="1" indent="-533400"/>
            <a:r>
              <a:rPr lang="en-US" sz="2000" smtClean="0">
                <a:ea typeface="ＭＳ Ｐゴシック" pitchFamily="34" charset="-128"/>
              </a:rPr>
              <a:t>Optimized design of power systems and facilities </a:t>
            </a:r>
          </a:p>
          <a:p>
            <a:pPr marL="990600" lvl="1" indent="-533400"/>
            <a:r>
              <a:rPr lang="en-US" sz="2000" smtClean="0">
                <a:ea typeface="ＭＳ Ｐゴシック" pitchFamily="34" charset="-128"/>
              </a:rPr>
              <a:t>Yield estimation and resource monitoring based on historic information </a:t>
            </a:r>
          </a:p>
          <a:p>
            <a:pPr marL="990600" lvl="1" indent="-533400"/>
            <a:r>
              <a:rPr lang="en-US" sz="2000" smtClean="0">
                <a:ea typeface="ＭＳ Ｐゴシック" pitchFamily="34" charset="-128"/>
              </a:rPr>
              <a:t>Yield forecast based on near real time weather and forecasting </a:t>
            </a:r>
          </a:p>
          <a:p>
            <a:pPr marL="990600" lvl="1" indent="-533400"/>
            <a:r>
              <a:rPr lang="en-US" sz="2000" smtClean="0">
                <a:ea typeface="ＭＳ Ｐゴシック" pitchFamily="34" charset="-128"/>
              </a:rPr>
              <a:t>Integration into existing energy supply, e.g. grid &amp; utility system integration </a:t>
            </a:r>
          </a:p>
          <a:p>
            <a:pPr marL="990600" lvl="1" indent="-533400"/>
            <a:r>
              <a:rPr lang="en-US" sz="2000" smtClean="0">
                <a:ea typeface="ＭＳ Ｐゴシック" pitchFamily="34" charset="-128"/>
              </a:rPr>
              <a:t>. . . . Etc.</a:t>
            </a:r>
          </a:p>
        </p:txBody>
      </p:sp>
      <p:sp>
        <p:nvSpPr>
          <p:cNvPr id="88067" name="Rectangle 3"/>
          <p:cNvSpPr>
            <a:spLocks noChangeArrowheads="1"/>
          </p:cNvSpPr>
          <p:nvPr/>
        </p:nvSpPr>
        <p:spPr bwMode="auto">
          <a:xfrm>
            <a:off x="685800" y="981075"/>
            <a:ext cx="7772400" cy="542925"/>
          </a:xfrm>
          <a:prstGeom prst="rect">
            <a:avLst/>
          </a:prstGeom>
          <a:noFill/>
          <a:ln w="9525">
            <a:noFill/>
            <a:miter lim="800000"/>
            <a:headEnd/>
            <a:tailEnd/>
          </a:ln>
        </p:spPr>
        <p:txBody>
          <a:bodyPr anchor="ctr"/>
          <a:lstStyle/>
          <a:p>
            <a:pPr algn="ctr" eaLnBrk="0" hangingPunct="0"/>
            <a:r>
              <a:rPr lang="en-US" sz="2800">
                <a:solidFill>
                  <a:srgbClr val="005FAA"/>
                </a:solidFill>
              </a:rPr>
              <a:t>GEO Website: CoP’s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srcRect/>
          <a:stretch>
            <a:fillRect/>
          </a:stretch>
        </p:blipFill>
        <p:spPr bwMode="auto">
          <a:xfrm>
            <a:off x="838200" y="65088"/>
            <a:ext cx="7772400" cy="6656387"/>
          </a:xfrm>
          <a:prstGeom prst="rect">
            <a:avLst/>
          </a:prstGeom>
          <a:noFill/>
          <a:ln w="9525">
            <a:noFill/>
            <a:miter lim="800000"/>
            <a:headEnd/>
            <a:tailEnd/>
          </a:ln>
          <a:effectLst/>
        </p:spPr>
      </p:pic>
      <p:sp>
        <p:nvSpPr>
          <p:cNvPr id="55301" name="Text Box 5"/>
          <p:cNvSpPr txBox="1">
            <a:spLocks noChangeArrowheads="1"/>
          </p:cNvSpPr>
          <p:nvPr/>
        </p:nvSpPr>
        <p:spPr bwMode="auto">
          <a:xfrm>
            <a:off x="304800" y="304800"/>
            <a:ext cx="1835150" cy="915988"/>
          </a:xfrm>
          <a:prstGeom prst="rect">
            <a:avLst/>
          </a:prstGeom>
          <a:noFill/>
          <a:ln w="9525">
            <a:noFill/>
            <a:miter lim="800000"/>
            <a:headEnd/>
            <a:tailEnd/>
          </a:ln>
          <a:effectLst/>
        </p:spPr>
        <p:txBody>
          <a:bodyPr wrap="none">
            <a:spAutoFit/>
          </a:bodyPr>
          <a:lstStyle/>
          <a:p>
            <a:r>
              <a:rPr lang="en-US" b="1"/>
              <a:t>The Public</a:t>
            </a:r>
          </a:p>
          <a:p>
            <a:r>
              <a:rPr lang="en-US" b="1"/>
              <a:t>Public Officials</a:t>
            </a:r>
          </a:p>
          <a:p>
            <a:r>
              <a:rPr lang="en-US" b="1"/>
              <a:t>NGOs</a:t>
            </a:r>
          </a:p>
        </p:txBody>
      </p:sp>
      <p:sp>
        <p:nvSpPr>
          <p:cNvPr id="55302" name="AutoShape 6"/>
          <p:cNvSpPr>
            <a:spLocks noChangeArrowheads="1"/>
          </p:cNvSpPr>
          <p:nvPr/>
        </p:nvSpPr>
        <p:spPr bwMode="auto">
          <a:xfrm rot="1564522">
            <a:off x="1800225" y="957263"/>
            <a:ext cx="706438" cy="193675"/>
          </a:xfrm>
          <a:prstGeom prst="leftArrow">
            <a:avLst>
              <a:gd name="adj1" fmla="val 50000"/>
              <a:gd name="adj2" fmla="val 91189"/>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381000" y="1447800"/>
            <a:ext cx="9296400" cy="5410200"/>
          </a:xfrm>
        </p:spPr>
        <p:txBody>
          <a:bodyPr/>
          <a:lstStyle/>
          <a:p>
            <a:pPr marL="609600" indent="-609600"/>
            <a:r>
              <a:rPr lang="en-US" dirty="0" err="1" smtClean="0"/>
              <a:t>CoP</a:t>
            </a:r>
            <a:r>
              <a:rPr lang="en-US" dirty="0" smtClean="0"/>
              <a:t> can bridge the gap between data and end-users/decision makers</a:t>
            </a:r>
          </a:p>
          <a:p>
            <a:pPr marL="609600" indent="-609600"/>
            <a:r>
              <a:rPr lang="en-US" dirty="0" err="1" smtClean="0"/>
              <a:t>CoP</a:t>
            </a:r>
            <a:r>
              <a:rPr lang="en-US" dirty="0" smtClean="0"/>
              <a:t> can serve multiple goals for multiple audiences</a:t>
            </a:r>
          </a:p>
          <a:p>
            <a:pPr marL="990600" lvl="1" indent="-533400">
              <a:buFontTx/>
              <a:buChar char="•"/>
            </a:pPr>
            <a:r>
              <a:rPr lang="en-US" dirty="0" smtClean="0">
                <a:ea typeface="ＭＳ Ｐゴシック" pitchFamily="34" charset="-128"/>
              </a:rPr>
              <a:t>Air Quality example: provide outcomes and tools specific to the community (Air Quality Portal); also contributes to larger GEOSS community by interfacing with GEOSS common infrastructure</a:t>
            </a:r>
          </a:p>
          <a:p>
            <a:pPr marL="609600" indent="-609600"/>
            <a:r>
              <a:rPr lang="en-US" dirty="0" err="1" smtClean="0"/>
              <a:t>CoP’s</a:t>
            </a:r>
            <a:r>
              <a:rPr lang="en-US" dirty="0" smtClean="0"/>
              <a:t> should be functional units</a:t>
            </a:r>
          </a:p>
          <a:p>
            <a:pPr marL="990600" lvl="1" indent="-533400">
              <a:buFontTx/>
              <a:buChar char="•"/>
            </a:pPr>
            <a:r>
              <a:rPr lang="en-US" dirty="0" smtClean="0">
                <a:ea typeface="ＭＳ Ｐゴシック" pitchFamily="34" charset="-128"/>
              </a:rPr>
              <a:t>Separate outcomes may need separate communities</a:t>
            </a:r>
          </a:p>
          <a:p>
            <a:pPr marL="990600" lvl="1" indent="-533400">
              <a:buFontTx/>
              <a:buChar char="•"/>
            </a:pPr>
            <a:r>
              <a:rPr lang="en-US" dirty="0" smtClean="0">
                <a:ea typeface="ＭＳ Ｐゴシック" pitchFamily="34" charset="-128"/>
              </a:rPr>
              <a:t>Overlap / Collaboration for specific outcomes</a:t>
            </a:r>
          </a:p>
        </p:txBody>
      </p:sp>
      <p:sp>
        <p:nvSpPr>
          <p:cNvPr id="84996" name="Rectangle 4"/>
          <p:cNvSpPr>
            <a:spLocks noChangeArrowheads="1"/>
          </p:cNvSpPr>
          <p:nvPr/>
        </p:nvSpPr>
        <p:spPr bwMode="auto">
          <a:xfrm>
            <a:off x="-304800" y="685800"/>
            <a:ext cx="9753600" cy="542925"/>
          </a:xfrm>
          <a:prstGeom prst="rect">
            <a:avLst/>
          </a:prstGeom>
          <a:noFill/>
          <a:ln w="9525">
            <a:noFill/>
            <a:miter lim="800000"/>
            <a:headEnd/>
            <a:tailEnd/>
          </a:ln>
        </p:spPr>
        <p:txBody>
          <a:bodyPr anchor="ctr"/>
          <a:lstStyle/>
          <a:p>
            <a:pPr algn="ctr" eaLnBrk="0" hangingPunct="0"/>
            <a:r>
              <a:rPr lang="en-US" sz="3200" dirty="0" smtClean="0">
                <a:solidFill>
                  <a:srgbClr val="005FAA"/>
                </a:solidFill>
              </a:rPr>
              <a:t>2009: Lessons Learned and </a:t>
            </a:r>
            <a:r>
              <a:rPr lang="en-US" sz="3200" dirty="0">
                <a:solidFill>
                  <a:srgbClr val="005FAA"/>
                </a:solidFill>
              </a:rPr>
              <a:t>Advice for </a:t>
            </a:r>
            <a:r>
              <a:rPr lang="en-US" sz="3200" dirty="0" smtClean="0">
                <a:solidFill>
                  <a:srgbClr val="005FAA"/>
                </a:solidFill>
              </a:rPr>
              <a:t>new </a:t>
            </a:r>
            <a:r>
              <a:rPr lang="en-US" sz="3200" dirty="0" err="1" smtClean="0">
                <a:solidFill>
                  <a:srgbClr val="005FAA"/>
                </a:solidFill>
              </a:rPr>
              <a:t>CoPs</a:t>
            </a:r>
            <a:endParaRPr lang="en-US" sz="3200" dirty="0">
              <a:solidFill>
                <a:srgbClr val="005FAA"/>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GB" b="1" dirty="0"/>
              <a:t>How the </a:t>
            </a:r>
            <a:r>
              <a:rPr lang="en-GB" b="1" dirty="0" err="1"/>
              <a:t>CoP</a:t>
            </a:r>
            <a:r>
              <a:rPr lang="en-GB" b="1" dirty="0"/>
              <a:t> concept and the ‘network of networks’ model is implemented by GEO </a:t>
            </a:r>
            <a:r>
              <a:rPr lang="en-GB" b="1" dirty="0" smtClean="0"/>
              <a:t>BON</a:t>
            </a:r>
            <a:endParaRPr lang="en-US" b="1" dirty="0"/>
          </a:p>
        </p:txBody>
      </p:sp>
      <p:sp>
        <p:nvSpPr>
          <p:cNvPr id="3" name="Content Placeholder 2"/>
          <p:cNvSpPr>
            <a:spLocks noGrp="1"/>
          </p:cNvSpPr>
          <p:nvPr>
            <p:ph idx="1"/>
          </p:nvPr>
        </p:nvSpPr>
        <p:spPr>
          <a:xfrm>
            <a:off x="457200" y="2514600"/>
            <a:ext cx="8686800" cy="4343400"/>
          </a:xfrm>
        </p:spPr>
        <p:txBody>
          <a:bodyPr>
            <a:normAutofit/>
          </a:bodyPr>
          <a:lstStyle/>
          <a:p>
            <a:pPr>
              <a:buNone/>
            </a:pPr>
            <a:r>
              <a:rPr lang="en-GB" dirty="0"/>
              <a:t>The Vision of GEO BON is for a coordinated, global network that gathers and shares information on biodiversity, provides tools for data integration and analysis, and contributes to improving environmental management and human well-being</a:t>
            </a:r>
            <a:r>
              <a:rPr lang="en-GB" dirty="0" smtClean="0"/>
              <a:t>.</a:t>
            </a:r>
          </a:p>
          <a:p>
            <a:r>
              <a:rPr lang="en-GB" dirty="0"/>
              <a:t>main implementation platform </a:t>
            </a:r>
            <a:r>
              <a:rPr lang="en-GB" dirty="0" smtClean="0"/>
              <a:t>- Biodiversity SBA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915400" cy="6400800"/>
          </a:xfrm>
        </p:spPr>
        <p:txBody>
          <a:bodyPr>
            <a:normAutofit fontScale="92500"/>
          </a:bodyPr>
          <a:lstStyle/>
          <a:p>
            <a:r>
              <a:rPr lang="en-GB" dirty="0" smtClean="0"/>
              <a:t>A </a:t>
            </a:r>
            <a:r>
              <a:rPr lang="en-GB" dirty="0"/>
              <a:t>“network of networks</a:t>
            </a:r>
            <a:r>
              <a:rPr lang="en-GB" dirty="0" smtClean="0"/>
              <a:t>”</a:t>
            </a:r>
          </a:p>
          <a:p>
            <a:r>
              <a:rPr lang="en-GB" dirty="0" smtClean="0"/>
              <a:t>To strengthen </a:t>
            </a:r>
            <a:r>
              <a:rPr lang="en-GB" dirty="0"/>
              <a:t>and coordinate the activities of a diverse set of partners towards a common </a:t>
            </a:r>
            <a:r>
              <a:rPr lang="en-GB" dirty="0" smtClean="0"/>
              <a:t>goal </a:t>
            </a:r>
          </a:p>
          <a:p>
            <a:pPr lvl="1"/>
            <a:r>
              <a:rPr lang="en-GB" dirty="0" smtClean="0"/>
              <a:t>improved biodiversity information for a wide range of users</a:t>
            </a:r>
          </a:p>
          <a:p>
            <a:r>
              <a:rPr lang="en-GB" dirty="0" smtClean="0"/>
              <a:t>Steering Committee and 8 Working Groups</a:t>
            </a:r>
          </a:p>
          <a:p>
            <a:r>
              <a:rPr lang="en-GB" dirty="0"/>
              <a:t>pragmatically constituted, reflecting the way the biodiversity community is organised and </a:t>
            </a:r>
            <a:r>
              <a:rPr lang="en-GB" dirty="0" smtClean="0"/>
              <a:t>interacts</a:t>
            </a:r>
          </a:p>
          <a:p>
            <a:r>
              <a:rPr lang="en-GB" dirty="0" smtClean="0"/>
              <a:t>Regional BONs serving biodiversity </a:t>
            </a:r>
            <a:r>
              <a:rPr lang="en-GB" dirty="0"/>
              <a:t>observation needs of a group of neighbouring countries; </a:t>
            </a:r>
            <a:r>
              <a:rPr lang="en-GB" dirty="0" smtClean="0"/>
              <a:t>forming spontaneously </a:t>
            </a:r>
            <a:r>
              <a:rPr lang="en-GB" dirty="0"/>
              <a:t>or with </a:t>
            </a:r>
            <a:r>
              <a:rPr lang="en-GB" dirty="0" smtClean="0"/>
              <a:t>GEO BON </a:t>
            </a:r>
            <a:r>
              <a:rPr lang="en-GB" dirty="0" smtClean="0"/>
              <a:t>facilitation</a:t>
            </a:r>
          </a:p>
          <a:p>
            <a:r>
              <a:rPr lang="en-GB" dirty="0" smtClean="0"/>
              <a:t>Topical BONS focused </a:t>
            </a:r>
            <a:r>
              <a:rPr lang="en-GB" dirty="0"/>
              <a:t>on a particular set of biodiversity issues</a:t>
            </a:r>
            <a:endParaRPr lang="en-GB" dirty="0" smtClean="0"/>
          </a:p>
          <a:p>
            <a:endParaRPr lang="en-GB" dirty="0" smtClean="0"/>
          </a:p>
          <a:p>
            <a:endParaRPr lang="en-GB"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372600" cy="1143000"/>
          </a:xfrm>
        </p:spPr>
        <p:txBody>
          <a:bodyPr>
            <a:normAutofit/>
          </a:bodyPr>
          <a:lstStyle/>
          <a:p>
            <a:r>
              <a:rPr lang="en-GB" dirty="0"/>
              <a:t>Current success with the </a:t>
            </a:r>
            <a:r>
              <a:rPr lang="en-GB" dirty="0" err="1"/>
              <a:t>CoP</a:t>
            </a:r>
            <a:r>
              <a:rPr lang="en-GB" dirty="0"/>
              <a:t> approach</a:t>
            </a:r>
            <a:r>
              <a:rPr lang="en-GB"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buNone/>
            </a:pPr>
            <a:r>
              <a:rPr lang="en-GB" dirty="0" smtClean="0"/>
              <a:t>GEO BON</a:t>
            </a:r>
          </a:p>
          <a:p>
            <a:r>
              <a:rPr lang="en-GB" dirty="0" smtClean="0"/>
              <a:t>a </a:t>
            </a:r>
            <a:r>
              <a:rPr lang="en-GB" dirty="0"/>
              <a:t>wonderful response and great </a:t>
            </a:r>
            <a:r>
              <a:rPr lang="en-GB" dirty="0" smtClean="0"/>
              <a:t>success</a:t>
            </a:r>
          </a:p>
          <a:p>
            <a:r>
              <a:rPr lang="en-GB" dirty="0" smtClean="0"/>
              <a:t>Regional BONs joined/wanting to join</a:t>
            </a:r>
          </a:p>
          <a:p>
            <a:r>
              <a:rPr lang="en-GB" dirty="0" smtClean="0"/>
              <a:t>Working Groups building partnerships, </a:t>
            </a:r>
            <a:r>
              <a:rPr lang="en-GB" dirty="0" err="1" smtClean="0"/>
              <a:t>CoPs</a:t>
            </a:r>
            <a:endParaRPr lang="en-GB" dirty="0" smtClean="0"/>
          </a:p>
          <a:p>
            <a:r>
              <a:rPr lang="en-GB" dirty="0" smtClean="0"/>
              <a:t>Specific requests from the user community</a:t>
            </a:r>
          </a:p>
          <a:p>
            <a:r>
              <a:rPr lang="en-GB" dirty="0" smtClean="0"/>
              <a:t>Request for workshop to prepare report</a:t>
            </a:r>
          </a:p>
          <a:p>
            <a:pPr>
              <a:buNone/>
            </a:pPr>
            <a:r>
              <a:rPr lang="en-GB" dirty="0" err="1" smtClean="0"/>
              <a:t>CoP</a:t>
            </a:r>
            <a:r>
              <a:rPr lang="en-GB" dirty="0" smtClean="0"/>
              <a:t> Concept:</a:t>
            </a:r>
          </a:p>
          <a:p>
            <a:r>
              <a:rPr lang="en-GB" dirty="0" smtClean="0"/>
              <a:t>Working well; Bringing in individuals</a:t>
            </a:r>
            <a:r>
              <a:rPr lang="en-GB" dirty="0"/>
              <a:t>, groups, organisations and regional initiatives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Objectives for the </a:t>
            </a:r>
            <a:r>
              <a:rPr lang="en-US" b="1" dirty="0" smtClean="0"/>
              <a:t>Forest </a:t>
            </a:r>
            <a:r>
              <a:rPr lang="en-US" b="1" dirty="0" err="1" smtClean="0"/>
              <a:t>CoP</a:t>
            </a:r>
            <a:endParaRPr lang="en-US"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pPr lvl="0"/>
            <a:r>
              <a:rPr lang="en-US" b="1" i="1" dirty="0"/>
              <a:t>communication and coordination of the </a:t>
            </a:r>
            <a:r>
              <a:rPr lang="en-US" b="1" i="1" dirty="0" smtClean="0"/>
              <a:t>forest </a:t>
            </a:r>
            <a:r>
              <a:rPr lang="en-US" b="1" i="1" dirty="0" smtClean="0"/>
              <a:t>GEO </a:t>
            </a:r>
            <a:r>
              <a:rPr lang="en-US" b="1" i="1" dirty="0"/>
              <a:t>work plan </a:t>
            </a:r>
            <a:r>
              <a:rPr lang="en-US" b="1" i="1" dirty="0" smtClean="0"/>
              <a:t>task </a:t>
            </a:r>
            <a:r>
              <a:rPr lang="en-US" b="1" i="1" dirty="0" smtClean="0"/>
              <a:t>teams</a:t>
            </a:r>
            <a:endParaRPr lang="en-US" dirty="0"/>
          </a:p>
          <a:p>
            <a:pPr lvl="0"/>
            <a:r>
              <a:rPr lang="en-US" b="1" i="1" dirty="0" smtClean="0"/>
              <a:t>agreement </a:t>
            </a:r>
            <a:r>
              <a:rPr lang="en-US" b="1" i="1" dirty="0"/>
              <a:t>on user community requirements for forest </a:t>
            </a:r>
            <a:r>
              <a:rPr lang="en-US" b="1" i="1" dirty="0" smtClean="0"/>
              <a:t>observations: present </a:t>
            </a:r>
            <a:r>
              <a:rPr lang="en-US" b="1" i="1" dirty="0"/>
              <a:t>status and </a:t>
            </a:r>
            <a:r>
              <a:rPr lang="en-US" b="1" i="1" dirty="0" smtClean="0"/>
              <a:t>gaps</a:t>
            </a:r>
          </a:p>
          <a:p>
            <a:r>
              <a:rPr lang="en-US" b="1" i="1" dirty="0"/>
              <a:t>Advise the </a:t>
            </a:r>
            <a:r>
              <a:rPr lang="en-US" b="1" i="1" dirty="0" smtClean="0"/>
              <a:t>UIC, </a:t>
            </a:r>
            <a:r>
              <a:rPr lang="en-US" b="1" i="1" dirty="0"/>
              <a:t>other </a:t>
            </a:r>
            <a:r>
              <a:rPr lang="en-US" b="1" i="1" dirty="0" err="1"/>
              <a:t>CoPs</a:t>
            </a:r>
            <a:r>
              <a:rPr lang="en-US" b="1" i="1" dirty="0"/>
              <a:t> and GEO on matters relating to forest </a:t>
            </a:r>
            <a:r>
              <a:rPr lang="en-US" b="1" i="1" dirty="0" smtClean="0"/>
              <a:t>observations, related SBAs, </a:t>
            </a:r>
            <a:r>
              <a:rPr lang="en-US" b="1" i="1" dirty="0"/>
              <a:t>and on cross-cutting </a:t>
            </a:r>
            <a:r>
              <a:rPr lang="en-US" b="1" i="1" dirty="0" smtClean="0"/>
              <a:t>issues</a:t>
            </a:r>
          </a:p>
          <a:p>
            <a:pPr lvl="0"/>
            <a:r>
              <a:rPr lang="en-US" b="1" i="1" dirty="0"/>
              <a:t>Support the forest observation community with information </a:t>
            </a:r>
            <a:r>
              <a:rPr lang="en-US" b="1" i="1" dirty="0" smtClean="0"/>
              <a:t>on </a:t>
            </a:r>
            <a:r>
              <a:rPr lang="en-US" b="1" i="1" dirty="0"/>
              <a:t>activities </a:t>
            </a:r>
            <a:r>
              <a:rPr lang="en-US" b="1" i="1" dirty="0" smtClean="0"/>
              <a:t>and </a:t>
            </a:r>
            <a:r>
              <a:rPr lang="en-US" b="1" i="1" dirty="0"/>
              <a:t>plans in the GEO process</a:t>
            </a:r>
            <a:endParaRPr lang="en-US" dirty="0"/>
          </a:p>
          <a:p>
            <a:pPr>
              <a:buNone/>
            </a:pPr>
            <a:endParaRPr lang="en-US" dirty="0"/>
          </a:p>
          <a:p>
            <a:pPr lvl="0"/>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1344</Words>
  <Application>Microsoft Office PowerPoint</Application>
  <PresentationFormat>On-screen Show (4:3)</PresentationFormat>
  <Paragraphs>131</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Communities of Practice: Implementation &amp; Users</vt:lpstr>
      <vt:lpstr>Slide 2</vt:lpstr>
      <vt:lpstr>CoP Classic Characteristics</vt:lpstr>
      <vt:lpstr>Slide 4</vt:lpstr>
      <vt:lpstr>Slide 5</vt:lpstr>
      <vt:lpstr>How the CoP concept and the ‘network of networks’ model is implemented by GEO BON</vt:lpstr>
      <vt:lpstr>Slide 7</vt:lpstr>
      <vt:lpstr>Current success with the CoP approach:</vt:lpstr>
      <vt:lpstr>Objectives for the Forest CoP</vt:lpstr>
      <vt:lpstr>Slide 10</vt:lpstr>
      <vt:lpstr>Success in linking the GEO tasks to users of forest observations</vt:lpstr>
      <vt:lpstr>IGWCO COP and User Engagement</vt:lpstr>
      <vt:lpstr>User Engagements Successes</vt:lpstr>
      <vt:lpstr>Energy CoP Objectives</vt:lpstr>
      <vt:lpstr>Successes for Users</vt:lpstr>
      <vt:lpstr>GHCP and the Broader GH Community</vt:lpstr>
      <vt:lpstr>The Supersites Initiative</vt:lpstr>
      <vt:lpstr>Tandem Centers</vt:lpstr>
      <vt:lpstr>Coastal Zone CoP: Engaging End Users </vt:lpstr>
      <vt:lpstr>Regional Workshops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Communities of Practice: Implementation &amp; Users</dc:title>
  <dc:creator>USEPA</dc:creator>
  <cp:lastModifiedBy>USEPA</cp:lastModifiedBy>
  <cp:revision>8</cp:revision>
  <dcterms:created xsi:type="dcterms:W3CDTF">2011-04-09T06:28:20Z</dcterms:created>
  <dcterms:modified xsi:type="dcterms:W3CDTF">2011-04-09T10:13:47Z</dcterms:modified>
</cp:coreProperties>
</file>