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metadata/thumbnail" Target="docProps/thumbnail0.jpeg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8" r:id="rId3"/>
    <p:sldId id="288" r:id="rId4"/>
    <p:sldId id="290" r:id="rId5"/>
    <p:sldId id="274" r:id="rId6"/>
    <p:sldId id="261" r:id="rId7"/>
    <p:sldId id="262" r:id="rId8"/>
    <p:sldId id="291" r:id="rId9"/>
    <p:sldId id="292" r:id="rId10"/>
    <p:sldId id="293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11" autoAdjust="0"/>
    <p:restoredTop sz="99831" autoAdjust="0"/>
  </p:normalViewPr>
  <p:slideViewPr>
    <p:cSldViewPr snapToGrid="0">
      <p:cViewPr>
        <p:scale>
          <a:sx n="100" d="100"/>
          <a:sy n="100" d="100"/>
        </p:scale>
        <p:origin x="78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393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902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512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1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fld id="{879C91AA-9EAD-6F42-AD29-315A9F2ECC7C}" type="slidenum">
              <a:rPr lang="en-US" sz="1200">
                <a:latin typeface="Calibri" charset="0"/>
              </a:rPr>
              <a:pPr/>
              <a:t>5</a:t>
            </a:fld>
            <a:endParaRPr lang="en-US" sz="1200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 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599" y="0"/>
            <a:ext cx="8689975" cy="917575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>
            <a:lvl1pPr>
              <a:defRPr lang="en-US" sz="3200" dirty="0">
                <a:solidFill>
                  <a:srgbClr val="52525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228601" y="6534346"/>
            <a:ext cx="8731737" cy="211549"/>
          </a:xfrm>
        </p:spPr>
        <p:txBody>
          <a:bodyPr anchor="b"/>
          <a:lstStyle>
            <a:lvl1pPr marL="0" indent="0" algn="r">
              <a:buNone/>
              <a:defRPr sz="1100" baseline="0">
                <a:solidFill>
                  <a:srgbClr val="9B9B9B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62165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CH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8/31/2012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Click to edit Master text styles</a:t>
            </a:r>
          </a:p>
          <a:p>
            <a:pPr lvl="1"/>
            <a:r>
              <a:rPr lang="fr-CH" smtClean="0"/>
              <a:t>Second level</a:t>
            </a:r>
          </a:p>
          <a:p>
            <a:pPr lvl="2"/>
            <a:r>
              <a:rPr lang="fr-CH" smtClean="0"/>
              <a:t>Third level</a:t>
            </a:r>
          </a:p>
          <a:p>
            <a:pPr lvl="3"/>
            <a:r>
              <a:rPr lang="fr-CH" smtClean="0"/>
              <a:t>Fourth level</a:t>
            </a:r>
          </a:p>
          <a:p>
            <a:pPr lvl="4"/>
            <a:r>
              <a:rPr lang="fr-CH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multi_touch_ipa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431" y="3441700"/>
            <a:ext cx="3054569" cy="35433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09133"/>
            <a:ext cx="9144000" cy="1219840"/>
          </a:xfrm>
          <a:prstGeom prst="rect">
            <a:avLst/>
          </a:prstGeom>
        </p:spPr>
      </p:pic>
      <p:pic>
        <p:nvPicPr>
          <p:cNvPr id="5" name="Picture 4" descr="remote11.jpg                                                   00029CECPandora                        B8C258FD: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392" y="3124199"/>
            <a:ext cx="2800007" cy="3364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Ells 2012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073399"/>
            <a:ext cx="2514600" cy="3405487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>
            <a:off x="2730500" y="4419600"/>
            <a:ext cx="5847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210300" y="4457700"/>
            <a:ext cx="584708" cy="4846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25500" y="2527300"/>
            <a:ext cx="115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tantia" charset="0"/>
                <a:ea typeface="ＭＳ Ｐゴシック" charset="0"/>
                <a:cs typeface="ＭＳ Ｐゴシック" charset="0"/>
              </a:rPr>
              <a:t>IPY 1 1882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02100" y="2552700"/>
            <a:ext cx="127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charset="0"/>
                <a:ea typeface="ＭＳ Ｐゴシック" charset="0"/>
                <a:cs typeface="ＭＳ Ｐゴシック" charset="0"/>
              </a:rPr>
              <a:t>CCIN 200</a:t>
            </a:r>
            <a:r>
              <a:rPr lang="en-US" dirty="0" smtClean="0">
                <a:solidFill>
                  <a:schemeClr val="bg1"/>
                </a:solidFill>
              </a:rPr>
              <a:t>2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175500" y="255270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Constantia" charset="0"/>
                <a:ea typeface="ＭＳ Ｐゴシック" charset="0"/>
                <a:cs typeface="ＭＳ Ｐゴシック" charset="0"/>
              </a:rPr>
              <a:t>PDC/DACN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76300" y="215900"/>
            <a:ext cx="7226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POLAR DATA: MOVING ON FROM IPY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8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4500" y="1481138"/>
            <a:ext cx="8267700" cy="23669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i="1" dirty="0"/>
              <a:t>Sustainable development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is </a:t>
            </a:r>
            <a:r>
              <a:rPr lang="en-US" b="1" i="1" dirty="0"/>
              <a:t>a result of 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r>
              <a:rPr lang="en-US" b="1" i="1" dirty="0" smtClean="0"/>
              <a:t>decisions </a:t>
            </a:r>
            <a:r>
              <a:rPr lang="en-US" b="1" i="1" dirty="0"/>
              <a:t>by </a:t>
            </a:r>
            <a:r>
              <a:rPr lang="en-US" b="1" i="1" dirty="0" smtClean="0"/>
              <a:t>USERS </a:t>
            </a:r>
            <a:br>
              <a:rPr lang="en-US" b="1" i="1" dirty="0" smtClean="0"/>
            </a:br>
            <a:r>
              <a:rPr lang="en-US" b="1" i="1" dirty="0" smtClean="0"/>
              <a:t>in the planning </a:t>
            </a:r>
            <a:r>
              <a:rPr lang="en-US" b="1" i="1" dirty="0"/>
              <a:t>process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927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127000"/>
            <a:ext cx="4914900" cy="6256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753100"/>
            <a:ext cx="391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FFFF"/>
                </a:solidFill>
              </a:rPr>
              <a:t>Eric A. </a:t>
            </a:r>
            <a:r>
              <a:rPr lang="en-US" dirty="0" smtClean="0">
                <a:solidFill>
                  <a:srgbClr val="FFFFFF"/>
                </a:solidFill>
              </a:rPr>
              <a:t>Graham, Sandra </a:t>
            </a:r>
            <a:r>
              <a:rPr lang="en-US" dirty="0">
                <a:solidFill>
                  <a:srgbClr val="FFFFFF"/>
                </a:solidFill>
              </a:rPr>
              <a:t>Henderson, </a:t>
            </a:r>
            <a:r>
              <a:rPr lang="en-US" dirty="0" smtClean="0">
                <a:solidFill>
                  <a:srgbClr val="FFFFFF"/>
                </a:solidFill>
              </a:rPr>
              <a:t>and</a:t>
            </a:r>
            <a:r>
              <a:rPr lang="en-US" dirty="0">
                <a:solidFill>
                  <a:srgbClr val="FFFFFF"/>
                </a:solidFill>
              </a:rPr>
              <a:t> </a:t>
            </a:r>
            <a:r>
              <a:rPr lang="en-US" dirty="0" smtClean="0">
                <a:solidFill>
                  <a:srgbClr val="FFFFFF"/>
                </a:solidFill>
              </a:rPr>
              <a:t>Annette </a:t>
            </a:r>
            <a:r>
              <a:rPr lang="en-US" dirty="0" err="1">
                <a:solidFill>
                  <a:srgbClr val="FFFFFF"/>
                </a:solidFill>
              </a:rPr>
              <a:t>Schloss</a:t>
            </a:r>
            <a:r>
              <a:rPr lang="en-US" dirty="0" smtClean="0">
                <a:solidFill>
                  <a:srgbClr val="FFFFFF"/>
                </a:solidFill>
              </a:rPr>
              <a:t>, </a:t>
            </a:r>
            <a:r>
              <a:rPr lang="en-US" i="1" dirty="0" smtClean="0">
                <a:solidFill>
                  <a:srgbClr val="FFFFFF"/>
                </a:solidFill>
              </a:rPr>
              <a:t>Eos</a:t>
            </a:r>
            <a:r>
              <a:rPr lang="en-US" dirty="0">
                <a:solidFill>
                  <a:srgbClr val="FFFFFF"/>
                </a:solidFill>
              </a:rPr>
              <a:t>, Vol. 92, No. 38, </a:t>
            </a:r>
            <a:endParaRPr lang="en-US" dirty="0" smtClean="0">
              <a:solidFill>
                <a:srgbClr val="FFFFFF"/>
              </a:solidFill>
            </a:endParaRPr>
          </a:p>
          <a:p>
            <a:pPr algn="ctr"/>
            <a:r>
              <a:rPr lang="en-US" dirty="0" smtClean="0">
                <a:solidFill>
                  <a:srgbClr val="FFFFFF"/>
                </a:solidFill>
              </a:rPr>
              <a:t>20 </a:t>
            </a:r>
            <a:r>
              <a:rPr lang="en-US" dirty="0">
                <a:solidFill>
                  <a:srgbClr val="FFFFFF"/>
                </a:solidFill>
              </a:rPr>
              <a:t>September 2011</a:t>
            </a:r>
            <a:endParaRPr lang="en-US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7800" y="571500"/>
            <a:ext cx="369664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3200" dirty="0">
                <a:solidFill>
                  <a:srgbClr val="FFFFFF"/>
                </a:solidFill>
              </a:rPr>
              <a:t>Using Mobile </a:t>
            </a:r>
            <a:r>
              <a:rPr lang="en-US" sz="3200" dirty="0" smtClean="0">
                <a:solidFill>
                  <a:srgbClr val="FFFFFF"/>
                </a:solidFill>
              </a:rPr>
              <a:t>Phones</a:t>
            </a:r>
          </a:p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to Engage</a:t>
            </a:r>
          </a:p>
          <a:p>
            <a:pPr algn="r"/>
            <a:r>
              <a:rPr lang="en-US" sz="3200" dirty="0">
                <a:solidFill>
                  <a:srgbClr val="FFFFFF"/>
                </a:solidFill>
              </a:rPr>
              <a:t>Citizen Scientists 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r"/>
            <a:r>
              <a:rPr lang="en-US" sz="3200" dirty="0" smtClean="0">
                <a:solidFill>
                  <a:srgbClr val="FFFFFF"/>
                </a:solidFill>
              </a:rPr>
              <a:t>in </a:t>
            </a:r>
            <a:r>
              <a:rPr lang="en-US" sz="3200" dirty="0">
                <a:solidFill>
                  <a:srgbClr val="FFFFFF"/>
                </a:solidFill>
              </a:rPr>
              <a:t>Research</a:t>
            </a:r>
          </a:p>
        </p:txBody>
      </p:sp>
      <p:pic>
        <p:nvPicPr>
          <p:cNvPr id="5" name="Picture 4" descr="iphone-4S-att-0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3293144"/>
            <a:ext cx="3492500" cy="228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6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2900"/>
            <a:ext cx="9144000" cy="61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50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" y="0"/>
            <a:ext cx="8936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35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7" name="Group 24"/>
          <p:cNvGrpSpPr>
            <a:grpSpLocks/>
          </p:cNvGrpSpPr>
          <p:nvPr/>
        </p:nvGrpSpPr>
        <p:grpSpPr bwMode="auto">
          <a:xfrm>
            <a:off x="2278063" y="1068388"/>
            <a:ext cx="4622800" cy="5340350"/>
            <a:chOff x="2281238" y="1063625"/>
            <a:chExt cx="4622800" cy="5340351"/>
          </a:xfrm>
        </p:grpSpPr>
        <p:sp>
          <p:nvSpPr>
            <p:cNvPr id="4127" name="Oval 15"/>
            <p:cNvSpPr>
              <a:spLocks noChangeArrowheads="1"/>
            </p:cNvSpPr>
            <p:nvPr/>
          </p:nvSpPr>
          <p:spPr bwMode="auto">
            <a:xfrm>
              <a:off x="3222625" y="2360613"/>
              <a:ext cx="2740025" cy="274161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606060">
                  <a:alpha val="50195"/>
                </a:srgbClr>
              </a:solidFill>
              <a:round/>
              <a:headEnd/>
              <a:tailEnd/>
            </a:ln>
          </p:spPr>
          <p:txBody>
            <a:bodyPr lIns="82124" tIns="41061" rIns="82124" bIns="41061" anchor="ctr"/>
            <a:lstStyle/>
            <a:p>
              <a:pPr algn="ctr" defTabSz="814388"/>
              <a:endParaRPr lang="en-US" sz="2400">
                <a:latin typeface="Arial" charset="0"/>
              </a:endParaRPr>
            </a:p>
          </p:txBody>
        </p:sp>
        <p:sp>
          <p:nvSpPr>
            <p:cNvPr id="4128" name="Freeform 7"/>
            <p:cNvSpPr>
              <a:spLocks/>
            </p:cNvSpPr>
            <p:nvPr/>
          </p:nvSpPr>
          <p:spPr bwMode="auto">
            <a:xfrm>
              <a:off x="3829050" y="1063625"/>
              <a:ext cx="1530350" cy="1766888"/>
            </a:xfrm>
            <a:custGeom>
              <a:avLst/>
              <a:gdLst>
                <a:gd name="T0" fmla="*/ 2147483647 w 964"/>
                <a:gd name="T1" fmla="*/ 2101810907 h 1113"/>
                <a:gd name="T2" fmla="*/ 1214715313 w 964"/>
                <a:gd name="T3" fmla="*/ 2147483647 h 1113"/>
                <a:gd name="T4" fmla="*/ 0 w 964"/>
                <a:gd name="T5" fmla="*/ 2101810907 h 1113"/>
                <a:gd name="T6" fmla="*/ 0 w 964"/>
                <a:gd name="T7" fmla="*/ 703124586 h 1113"/>
                <a:gd name="T8" fmla="*/ 1214715313 w 964"/>
                <a:gd name="T9" fmla="*/ 0 h 1113"/>
                <a:gd name="T10" fmla="*/ 2147483647 w 964"/>
                <a:gd name="T11" fmla="*/ 703124586 h 1113"/>
                <a:gd name="T12" fmla="*/ 2147483647 w 964"/>
                <a:gd name="T13" fmla="*/ 2101810907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834"/>
                  </a:move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lnTo>
                    <a:pt x="964" y="279"/>
                  </a:lnTo>
                  <a:lnTo>
                    <a:pt x="964" y="8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29" name="Freeform 8"/>
            <p:cNvSpPr>
              <a:spLocks/>
            </p:cNvSpPr>
            <p:nvPr/>
          </p:nvSpPr>
          <p:spPr bwMode="auto">
            <a:xfrm>
              <a:off x="3829050" y="4637088"/>
              <a:ext cx="1530350" cy="1766888"/>
            </a:xfrm>
            <a:custGeom>
              <a:avLst/>
              <a:gdLst>
                <a:gd name="T0" fmla="*/ 2147483647 w 964"/>
                <a:gd name="T1" fmla="*/ 2101810907 h 1113"/>
                <a:gd name="T2" fmla="*/ 1214715313 w 964"/>
                <a:gd name="T3" fmla="*/ 2147483647 h 1113"/>
                <a:gd name="T4" fmla="*/ 0 w 964"/>
                <a:gd name="T5" fmla="*/ 2101810907 h 1113"/>
                <a:gd name="T6" fmla="*/ 0 w 964"/>
                <a:gd name="T7" fmla="*/ 698084273 h 1113"/>
                <a:gd name="T8" fmla="*/ 1214715313 w 964"/>
                <a:gd name="T9" fmla="*/ 0 h 1113"/>
                <a:gd name="T10" fmla="*/ 2147483647 w 964"/>
                <a:gd name="T11" fmla="*/ 698084273 h 1113"/>
                <a:gd name="T12" fmla="*/ 2147483647 w 964"/>
                <a:gd name="T13" fmla="*/ 2101810907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834"/>
                  </a:moveTo>
                  <a:lnTo>
                    <a:pt x="482" y="1113"/>
                  </a:lnTo>
                  <a:lnTo>
                    <a:pt x="0" y="834"/>
                  </a:lnTo>
                  <a:lnTo>
                    <a:pt x="0" y="277"/>
                  </a:lnTo>
                  <a:lnTo>
                    <a:pt x="482" y="0"/>
                  </a:lnTo>
                  <a:lnTo>
                    <a:pt x="964" y="277"/>
                  </a:lnTo>
                  <a:lnTo>
                    <a:pt x="964" y="834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30" name="Freeform 9"/>
            <p:cNvSpPr>
              <a:spLocks/>
            </p:cNvSpPr>
            <p:nvPr/>
          </p:nvSpPr>
          <p:spPr bwMode="auto">
            <a:xfrm>
              <a:off x="2281238" y="1955800"/>
              <a:ext cx="1530350" cy="1766888"/>
            </a:xfrm>
            <a:custGeom>
              <a:avLst/>
              <a:gdLst>
                <a:gd name="T0" fmla="*/ 2147483647 w 964"/>
                <a:gd name="T1" fmla="*/ 703124586 h 1113"/>
                <a:gd name="T2" fmla="*/ 2147483647 w 964"/>
                <a:gd name="T3" fmla="*/ 2101810907 h 1113"/>
                <a:gd name="T4" fmla="*/ 1214715313 w 964"/>
                <a:gd name="T5" fmla="*/ 2147483647 h 1113"/>
                <a:gd name="T6" fmla="*/ 0 w 964"/>
                <a:gd name="T7" fmla="*/ 2101810907 h 1113"/>
                <a:gd name="T8" fmla="*/ 0 w 964"/>
                <a:gd name="T9" fmla="*/ 703124586 h 1113"/>
                <a:gd name="T10" fmla="*/ 1214715313 w 964"/>
                <a:gd name="T11" fmla="*/ 0 h 1113"/>
                <a:gd name="T12" fmla="*/ 2147483647 w 964"/>
                <a:gd name="T13" fmla="*/ 703124586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279"/>
                  </a:moveTo>
                  <a:lnTo>
                    <a:pt x="964" y="834"/>
                  </a:ln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lnTo>
                    <a:pt x="964" y="279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31" name="Freeform 10"/>
            <p:cNvSpPr>
              <a:spLocks/>
            </p:cNvSpPr>
            <p:nvPr/>
          </p:nvSpPr>
          <p:spPr bwMode="auto">
            <a:xfrm>
              <a:off x="5373688" y="3741738"/>
              <a:ext cx="1530350" cy="1770063"/>
            </a:xfrm>
            <a:custGeom>
              <a:avLst/>
              <a:gdLst>
                <a:gd name="T0" fmla="*/ 2147483647 w 964"/>
                <a:gd name="T1" fmla="*/ 700603635 h 1115"/>
                <a:gd name="T2" fmla="*/ 2147483647 w 964"/>
                <a:gd name="T3" fmla="*/ 2106851220 h 1115"/>
                <a:gd name="T4" fmla="*/ 1214715313 w 964"/>
                <a:gd name="T5" fmla="*/ 2147483647 h 1115"/>
                <a:gd name="T6" fmla="*/ 0 w 964"/>
                <a:gd name="T7" fmla="*/ 2106851220 h 1115"/>
                <a:gd name="T8" fmla="*/ 0 w 964"/>
                <a:gd name="T9" fmla="*/ 700603635 h 1115"/>
                <a:gd name="T10" fmla="*/ 1214715313 w 964"/>
                <a:gd name="T11" fmla="*/ 0 h 1115"/>
                <a:gd name="T12" fmla="*/ 2147483647 w 964"/>
                <a:gd name="T13" fmla="*/ 700603635 h 1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5">
                  <a:moveTo>
                    <a:pt x="964" y="278"/>
                  </a:moveTo>
                  <a:lnTo>
                    <a:pt x="964" y="836"/>
                  </a:lnTo>
                  <a:lnTo>
                    <a:pt x="482" y="1115"/>
                  </a:lnTo>
                  <a:lnTo>
                    <a:pt x="0" y="836"/>
                  </a:lnTo>
                  <a:lnTo>
                    <a:pt x="0" y="278"/>
                  </a:lnTo>
                  <a:lnTo>
                    <a:pt x="482" y="0"/>
                  </a:lnTo>
                  <a:lnTo>
                    <a:pt x="964" y="278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32" name="Freeform 13"/>
            <p:cNvSpPr>
              <a:spLocks/>
            </p:cNvSpPr>
            <p:nvPr/>
          </p:nvSpPr>
          <p:spPr bwMode="auto">
            <a:xfrm>
              <a:off x="2281238" y="3741738"/>
              <a:ext cx="1530350" cy="1770063"/>
            </a:xfrm>
            <a:custGeom>
              <a:avLst/>
              <a:gdLst>
                <a:gd name="T0" fmla="*/ 1214715313 w 964"/>
                <a:gd name="T1" fmla="*/ 0 h 1115"/>
                <a:gd name="T2" fmla="*/ 2147483647 w 964"/>
                <a:gd name="T3" fmla="*/ 700603635 h 1115"/>
                <a:gd name="T4" fmla="*/ 2147483647 w 964"/>
                <a:gd name="T5" fmla="*/ 2106851220 h 1115"/>
                <a:gd name="T6" fmla="*/ 1214715313 w 964"/>
                <a:gd name="T7" fmla="*/ 2147483647 h 1115"/>
                <a:gd name="T8" fmla="*/ 0 w 964"/>
                <a:gd name="T9" fmla="*/ 2106851220 h 1115"/>
                <a:gd name="T10" fmla="*/ 0 w 964"/>
                <a:gd name="T11" fmla="*/ 700603635 h 1115"/>
                <a:gd name="T12" fmla="*/ 1214715313 w 964"/>
                <a:gd name="T13" fmla="*/ 0 h 1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5">
                  <a:moveTo>
                    <a:pt x="482" y="0"/>
                  </a:moveTo>
                  <a:lnTo>
                    <a:pt x="964" y="278"/>
                  </a:lnTo>
                  <a:lnTo>
                    <a:pt x="964" y="836"/>
                  </a:lnTo>
                  <a:lnTo>
                    <a:pt x="482" y="1115"/>
                  </a:lnTo>
                  <a:lnTo>
                    <a:pt x="0" y="836"/>
                  </a:lnTo>
                  <a:lnTo>
                    <a:pt x="0" y="27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  <p:sp>
          <p:nvSpPr>
            <p:cNvPr id="4133" name="Freeform 14"/>
            <p:cNvSpPr>
              <a:spLocks/>
            </p:cNvSpPr>
            <p:nvPr/>
          </p:nvSpPr>
          <p:spPr bwMode="auto">
            <a:xfrm>
              <a:off x="5373688" y="1955800"/>
              <a:ext cx="1530350" cy="1766888"/>
            </a:xfrm>
            <a:custGeom>
              <a:avLst/>
              <a:gdLst>
                <a:gd name="T0" fmla="*/ 1214715313 w 964"/>
                <a:gd name="T1" fmla="*/ 0 h 1113"/>
                <a:gd name="T2" fmla="*/ 2147483647 w 964"/>
                <a:gd name="T3" fmla="*/ 703124586 h 1113"/>
                <a:gd name="T4" fmla="*/ 2147483647 w 964"/>
                <a:gd name="T5" fmla="*/ 2101810907 h 1113"/>
                <a:gd name="T6" fmla="*/ 1214715313 w 964"/>
                <a:gd name="T7" fmla="*/ 2147483647 h 1113"/>
                <a:gd name="T8" fmla="*/ 0 w 964"/>
                <a:gd name="T9" fmla="*/ 2101810907 h 1113"/>
                <a:gd name="T10" fmla="*/ 0 w 964"/>
                <a:gd name="T11" fmla="*/ 703124586 h 1113"/>
                <a:gd name="T12" fmla="*/ 1214715313 w 964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482" y="0"/>
                  </a:moveTo>
                  <a:lnTo>
                    <a:pt x="964" y="279"/>
                  </a:lnTo>
                  <a:lnTo>
                    <a:pt x="964" y="834"/>
                  </a:ln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606060">
                  <a:alpha val="50195"/>
                </a:srgbClr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82124" tIns="41061" rIns="82124" bIns="41061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300" y="0"/>
            <a:ext cx="8689975" cy="91757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 smtClean="0">
                <a:solidFill>
                  <a:srgbClr val="FFFFFF"/>
                </a:solidFill>
              </a:rPr>
              <a:t>THE FUTURE OF </a:t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>POLAR INFORMATION MANAGEMENT - CHARS</a:t>
            </a:r>
            <a:endParaRPr lang="en-US" dirty="0">
              <a:solidFill>
                <a:srgbClr val="FFFFFF"/>
              </a:solidFill>
            </a:endParaRPr>
          </a:p>
        </p:txBody>
      </p:sp>
      <p:grpSp>
        <p:nvGrpSpPr>
          <p:cNvPr id="4100" name="Group 3"/>
          <p:cNvGrpSpPr>
            <a:grpSpLocks/>
          </p:cNvGrpSpPr>
          <p:nvPr/>
        </p:nvGrpSpPr>
        <p:grpSpPr bwMode="auto">
          <a:xfrm>
            <a:off x="2278063" y="1017588"/>
            <a:ext cx="4622800" cy="5340350"/>
            <a:chOff x="2281238" y="1063625"/>
            <a:chExt cx="4622800" cy="5340351"/>
          </a:xfrm>
        </p:grpSpPr>
        <p:sp>
          <p:nvSpPr>
            <p:cNvPr id="24" name="Oval 15"/>
            <p:cNvSpPr>
              <a:spLocks noChangeArrowheads="1"/>
            </p:cNvSpPr>
            <p:nvPr/>
          </p:nvSpPr>
          <p:spPr bwMode="auto">
            <a:xfrm>
              <a:off x="3222625" y="2360612"/>
              <a:ext cx="2740025" cy="2741614"/>
            </a:xfrm>
            <a:prstGeom prst="ellipse">
              <a:avLst/>
            </a:prstGeom>
            <a:solidFill>
              <a:srgbClr val="777777">
                <a:alpha val="50195"/>
              </a:srgbClr>
            </a:solidFill>
            <a:ln w="9525">
              <a:solidFill>
                <a:srgbClr val="606060"/>
              </a:solidFill>
              <a:round/>
              <a:headEnd/>
              <a:tailEnd/>
            </a:ln>
            <a:effectLst>
              <a:outerShdw blurRad="50800" dist="26940" dir="5400000" algn="ctr" rotWithShape="0">
                <a:schemeClr val="tx2">
                  <a:alpha val="26999"/>
                </a:schemeClr>
              </a:outerShdw>
            </a:effectLst>
          </p:spPr>
          <p:txBody>
            <a:bodyPr lIns="82124" tIns="41061" rIns="82124" bIns="41061" anchor="ctr"/>
            <a:lstStyle/>
            <a:p>
              <a:pPr algn="ctr" defTabSz="814388">
                <a:defRPr/>
              </a:pPr>
              <a:endParaRPr lang="en-US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829050" y="1063625"/>
              <a:ext cx="1530350" cy="1766887"/>
            </a:xfrm>
            <a:custGeom>
              <a:avLst/>
              <a:gdLst>
                <a:gd name="T0" fmla="*/ 1530350 w 964"/>
                <a:gd name="T1" fmla="*/ 1323975 h 1113"/>
                <a:gd name="T2" fmla="*/ 765175 w 964"/>
                <a:gd name="T3" fmla="*/ 1766888 h 1113"/>
                <a:gd name="T4" fmla="*/ 0 w 964"/>
                <a:gd name="T5" fmla="*/ 1323975 h 1113"/>
                <a:gd name="T6" fmla="*/ 0 w 964"/>
                <a:gd name="T7" fmla="*/ 442913 h 1113"/>
                <a:gd name="T8" fmla="*/ 765175 w 964"/>
                <a:gd name="T9" fmla="*/ 0 h 1113"/>
                <a:gd name="T10" fmla="*/ 1530350 w 964"/>
                <a:gd name="T11" fmla="*/ 442913 h 1113"/>
                <a:gd name="T12" fmla="*/ 1530350 w 964"/>
                <a:gd name="T13" fmla="*/ 1323975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834"/>
                  </a:move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lnTo>
                    <a:pt x="964" y="279"/>
                  </a:lnTo>
                  <a:lnTo>
                    <a:pt x="964" y="834"/>
                  </a:lnTo>
                  <a:close/>
                </a:path>
              </a:pathLst>
            </a:custGeom>
            <a:solidFill>
              <a:srgbClr val="08A7EE">
                <a:alpha val="50195"/>
              </a:srgbClr>
            </a:solidFill>
            <a:ln w="9525" cap="flat" cmpd="sng">
              <a:solidFill>
                <a:srgbClr val="0195F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1" name="Freeform 8"/>
            <p:cNvSpPr>
              <a:spLocks/>
            </p:cNvSpPr>
            <p:nvPr/>
          </p:nvSpPr>
          <p:spPr bwMode="auto">
            <a:xfrm>
              <a:off x="3829050" y="4637088"/>
              <a:ext cx="1530350" cy="1766888"/>
            </a:xfrm>
            <a:custGeom>
              <a:avLst/>
              <a:gdLst>
                <a:gd name="T0" fmla="*/ 1530350 w 964"/>
                <a:gd name="T1" fmla="*/ 1323975 h 1113"/>
                <a:gd name="T2" fmla="*/ 765175 w 964"/>
                <a:gd name="T3" fmla="*/ 1766888 h 1113"/>
                <a:gd name="T4" fmla="*/ 0 w 964"/>
                <a:gd name="T5" fmla="*/ 1323975 h 1113"/>
                <a:gd name="T6" fmla="*/ 0 w 964"/>
                <a:gd name="T7" fmla="*/ 439738 h 1113"/>
                <a:gd name="T8" fmla="*/ 765175 w 964"/>
                <a:gd name="T9" fmla="*/ 0 h 1113"/>
                <a:gd name="T10" fmla="*/ 1530350 w 964"/>
                <a:gd name="T11" fmla="*/ 439738 h 1113"/>
                <a:gd name="T12" fmla="*/ 1530350 w 964"/>
                <a:gd name="T13" fmla="*/ 1323975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834"/>
                  </a:moveTo>
                  <a:lnTo>
                    <a:pt x="482" y="1113"/>
                  </a:lnTo>
                  <a:lnTo>
                    <a:pt x="0" y="834"/>
                  </a:lnTo>
                  <a:lnTo>
                    <a:pt x="0" y="277"/>
                  </a:lnTo>
                  <a:lnTo>
                    <a:pt x="482" y="0"/>
                  </a:lnTo>
                  <a:lnTo>
                    <a:pt x="964" y="277"/>
                  </a:lnTo>
                  <a:lnTo>
                    <a:pt x="964" y="834"/>
                  </a:lnTo>
                  <a:close/>
                </a:path>
              </a:pathLst>
            </a:custGeom>
            <a:solidFill>
              <a:srgbClr val="025663">
                <a:alpha val="50195"/>
              </a:srgbClr>
            </a:solidFill>
            <a:ln w="9525" cap="flat" cmpd="sng">
              <a:solidFill>
                <a:srgbClr val="03454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281238" y="1955800"/>
              <a:ext cx="1530350" cy="1766887"/>
            </a:xfrm>
            <a:custGeom>
              <a:avLst/>
              <a:gdLst>
                <a:gd name="T0" fmla="*/ 1530350 w 964"/>
                <a:gd name="T1" fmla="*/ 442913 h 1113"/>
                <a:gd name="T2" fmla="*/ 1530350 w 964"/>
                <a:gd name="T3" fmla="*/ 1323975 h 1113"/>
                <a:gd name="T4" fmla="*/ 765175 w 964"/>
                <a:gd name="T5" fmla="*/ 1766888 h 1113"/>
                <a:gd name="T6" fmla="*/ 0 w 964"/>
                <a:gd name="T7" fmla="*/ 1323975 h 1113"/>
                <a:gd name="T8" fmla="*/ 0 w 964"/>
                <a:gd name="T9" fmla="*/ 442913 h 1113"/>
                <a:gd name="T10" fmla="*/ 765175 w 964"/>
                <a:gd name="T11" fmla="*/ 0 h 1113"/>
                <a:gd name="T12" fmla="*/ 1530350 w 964"/>
                <a:gd name="T13" fmla="*/ 442913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964" y="279"/>
                  </a:moveTo>
                  <a:lnTo>
                    <a:pt x="964" y="834"/>
                  </a:ln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lnTo>
                    <a:pt x="964" y="279"/>
                  </a:lnTo>
                  <a:close/>
                </a:path>
              </a:pathLst>
            </a:custGeom>
            <a:solidFill>
              <a:srgbClr val="08D8E2">
                <a:alpha val="50195"/>
              </a:srgbClr>
            </a:solidFill>
            <a:ln w="9525" cap="flat" cmpd="sng">
              <a:solidFill>
                <a:srgbClr val="06CEC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666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5373688" y="3741738"/>
              <a:ext cx="1530350" cy="1770063"/>
            </a:xfrm>
            <a:custGeom>
              <a:avLst/>
              <a:gdLst>
                <a:gd name="T0" fmla="*/ 1530350 w 964"/>
                <a:gd name="T1" fmla="*/ 441325 h 1115"/>
                <a:gd name="T2" fmla="*/ 1530350 w 964"/>
                <a:gd name="T3" fmla="*/ 1327150 h 1115"/>
                <a:gd name="T4" fmla="*/ 765175 w 964"/>
                <a:gd name="T5" fmla="*/ 1770063 h 1115"/>
                <a:gd name="T6" fmla="*/ 0 w 964"/>
                <a:gd name="T7" fmla="*/ 1327150 h 1115"/>
                <a:gd name="T8" fmla="*/ 0 w 964"/>
                <a:gd name="T9" fmla="*/ 441325 h 1115"/>
                <a:gd name="T10" fmla="*/ 765175 w 964"/>
                <a:gd name="T11" fmla="*/ 0 h 1115"/>
                <a:gd name="T12" fmla="*/ 1530350 w 964"/>
                <a:gd name="T13" fmla="*/ 441325 h 1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5">
                  <a:moveTo>
                    <a:pt x="964" y="278"/>
                  </a:moveTo>
                  <a:lnTo>
                    <a:pt x="964" y="836"/>
                  </a:lnTo>
                  <a:lnTo>
                    <a:pt x="482" y="1115"/>
                  </a:lnTo>
                  <a:lnTo>
                    <a:pt x="0" y="836"/>
                  </a:lnTo>
                  <a:lnTo>
                    <a:pt x="0" y="278"/>
                  </a:lnTo>
                  <a:lnTo>
                    <a:pt x="482" y="0"/>
                  </a:lnTo>
                  <a:lnTo>
                    <a:pt x="964" y="278"/>
                  </a:lnTo>
                  <a:close/>
                </a:path>
              </a:pathLst>
            </a:custGeom>
            <a:solidFill>
              <a:srgbClr val="093667">
                <a:alpha val="50195"/>
              </a:srgbClr>
            </a:solidFill>
            <a:ln w="9525" cap="flat" cmpd="sng">
              <a:solidFill>
                <a:srgbClr val="013253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2281238" y="3741738"/>
              <a:ext cx="1530350" cy="1770063"/>
            </a:xfrm>
            <a:custGeom>
              <a:avLst/>
              <a:gdLst>
                <a:gd name="T0" fmla="*/ 765175 w 964"/>
                <a:gd name="T1" fmla="*/ 0 h 1115"/>
                <a:gd name="T2" fmla="*/ 1530350 w 964"/>
                <a:gd name="T3" fmla="*/ 441325 h 1115"/>
                <a:gd name="T4" fmla="*/ 1530350 w 964"/>
                <a:gd name="T5" fmla="*/ 1327150 h 1115"/>
                <a:gd name="T6" fmla="*/ 765175 w 964"/>
                <a:gd name="T7" fmla="*/ 1770063 h 1115"/>
                <a:gd name="T8" fmla="*/ 0 w 964"/>
                <a:gd name="T9" fmla="*/ 1327150 h 1115"/>
                <a:gd name="T10" fmla="*/ 0 w 964"/>
                <a:gd name="T11" fmla="*/ 441325 h 1115"/>
                <a:gd name="T12" fmla="*/ 765175 w 964"/>
                <a:gd name="T13" fmla="*/ 0 h 11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5">
                  <a:moveTo>
                    <a:pt x="482" y="0"/>
                  </a:moveTo>
                  <a:lnTo>
                    <a:pt x="964" y="278"/>
                  </a:lnTo>
                  <a:lnTo>
                    <a:pt x="964" y="836"/>
                  </a:lnTo>
                  <a:lnTo>
                    <a:pt x="482" y="1115"/>
                  </a:lnTo>
                  <a:lnTo>
                    <a:pt x="0" y="836"/>
                  </a:lnTo>
                  <a:lnTo>
                    <a:pt x="0" y="278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199A1">
                <a:alpha val="50195"/>
              </a:srgbClr>
            </a:solidFill>
            <a:ln w="9525" cap="flat" cmpd="sng">
              <a:solidFill>
                <a:srgbClr val="048C89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5373688" y="1955800"/>
              <a:ext cx="1530350" cy="1766887"/>
            </a:xfrm>
            <a:custGeom>
              <a:avLst/>
              <a:gdLst>
                <a:gd name="T0" fmla="*/ 765175 w 964"/>
                <a:gd name="T1" fmla="*/ 0 h 1113"/>
                <a:gd name="T2" fmla="*/ 1530350 w 964"/>
                <a:gd name="T3" fmla="*/ 442913 h 1113"/>
                <a:gd name="T4" fmla="*/ 1530350 w 964"/>
                <a:gd name="T5" fmla="*/ 1323975 h 1113"/>
                <a:gd name="T6" fmla="*/ 765175 w 964"/>
                <a:gd name="T7" fmla="*/ 1766888 h 1113"/>
                <a:gd name="T8" fmla="*/ 0 w 964"/>
                <a:gd name="T9" fmla="*/ 1323975 h 1113"/>
                <a:gd name="T10" fmla="*/ 0 w 964"/>
                <a:gd name="T11" fmla="*/ 442913 h 1113"/>
                <a:gd name="T12" fmla="*/ 765175 w 964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4" h="1113">
                  <a:moveTo>
                    <a:pt x="482" y="0"/>
                  </a:moveTo>
                  <a:lnTo>
                    <a:pt x="964" y="279"/>
                  </a:lnTo>
                  <a:lnTo>
                    <a:pt x="964" y="834"/>
                  </a:lnTo>
                  <a:lnTo>
                    <a:pt x="482" y="1113"/>
                  </a:lnTo>
                  <a:lnTo>
                    <a:pt x="0" y="834"/>
                  </a:lnTo>
                  <a:lnTo>
                    <a:pt x="0" y="279"/>
                  </a:lnTo>
                  <a:lnTo>
                    <a:pt x="482" y="0"/>
                  </a:lnTo>
                  <a:close/>
                </a:path>
              </a:pathLst>
            </a:custGeom>
            <a:solidFill>
              <a:srgbClr val="0560B3">
                <a:alpha val="49803"/>
              </a:srgbClr>
            </a:solidFill>
            <a:ln w="9525" cap="flat" cmpd="sng">
              <a:solidFill>
                <a:srgbClr val="01568F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38100" dist="25400" dir="5400000" algn="t" rotWithShape="0">
                <a:srgbClr val="000000">
                  <a:alpha val="26999"/>
                </a:srgbClr>
              </a:outerShdw>
            </a:effectLst>
          </p:spPr>
          <p:txBody>
            <a:bodyPr lIns="82124" tIns="41061" rIns="82124" bIns="41061" anchor="ctr"/>
            <a:lstStyle/>
            <a:p>
              <a:pPr>
                <a:defRPr/>
              </a:pPr>
              <a:endParaRPr lang="en-US">
                <a:cs typeface="Arial" charset="0"/>
              </a:endParaRPr>
            </a:p>
          </p:txBody>
        </p:sp>
      </p:grpSp>
      <p:sp>
        <p:nvSpPr>
          <p:cNvPr id="4107" name="TextBox 32"/>
          <p:cNvSpPr txBox="1">
            <a:spLocks noChangeArrowheads="1"/>
          </p:cNvSpPr>
          <p:nvPr/>
        </p:nvSpPr>
        <p:spPr bwMode="auto">
          <a:xfrm>
            <a:off x="114300" y="884575"/>
            <a:ext cx="27305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Global and local Information in your pocket </a:t>
            </a:r>
            <a:endParaRPr lang="en-US" sz="2000" dirty="0">
              <a:solidFill>
                <a:srgbClr val="FFFFFF"/>
              </a:solidFill>
              <a:latin typeface="Arial" charset="0"/>
            </a:endParaRPr>
          </a:p>
        </p:txBody>
      </p:sp>
      <p:cxnSp>
        <p:nvCxnSpPr>
          <p:cNvPr id="34" name="Straight Arrow Connector 33"/>
          <p:cNvCxnSpPr>
            <a:cxnSpLocks noChangeShapeType="1"/>
          </p:cNvCxnSpPr>
          <p:nvPr/>
        </p:nvCxnSpPr>
        <p:spPr bwMode="auto">
          <a:xfrm>
            <a:off x="182563" y="1849438"/>
            <a:ext cx="4346575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109" name="TextBox 34"/>
          <p:cNvSpPr txBox="1">
            <a:spLocks noChangeArrowheads="1"/>
          </p:cNvSpPr>
          <p:nvPr/>
        </p:nvSpPr>
        <p:spPr bwMode="auto">
          <a:xfrm>
            <a:off x="139700" y="1970425"/>
            <a:ext cx="32893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Streaming data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from </a:t>
            </a:r>
            <a:r>
              <a:rPr lang="en-US" sz="2000" dirty="0">
                <a:solidFill>
                  <a:srgbClr val="FFFFFF"/>
                </a:solidFill>
              </a:rPr>
              <a:t>remote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instrumentation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6" name="Straight Arrow Connector 35"/>
          <p:cNvCxnSpPr>
            <a:cxnSpLocks noChangeShapeType="1"/>
          </p:cNvCxnSpPr>
          <p:nvPr/>
        </p:nvCxnSpPr>
        <p:spPr bwMode="auto">
          <a:xfrm>
            <a:off x="119063" y="2960688"/>
            <a:ext cx="3224212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111" name="TextBox 36"/>
          <p:cNvSpPr txBox="1">
            <a:spLocks noChangeArrowheads="1"/>
          </p:cNvSpPr>
          <p:nvPr/>
        </p:nvSpPr>
        <p:spPr bwMode="auto">
          <a:xfrm>
            <a:off x="203200" y="3650000"/>
            <a:ext cx="29464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rgbClr val="FFFFFF"/>
                </a:solidFill>
              </a:rPr>
              <a:t>Partnerships with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many </a:t>
            </a:r>
            <a:r>
              <a:rPr lang="en-US" sz="2000" dirty="0">
                <a:solidFill>
                  <a:srgbClr val="FFFFFF"/>
                </a:solidFill>
              </a:rPr>
              <a:t>data </a:t>
            </a:r>
            <a:endParaRPr lang="en-US" sz="2000" dirty="0" smtClean="0">
              <a:solidFill>
                <a:srgbClr val="FFFFFF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networks</a:t>
            </a:r>
            <a:endParaRPr lang="en-US" sz="2000" dirty="0">
              <a:solidFill>
                <a:srgbClr val="FFFFFF"/>
              </a:solidFill>
            </a:endParaRPr>
          </a:p>
        </p:txBody>
      </p:sp>
      <p:cxnSp>
        <p:nvCxnSpPr>
          <p:cNvPr id="38" name="Straight Arrow Connector 37"/>
          <p:cNvCxnSpPr>
            <a:cxnSpLocks noChangeShapeType="1"/>
          </p:cNvCxnSpPr>
          <p:nvPr/>
        </p:nvCxnSpPr>
        <p:spPr bwMode="auto">
          <a:xfrm>
            <a:off x="169863" y="4691063"/>
            <a:ext cx="3224212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113" name="TextBox 38"/>
          <p:cNvSpPr txBox="1">
            <a:spLocks noChangeArrowheads="1"/>
          </p:cNvSpPr>
          <p:nvPr/>
        </p:nvSpPr>
        <p:spPr bwMode="auto">
          <a:xfrm>
            <a:off x="6642101" y="1878350"/>
            <a:ext cx="230663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rgbClr val="FFFFFF"/>
                </a:solidFill>
              </a:rPr>
              <a:t>Data </a:t>
            </a:r>
            <a:r>
              <a:rPr lang="en-US" sz="2000" dirty="0" smtClean="0">
                <a:solidFill>
                  <a:srgbClr val="FFFFFF"/>
                </a:solidFill>
              </a:rPr>
              <a:t>translated</a:t>
            </a:r>
          </a:p>
          <a:p>
            <a:pPr algn="r"/>
            <a:r>
              <a:rPr lang="en-US" sz="2000" dirty="0" smtClean="0">
                <a:solidFill>
                  <a:srgbClr val="FFFFFF"/>
                </a:solidFill>
              </a:rPr>
              <a:t> </a:t>
            </a:r>
            <a:r>
              <a:rPr lang="en-US" sz="2000" dirty="0">
                <a:solidFill>
                  <a:srgbClr val="FFFFFF"/>
                </a:solidFill>
              </a:rPr>
              <a:t>into useful information</a:t>
            </a:r>
          </a:p>
        </p:txBody>
      </p:sp>
      <p:cxnSp>
        <p:nvCxnSpPr>
          <p:cNvPr id="40" name="Straight Arrow Connector 39"/>
          <p:cNvCxnSpPr>
            <a:cxnSpLocks noChangeShapeType="1"/>
          </p:cNvCxnSpPr>
          <p:nvPr/>
        </p:nvCxnSpPr>
        <p:spPr bwMode="auto">
          <a:xfrm flipH="1">
            <a:off x="5807075" y="2901950"/>
            <a:ext cx="3178175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115" name="TextBox 40"/>
          <p:cNvSpPr txBox="1">
            <a:spLocks noChangeArrowheads="1"/>
          </p:cNvSpPr>
          <p:nvPr/>
        </p:nvSpPr>
        <p:spPr bwMode="auto">
          <a:xfrm>
            <a:off x="6943725" y="3953014"/>
            <a:ext cx="197961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pPr algn="r"/>
            <a:r>
              <a:rPr lang="en-US" sz="2000" dirty="0">
                <a:solidFill>
                  <a:srgbClr val="FFFFFF"/>
                </a:solidFill>
              </a:rPr>
              <a:t>Preservation in long-term access</a:t>
            </a:r>
          </a:p>
        </p:txBody>
      </p:sp>
      <p:cxnSp>
        <p:nvCxnSpPr>
          <p:cNvPr id="42" name="Straight Arrow Connector 41"/>
          <p:cNvCxnSpPr>
            <a:cxnSpLocks noChangeShapeType="1"/>
          </p:cNvCxnSpPr>
          <p:nvPr/>
        </p:nvCxnSpPr>
        <p:spPr bwMode="auto">
          <a:xfrm flipH="1">
            <a:off x="5819775" y="4706938"/>
            <a:ext cx="3178175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117" name="TextBox 42"/>
          <p:cNvSpPr txBox="1">
            <a:spLocks noChangeArrowheads="1"/>
          </p:cNvSpPr>
          <p:nvPr/>
        </p:nvSpPr>
        <p:spPr bwMode="auto">
          <a:xfrm>
            <a:off x="6311900" y="5208925"/>
            <a:ext cx="262413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b">
            <a:spAutoFit/>
          </a:bodyPr>
          <a:lstStyle>
            <a:lvl1pPr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HelveticaNeueLT Std" charset="0"/>
                <a:ea typeface="ＭＳ Ｐゴシック" charset="0"/>
              </a:defRPr>
            </a:lvl9pPr>
          </a:lstStyle>
          <a:p>
            <a:pPr algn="r" eaLnBrk="1" hangingPunct="1"/>
            <a:r>
              <a:rPr lang="en-US" sz="2000" dirty="0" smtClean="0">
                <a:solidFill>
                  <a:srgbClr val="FFFFFF"/>
                </a:solidFill>
                <a:latin typeface="Arial" charset="0"/>
              </a:rPr>
              <a:t>Enlightened Citizens as Scientific Collaborators</a:t>
            </a:r>
          </a:p>
        </p:txBody>
      </p:sp>
      <p:cxnSp>
        <p:nvCxnSpPr>
          <p:cNvPr id="44" name="Straight Arrow Connector 43"/>
          <p:cNvCxnSpPr>
            <a:cxnSpLocks noChangeShapeType="1"/>
          </p:cNvCxnSpPr>
          <p:nvPr/>
        </p:nvCxnSpPr>
        <p:spPr bwMode="auto">
          <a:xfrm flipH="1">
            <a:off x="4657725" y="6169025"/>
            <a:ext cx="4327525" cy="0"/>
          </a:xfrm>
          <a:prstGeom prst="straightConnector1">
            <a:avLst/>
          </a:prstGeom>
          <a:noFill/>
          <a:ln w="19050">
            <a:solidFill>
              <a:srgbClr val="9B9B9B"/>
            </a:solidFill>
            <a:round/>
            <a:headEnd/>
            <a:tailEnd type="oval" w="med" len="med"/>
          </a:ln>
          <a:effectLst>
            <a:outerShdw blurRad="12700" dist="12700" dir="5400000" algn="t" rotWithShape="0">
              <a:schemeClr val="tx1">
                <a:alpha val="50000"/>
              </a:schemeClr>
            </a:outerShdw>
          </a:effectLst>
        </p:spPr>
      </p:cxnSp>
      <p:sp>
        <p:nvSpPr>
          <p:cNvPr id="45" name="Oval 24"/>
          <p:cNvSpPr>
            <a:spLocks noChangeArrowheads="1"/>
          </p:cNvSpPr>
          <p:nvPr/>
        </p:nvSpPr>
        <p:spPr bwMode="auto">
          <a:xfrm>
            <a:off x="3644900" y="3135224"/>
            <a:ext cx="1790700" cy="1200328"/>
          </a:xfrm>
          <a:prstGeom prst="rect">
            <a:avLst/>
          </a:prstGeom>
          <a:noFill/>
          <a:ln>
            <a:noFill/>
          </a:ln>
          <a:effectLst>
            <a:outerShdw blurRad="38100" dist="26940" dir="5400000" algn="tl" rotWithShape="0">
              <a:srgbClr val="000000">
                <a:alpha val="26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solidFill>
                  <a:srgbClr val="FFFFFF"/>
                </a:solidFill>
                <a:latin typeface="Arial"/>
                <a:ea typeface="+mn-ea"/>
                <a:cs typeface="Arial"/>
              </a:rPr>
              <a:t>Arctic Informatics Hub</a:t>
            </a:r>
            <a:endParaRPr lang="en-US" sz="2400" dirty="0">
              <a:solidFill>
                <a:srgbClr val="FFFFFF"/>
              </a:solidFill>
              <a:latin typeface="Arial"/>
              <a:ea typeface="+mn-ea"/>
              <a:cs typeface="Arial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5486400"/>
            <a:ext cx="2709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smtClean="0">
                <a:solidFill>
                  <a:srgbClr val="FFFFFF"/>
                </a:solidFill>
              </a:rPr>
              <a:t>Belmont Forum ?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/>
      <p:bldP spid="4111" grpId="0"/>
      <p:bldP spid="4113" grpId="0"/>
      <p:bldP spid="4115" grpId="0"/>
      <p:bldP spid="4117" grpId="0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Screen Shot 2012-01-09 at 9.51.2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31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8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600" y="0"/>
            <a:ext cx="6138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39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FROM DATA </a:t>
            </a:r>
            <a:br>
              <a:rPr lang="en-US" dirty="0" smtClean="0"/>
            </a:br>
            <a:r>
              <a:rPr lang="en-US" dirty="0" smtClean="0"/>
              <a:t>TO INFORMATION TO 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User involved from the beginning</a:t>
            </a:r>
          </a:p>
          <a:p>
            <a:r>
              <a:rPr lang="en-US" dirty="0" smtClean="0"/>
              <a:t>‘Success </a:t>
            </a:r>
            <a:r>
              <a:rPr lang="en-US" dirty="0"/>
              <a:t>for GEOSS could be achievement of a set of targets for which the users feel </a:t>
            </a:r>
            <a:r>
              <a:rPr lang="en-US" dirty="0" smtClean="0"/>
              <a:t>ownership’</a:t>
            </a:r>
          </a:p>
          <a:p>
            <a:r>
              <a:rPr lang="en-US" dirty="0" smtClean="0"/>
              <a:t>Decision makers need data (information) pull capability</a:t>
            </a:r>
          </a:p>
          <a:p>
            <a:r>
              <a:rPr lang="en-US" dirty="0" smtClean="0"/>
              <a:t>Co-design, Co-development, Co-production:</a:t>
            </a:r>
          </a:p>
          <a:p>
            <a:pPr lvl="1"/>
            <a:r>
              <a:rPr lang="en-US" dirty="0" smtClean="0"/>
              <a:t>If useful for fisheries, fisheries must be at the table from the beginning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88972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Building a User-Driven GEOSS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Re-energize the Communities of Practice</a:t>
            </a:r>
          </a:p>
          <a:p>
            <a:pPr lvl="1"/>
            <a:r>
              <a:rPr lang="en-US" sz="2800" dirty="0"/>
              <a:t>Part of governance process within GEO</a:t>
            </a:r>
          </a:p>
          <a:p>
            <a:pPr lvl="1"/>
            <a:r>
              <a:rPr lang="en-US" sz="2800" dirty="0"/>
              <a:t>The Social and Methodological ‘Glue’</a:t>
            </a:r>
          </a:p>
          <a:p>
            <a:pPr lvl="1"/>
            <a:r>
              <a:rPr lang="en-US" sz="2800" dirty="0"/>
              <a:t>Prevent the tasks from being silos</a:t>
            </a:r>
          </a:p>
          <a:p>
            <a:pPr lvl="1"/>
            <a:r>
              <a:rPr lang="en-US" sz="2800" dirty="0"/>
              <a:t>Spectrum of Users – novice to expert</a:t>
            </a:r>
          </a:p>
          <a:p>
            <a:pPr lvl="1"/>
            <a:r>
              <a:rPr lang="en-US" sz="2800" dirty="0"/>
              <a:t>Adapt process to needs of </a:t>
            </a:r>
            <a:r>
              <a:rPr lang="en-US" sz="2800" dirty="0" smtClean="0"/>
              <a:t>community</a:t>
            </a:r>
          </a:p>
          <a:p>
            <a:pPr lvl="1"/>
            <a:endParaRPr lang="en-US" sz="2800" dirty="0"/>
          </a:p>
          <a:p>
            <a:r>
              <a:rPr lang="en-US" b="1" dirty="0"/>
              <a:t>Data and information provided by users and accessible by the users</a:t>
            </a:r>
            <a:r>
              <a:rPr lang="en-US" dirty="0"/>
              <a:t> </a:t>
            </a:r>
            <a:endParaRPr lang="en-US" dirty="0" smtClean="0"/>
          </a:p>
          <a:p>
            <a:endParaRPr lang="en-US" b="1" i="1" dirty="0" smtClean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02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 Rules.potx</Template>
  <TotalTime>0</TotalTime>
  <Words>199</Words>
  <Application>Microsoft Office PowerPoint</Application>
  <PresentationFormat>Bildschirmpräsentation (4:3)</PresentationFormat>
  <Paragraphs>44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1" baseType="lpstr">
      <vt:lpstr>Five Rules</vt:lpstr>
      <vt:lpstr>PowerPoint-Präsentation</vt:lpstr>
      <vt:lpstr>PowerPoint-Präsentation</vt:lpstr>
      <vt:lpstr>PowerPoint-Präsentation</vt:lpstr>
      <vt:lpstr>PowerPoint-Präsentation</vt:lpstr>
      <vt:lpstr>THE FUTURE OF  POLAR INFORMATION MANAGEMENT - CHARS</vt:lpstr>
      <vt:lpstr>PowerPoint-Präsentation</vt:lpstr>
      <vt:lpstr>PowerPoint-Präsentation</vt:lpstr>
      <vt:lpstr>FROM DATA  TO INFORMATION TO ACTION</vt:lpstr>
      <vt:lpstr>Building a User-Driven GEOSS</vt:lpstr>
      <vt:lpstr>Sustainable development  is a result of  decisions by USERS  in the planning process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2010-04-14T20:04:37Z</dcterms:created>
  <dcterms:modified xsi:type="dcterms:W3CDTF">2012-08-31T06:49:46Z</dcterms:modified>
</cp:coreProperties>
</file>