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57"/>
  </p:notesMasterIdLst>
  <p:sldIdLst>
    <p:sldId id="435" r:id="rId3"/>
    <p:sldId id="519" r:id="rId4"/>
    <p:sldId id="520" r:id="rId5"/>
    <p:sldId id="521" r:id="rId6"/>
    <p:sldId id="353" r:id="rId7"/>
    <p:sldId id="324" r:id="rId8"/>
    <p:sldId id="325" r:id="rId9"/>
    <p:sldId id="346" r:id="rId10"/>
    <p:sldId id="362" r:id="rId11"/>
    <p:sldId id="365" r:id="rId12"/>
    <p:sldId id="390" r:id="rId13"/>
    <p:sldId id="391" r:id="rId14"/>
    <p:sldId id="392" r:id="rId15"/>
    <p:sldId id="393" r:id="rId16"/>
    <p:sldId id="336" r:id="rId17"/>
    <p:sldId id="273" r:id="rId18"/>
    <p:sldId id="370" r:id="rId19"/>
    <p:sldId id="399" r:id="rId20"/>
    <p:sldId id="404" r:id="rId21"/>
    <p:sldId id="307" r:id="rId22"/>
    <p:sldId id="308" r:id="rId23"/>
    <p:sldId id="309" r:id="rId24"/>
    <p:sldId id="430" r:id="rId25"/>
    <p:sldId id="389" r:id="rId26"/>
    <p:sldId id="504" r:id="rId27"/>
    <p:sldId id="505" r:id="rId28"/>
    <p:sldId id="375" r:id="rId29"/>
    <p:sldId id="506" r:id="rId30"/>
    <p:sldId id="507" r:id="rId31"/>
    <p:sldId id="447" r:id="rId32"/>
    <p:sldId id="452" r:id="rId33"/>
    <p:sldId id="454" r:id="rId34"/>
    <p:sldId id="508" r:id="rId35"/>
    <p:sldId id="522" r:id="rId36"/>
    <p:sldId id="492" r:id="rId37"/>
    <p:sldId id="481" r:id="rId38"/>
    <p:sldId id="484" r:id="rId39"/>
    <p:sldId id="485" r:id="rId40"/>
    <p:sldId id="509" r:id="rId41"/>
    <p:sldId id="523" r:id="rId42"/>
    <p:sldId id="510" r:id="rId43"/>
    <p:sldId id="511" r:id="rId44"/>
    <p:sldId id="512" r:id="rId45"/>
    <p:sldId id="513" r:id="rId46"/>
    <p:sldId id="524" r:id="rId47"/>
    <p:sldId id="526" r:id="rId48"/>
    <p:sldId id="537" r:id="rId49"/>
    <p:sldId id="527" r:id="rId50"/>
    <p:sldId id="528" r:id="rId51"/>
    <p:sldId id="538" r:id="rId52"/>
    <p:sldId id="530" r:id="rId53"/>
    <p:sldId id="532" r:id="rId54"/>
    <p:sldId id="536" r:id="rId55"/>
    <p:sldId id="405" r:id="rId56"/>
  </p:sldIdLst>
  <p:sldSz cx="9144000" cy="6858000" type="screen4x3"/>
  <p:notesSz cx="6797675"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See" initials="LM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5" autoAdjust="0"/>
    <p:restoredTop sz="92465" autoAdjust="0"/>
  </p:normalViewPr>
  <p:slideViewPr>
    <p:cSldViewPr>
      <p:cViewPr>
        <p:scale>
          <a:sx n="115" d="100"/>
          <a:sy n="115" d="100"/>
        </p:scale>
        <p:origin x="18" y="1092"/>
      </p:cViewPr>
      <p:guideLst>
        <p:guide orient="horz" pos="2160"/>
        <p:guide pos="2880"/>
      </p:guideLst>
    </p:cSldViewPr>
  </p:slideViewPr>
  <p:outlineViewPr>
    <p:cViewPr>
      <p:scale>
        <a:sx n="33" d="100"/>
        <a:sy n="33" d="100"/>
      </p:scale>
      <p:origin x="0" y="1960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Vienna_food_sec_lecture\StatisticalData-r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teffen\AppData\Local\Temp\RESULTS_N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'StatisticalData-1'!$A$2</c:f>
              <c:strCache>
                <c:ptCount val="1"/>
                <c:pt idx="0">
                  <c:v>United States of America</c:v>
                </c:pt>
              </c:strCache>
            </c:strRef>
          </c:tx>
          <c:marker>
            <c:symbol val="none"/>
          </c:marker>
          <c:xVal>
            <c:numRef>
              <c:f>'StatisticalData-1'!$B$1:$AY$1</c:f>
              <c:numCache>
                <c:formatCode>General</c:formatCode>
                <c:ptCount val="5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numCache>
            </c:numRef>
          </c:xVal>
          <c:yVal>
            <c:numRef>
              <c:f>'StatisticalData-1'!$B$2:$AY$2</c:f>
              <c:numCache>
                <c:formatCode>General</c:formatCode>
                <c:ptCount val="50"/>
                <c:pt idx="0">
                  <c:v>25223</c:v>
                </c:pt>
                <c:pt idx="1">
                  <c:v>26831</c:v>
                </c:pt>
                <c:pt idx="2">
                  <c:v>28006</c:v>
                </c:pt>
                <c:pt idx="3">
                  <c:v>26393</c:v>
                </c:pt>
                <c:pt idx="4">
                  <c:v>30408</c:v>
                </c:pt>
                <c:pt idx="5">
                  <c:v>30167</c:v>
                </c:pt>
                <c:pt idx="6">
                  <c:v>31612</c:v>
                </c:pt>
                <c:pt idx="7">
                  <c:v>32128</c:v>
                </c:pt>
                <c:pt idx="8">
                  <c:v>34643</c:v>
                </c:pt>
                <c:pt idx="9">
                  <c:v>31549</c:v>
                </c:pt>
                <c:pt idx="10">
                  <c:v>37256</c:v>
                </c:pt>
                <c:pt idx="11">
                  <c:v>39082</c:v>
                </c:pt>
                <c:pt idx="12">
                  <c:v>36832</c:v>
                </c:pt>
                <c:pt idx="13">
                  <c:v>29975</c:v>
                </c:pt>
                <c:pt idx="14">
                  <c:v>34613</c:v>
                </c:pt>
                <c:pt idx="15">
                  <c:v>35330</c:v>
                </c:pt>
                <c:pt idx="16">
                  <c:v>36832</c:v>
                </c:pt>
                <c:pt idx="17">
                  <c:v>41098</c:v>
                </c:pt>
                <c:pt idx="18">
                  <c:v>44262</c:v>
                </c:pt>
                <c:pt idx="19">
                  <c:v>37719</c:v>
                </c:pt>
                <c:pt idx="20">
                  <c:v>42567</c:v>
                </c:pt>
                <c:pt idx="21">
                  <c:v>43706</c:v>
                </c:pt>
                <c:pt idx="22">
                  <c:v>35359</c:v>
                </c:pt>
                <c:pt idx="23">
                  <c:v>43741</c:v>
                </c:pt>
                <c:pt idx="24">
                  <c:v>47633</c:v>
                </c:pt>
                <c:pt idx="25">
                  <c:v>46989</c:v>
                </c:pt>
                <c:pt idx="26">
                  <c:v>47354</c:v>
                </c:pt>
                <c:pt idx="27">
                  <c:v>37069</c:v>
                </c:pt>
                <c:pt idx="28">
                  <c:v>44739</c:v>
                </c:pt>
                <c:pt idx="29">
                  <c:v>47551</c:v>
                </c:pt>
                <c:pt idx="30">
                  <c:v>45102</c:v>
                </c:pt>
                <c:pt idx="31">
                  <c:v>53606</c:v>
                </c:pt>
                <c:pt idx="32">
                  <c:v>43011</c:v>
                </c:pt>
                <c:pt idx="33">
                  <c:v>55634</c:v>
                </c:pt>
                <c:pt idx="34">
                  <c:v>46448</c:v>
                </c:pt>
                <c:pt idx="35">
                  <c:v>51774</c:v>
                </c:pt>
                <c:pt idx="36">
                  <c:v>52777</c:v>
                </c:pt>
                <c:pt idx="37">
                  <c:v>56761</c:v>
                </c:pt>
                <c:pt idx="38">
                  <c:v>57330</c:v>
                </c:pt>
                <c:pt idx="39">
                  <c:v>58543</c:v>
                </c:pt>
                <c:pt idx="40">
                  <c:v>58915</c:v>
                </c:pt>
                <c:pt idx="41">
                  <c:v>55475</c:v>
                </c:pt>
                <c:pt idx="42">
                  <c:v>60240</c:v>
                </c:pt>
                <c:pt idx="43">
                  <c:v>68517</c:v>
                </c:pt>
                <c:pt idx="44">
                  <c:v>64510</c:v>
                </c:pt>
                <c:pt idx="45">
                  <c:v>64002</c:v>
                </c:pt>
                <c:pt idx="46">
                  <c:v>67043</c:v>
                </c:pt>
                <c:pt idx="47">
                  <c:v>66200</c:v>
                </c:pt>
                <c:pt idx="48">
                  <c:v>72362</c:v>
                </c:pt>
                <c:pt idx="49">
                  <c:v>69876</c:v>
                </c:pt>
              </c:numCache>
            </c:numRef>
          </c:yVal>
          <c:smooth val="0"/>
        </c:ser>
        <c:ser>
          <c:idx val="1"/>
          <c:order val="1"/>
          <c:tx>
            <c:strRef>
              <c:f>'StatisticalData-1'!$A$3</c:f>
              <c:strCache>
                <c:ptCount val="1"/>
                <c:pt idx="0">
                  <c:v>--Western Europe + (Total)</c:v>
                </c:pt>
              </c:strCache>
            </c:strRef>
          </c:tx>
          <c:spPr>
            <a:ln>
              <a:solidFill>
                <a:srgbClr val="92D050"/>
              </a:solidFill>
            </a:ln>
          </c:spPr>
          <c:marker>
            <c:symbol val="none"/>
          </c:marker>
          <c:xVal>
            <c:numRef>
              <c:f>'StatisticalData-1'!$B$1:$AY$1</c:f>
              <c:numCache>
                <c:formatCode>General</c:formatCode>
                <c:ptCount val="5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numCache>
            </c:numRef>
          </c:xVal>
          <c:yVal>
            <c:numRef>
              <c:f>'StatisticalData-1'!$B$3:$AY$3</c:f>
              <c:numCache>
                <c:formatCode>General</c:formatCode>
                <c:ptCount val="50"/>
                <c:pt idx="0">
                  <c:v>24258</c:v>
                </c:pt>
                <c:pt idx="1">
                  <c:v>28775</c:v>
                </c:pt>
                <c:pt idx="2">
                  <c:v>28831</c:v>
                </c:pt>
                <c:pt idx="3">
                  <c:v>30155</c:v>
                </c:pt>
                <c:pt idx="4">
                  <c:v>30072</c:v>
                </c:pt>
                <c:pt idx="5">
                  <c:v>29173</c:v>
                </c:pt>
                <c:pt idx="6">
                  <c:v>35081</c:v>
                </c:pt>
                <c:pt idx="7">
                  <c:v>35991</c:v>
                </c:pt>
                <c:pt idx="8">
                  <c:v>35155</c:v>
                </c:pt>
                <c:pt idx="9">
                  <c:v>32983</c:v>
                </c:pt>
                <c:pt idx="10">
                  <c:v>38508</c:v>
                </c:pt>
                <c:pt idx="11">
                  <c:v>39704</c:v>
                </c:pt>
                <c:pt idx="12">
                  <c:v>41770</c:v>
                </c:pt>
                <c:pt idx="13">
                  <c:v>42066</c:v>
                </c:pt>
                <c:pt idx="14">
                  <c:v>37813</c:v>
                </c:pt>
                <c:pt idx="15">
                  <c:v>35440</c:v>
                </c:pt>
                <c:pt idx="16">
                  <c:v>39960</c:v>
                </c:pt>
                <c:pt idx="17">
                  <c:v>45008</c:v>
                </c:pt>
                <c:pt idx="18">
                  <c:v>43337</c:v>
                </c:pt>
                <c:pt idx="19">
                  <c:v>45924</c:v>
                </c:pt>
                <c:pt idx="20">
                  <c:v>44937</c:v>
                </c:pt>
                <c:pt idx="21">
                  <c:v>48537</c:v>
                </c:pt>
                <c:pt idx="22">
                  <c:v>47166</c:v>
                </c:pt>
                <c:pt idx="23">
                  <c:v>55789</c:v>
                </c:pt>
                <c:pt idx="24">
                  <c:v>54591</c:v>
                </c:pt>
                <c:pt idx="25">
                  <c:v>52253</c:v>
                </c:pt>
                <c:pt idx="26">
                  <c:v>53411</c:v>
                </c:pt>
                <c:pt idx="27">
                  <c:v>56990</c:v>
                </c:pt>
                <c:pt idx="28">
                  <c:v>57261</c:v>
                </c:pt>
                <c:pt idx="29">
                  <c:v>57942</c:v>
                </c:pt>
                <c:pt idx="30">
                  <c:v>62721</c:v>
                </c:pt>
                <c:pt idx="31">
                  <c:v>59934</c:v>
                </c:pt>
                <c:pt idx="32">
                  <c:v>61551</c:v>
                </c:pt>
                <c:pt idx="33">
                  <c:v>62077</c:v>
                </c:pt>
                <c:pt idx="34">
                  <c:v>62900</c:v>
                </c:pt>
                <c:pt idx="35">
                  <c:v>67184</c:v>
                </c:pt>
                <c:pt idx="36">
                  <c:v>66913</c:v>
                </c:pt>
                <c:pt idx="37">
                  <c:v>68930</c:v>
                </c:pt>
                <c:pt idx="38">
                  <c:v>69830</c:v>
                </c:pt>
                <c:pt idx="39">
                  <c:v>68539</c:v>
                </c:pt>
                <c:pt idx="40">
                  <c:v>68464</c:v>
                </c:pt>
                <c:pt idx="41">
                  <c:v>69208</c:v>
                </c:pt>
                <c:pt idx="42">
                  <c:v>60145</c:v>
                </c:pt>
                <c:pt idx="43">
                  <c:v>74683</c:v>
                </c:pt>
                <c:pt idx="44">
                  <c:v>68882</c:v>
                </c:pt>
                <c:pt idx="45">
                  <c:v>66812</c:v>
                </c:pt>
                <c:pt idx="46">
                  <c:v>64202</c:v>
                </c:pt>
                <c:pt idx="47">
                  <c:v>72372</c:v>
                </c:pt>
                <c:pt idx="48">
                  <c:v>73486</c:v>
                </c:pt>
                <c:pt idx="49">
                  <c:v>68998</c:v>
                </c:pt>
              </c:numCache>
            </c:numRef>
          </c:yVal>
          <c:smooth val="0"/>
        </c:ser>
        <c:ser>
          <c:idx val="2"/>
          <c:order val="2"/>
          <c:tx>
            <c:strRef>
              <c:f>'StatisticalData-1'!$A$4</c:f>
              <c:strCache>
                <c:ptCount val="1"/>
                <c:pt idx="0">
                  <c:v>Africa + (Total)</c:v>
                </c:pt>
              </c:strCache>
            </c:strRef>
          </c:tx>
          <c:spPr>
            <a:ln>
              <a:solidFill>
                <a:srgbClr val="FF0000"/>
              </a:solidFill>
            </a:ln>
          </c:spPr>
          <c:marker>
            <c:symbol val="none"/>
          </c:marker>
          <c:xVal>
            <c:numRef>
              <c:f>'StatisticalData-1'!$B$1:$AY$1</c:f>
              <c:numCache>
                <c:formatCode>General</c:formatCode>
                <c:ptCount val="5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numCache>
            </c:numRef>
          </c:xVal>
          <c:yVal>
            <c:numRef>
              <c:f>'StatisticalData-1'!$B$4:$AY$4</c:f>
              <c:numCache>
                <c:formatCode>General</c:formatCode>
                <c:ptCount val="50"/>
                <c:pt idx="0">
                  <c:v>8102</c:v>
                </c:pt>
                <c:pt idx="1">
                  <c:v>9108</c:v>
                </c:pt>
                <c:pt idx="2">
                  <c:v>8998</c:v>
                </c:pt>
                <c:pt idx="3">
                  <c:v>8558</c:v>
                </c:pt>
                <c:pt idx="4">
                  <c:v>8429</c:v>
                </c:pt>
                <c:pt idx="5">
                  <c:v>8171</c:v>
                </c:pt>
                <c:pt idx="6">
                  <c:v>9613</c:v>
                </c:pt>
                <c:pt idx="7">
                  <c:v>9165</c:v>
                </c:pt>
                <c:pt idx="8">
                  <c:v>8752</c:v>
                </c:pt>
                <c:pt idx="9">
                  <c:v>9075</c:v>
                </c:pt>
                <c:pt idx="10">
                  <c:v>9857</c:v>
                </c:pt>
                <c:pt idx="11">
                  <c:v>10064</c:v>
                </c:pt>
                <c:pt idx="12">
                  <c:v>8702</c:v>
                </c:pt>
                <c:pt idx="13">
                  <c:v>10761</c:v>
                </c:pt>
                <c:pt idx="14">
                  <c:v>10795</c:v>
                </c:pt>
                <c:pt idx="15">
                  <c:v>10383</c:v>
                </c:pt>
                <c:pt idx="16">
                  <c:v>10325</c:v>
                </c:pt>
                <c:pt idx="17">
                  <c:v>10922</c:v>
                </c:pt>
                <c:pt idx="18">
                  <c:v>10608</c:v>
                </c:pt>
                <c:pt idx="19">
                  <c:v>11309</c:v>
                </c:pt>
                <c:pt idx="20">
                  <c:v>12415</c:v>
                </c:pt>
                <c:pt idx="21">
                  <c:v>11617</c:v>
                </c:pt>
                <c:pt idx="22">
                  <c:v>10266</c:v>
                </c:pt>
                <c:pt idx="23">
                  <c:v>9961</c:v>
                </c:pt>
                <c:pt idx="24">
                  <c:v>11414</c:v>
                </c:pt>
                <c:pt idx="25">
                  <c:v>11560</c:v>
                </c:pt>
                <c:pt idx="26">
                  <c:v>11121</c:v>
                </c:pt>
                <c:pt idx="27">
                  <c:v>12058</c:v>
                </c:pt>
                <c:pt idx="28">
                  <c:v>12319</c:v>
                </c:pt>
                <c:pt idx="29">
                  <c:v>11764</c:v>
                </c:pt>
                <c:pt idx="30">
                  <c:v>12359</c:v>
                </c:pt>
                <c:pt idx="31">
                  <c:v>10388</c:v>
                </c:pt>
                <c:pt idx="32">
                  <c:v>11651</c:v>
                </c:pt>
                <c:pt idx="33">
                  <c:v>12049</c:v>
                </c:pt>
                <c:pt idx="34">
                  <c:v>11102</c:v>
                </c:pt>
                <c:pt idx="35">
                  <c:v>13265</c:v>
                </c:pt>
                <c:pt idx="36">
                  <c:v>12017</c:v>
                </c:pt>
                <c:pt idx="37">
                  <c:v>12298</c:v>
                </c:pt>
                <c:pt idx="38">
                  <c:v>12711</c:v>
                </c:pt>
                <c:pt idx="39">
                  <c:v>12696</c:v>
                </c:pt>
                <c:pt idx="40">
                  <c:v>12923</c:v>
                </c:pt>
                <c:pt idx="41">
                  <c:v>13224</c:v>
                </c:pt>
                <c:pt idx="42">
                  <c:v>13231</c:v>
                </c:pt>
                <c:pt idx="43">
                  <c:v>13688</c:v>
                </c:pt>
                <c:pt idx="44">
                  <c:v>13419</c:v>
                </c:pt>
                <c:pt idx="45">
                  <c:v>14545</c:v>
                </c:pt>
                <c:pt idx="46">
                  <c:v>13564</c:v>
                </c:pt>
                <c:pt idx="47">
                  <c:v>14627</c:v>
                </c:pt>
                <c:pt idx="48">
                  <c:v>15357</c:v>
                </c:pt>
                <c:pt idx="49">
                  <c:v>15012</c:v>
                </c:pt>
              </c:numCache>
            </c:numRef>
          </c:yVal>
          <c:smooth val="0"/>
        </c:ser>
        <c:ser>
          <c:idx val="3"/>
          <c:order val="3"/>
          <c:tx>
            <c:strRef>
              <c:f>'StatisticalData-1'!$A$5</c:f>
              <c:strCache>
                <c:ptCount val="1"/>
                <c:pt idx="0">
                  <c:v>--South America + (Total)</c:v>
                </c:pt>
              </c:strCache>
            </c:strRef>
          </c:tx>
          <c:marker>
            <c:symbol val="none"/>
          </c:marker>
          <c:xVal>
            <c:numRef>
              <c:f>'StatisticalData-1'!$B$1:$AY$1</c:f>
              <c:numCache>
                <c:formatCode>General</c:formatCode>
                <c:ptCount val="5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numCache>
            </c:numRef>
          </c:xVal>
          <c:yVal>
            <c:numRef>
              <c:f>'StatisticalData-1'!$B$5:$AY$5</c:f>
              <c:numCache>
                <c:formatCode>General</c:formatCode>
                <c:ptCount val="50"/>
                <c:pt idx="0">
                  <c:v>13467</c:v>
                </c:pt>
                <c:pt idx="1">
                  <c:v>14273</c:v>
                </c:pt>
                <c:pt idx="2">
                  <c:v>13820</c:v>
                </c:pt>
                <c:pt idx="3">
                  <c:v>14397</c:v>
                </c:pt>
                <c:pt idx="4">
                  <c:v>13944</c:v>
                </c:pt>
                <c:pt idx="5">
                  <c:v>14133</c:v>
                </c:pt>
                <c:pt idx="6">
                  <c:v>14745</c:v>
                </c:pt>
                <c:pt idx="7">
                  <c:v>13381</c:v>
                </c:pt>
                <c:pt idx="8">
                  <c:v>14080</c:v>
                </c:pt>
                <c:pt idx="9">
                  <c:v>15506</c:v>
                </c:pt>
                <c:pt idx="10">
                  <c:v>14985</c:v>
                </c:pt>
                <c:pt idx="11">
                  <c:v>14423</c:v>
                </c:pt>
                <c:pt idx="12">
                  <c:v>16582</c:v>
                </c:pt>
                <c:pt idx="13">
                  <c:v>16939</c:v>
                </c:pt>
                <c:pt idx="14">
                  <c:v>16056</c:v>
                </c:pt>
                <c:pt idx="15">
                  <c:v>16265</c:v>
                </c:pt>
                <c:pt idx="16">
                  <c:v>16986</c:v>
                </c:pt>
                <c:pt idx="17">
                  <c:v>16792</c:v>
                </c:pt>
                <c:pt idx="18">
                  <c:v>16814</c:v>
                </c:pt>
                <c:pt idx="19">
                  <c:v>17124</c:v>
                </c:pt>
                <c:pt idx="20">
                  <c:v>19405</c:v>
                </c:pt>
                <c:pt idx="21">
                  <c:v>19229</c:v>
                </c:pt>
                <c:pt idx="22">
                  <c:v>19401</c:v>
                </c:pt>
                <c:pt idx="23">
                  <c:v>20578</c:v>
                </c:pt>
                <c:pt idx="24">
                  <c:v>20825</c:v>
                </c:pt>
                <c:pt idx="25">
                  <c:v>19839</c:v>
                </c:pt>
                <c:pt idx="26">
                  <c:v>20722</c:v>
                </c:pt>
                <c:pt idx="27">
                  <c:v>20959</c:v>
                </c:pt>
                <c:pt idx="28">
                  <c:v>21092</c:v>
                </c:pt>
                <c:pt idx="29">
                  <c:v>20043</c:v>
                </c:pt>
                <c:pt idx="30">
                  <c:v>21447</c:v>
                </c:pt>
                <c:pt idx="31">
                  <c:v>24216</c:v>
                </c:pt>
                <c:pt idx="32">
                  <c:v>25183</c:v>
                </c:pt>
                <c:pt idx="33">
                  <c:v>24819</c:v>
                </c:pt>
                <c:pt idx="34">
                  <c:v>26200</c:v>
                </c:pt>
                <c:pt idx="35">
                  <c:v>26447</c:v>
                </c:pt>
                <c:pt idx="36">
                  <c:v>28077</c:v>
                </c:pt>
                <c:pt idx="37">
                  <c:v>29836</c:v>
                </c:pt>
                <c:pt idx="38">
                  <c:v>29411</c:v>
                </c:pt>
                <c:pt idx="39">
                  <c:v>29813</c:v>
                </c:pt>
                <c:pt idx="40">
                  <c:v>31456</c:v>
                </c:pt>
                <c:pt idx="41">
                  <c:v>30158</c:v>
                </c:pt>
                <c:pt idx="42">
                  <c:v>34545</c:v>
                </c:pt>
                <c:pt idx="43">
                  <c:v>33276</c:v>
                </c:pt>
                <c:pt idx="44">
                  <c:v>33375</c:v>
                </c:pt>
                <c:pt idx="45">
                  <c:v>33821</c:v>
                </c:pt>
                <c:pt idx="46">
                  <c:v>37305</c:v>
                </c:pt>
                <c:pt idx="47">
                  <c:v>37900</c:v>
                </c:pt>
                <c:pt idx="48">
                  <c:v>35659</c:v>
                </c:pt>
                <c:pt idx="49">
                  <c:v>42162</c:v>
                </c:pt>
              </c:numCache>
            </c:numRef>
          </c:yVal>
          <c:smooth val="0"/>
        </c:ser>
        <c:ser>
          <c:idx val="4"/>
          <c:order val="4"/>
          <c:tx>
            <c:strRef>
              <c:f>'StatisticalData-1'!$A$6</c:f>
              <c:strCache>
                <c:ptCount val="1"/>
                <c:pt idx="0">
                  <c:v>World + (Total)</c:v>
                </c:pt>
              </c:strCache>
            </c:strRef>
          </c:tx>
          <c:spPr>
            <a:ln>
              <a:solidFill>
                <a:schemeClr val="accent2">
                  <a:lumMod val="75000"/>
                </a:schemeClr>
              </a:solidFill>
            </a:ln>
          </c:spPr>
          <c:marker>
            <c:symbol val="none"/>
          </c:marker>
          <c:xVal>
            <c:numRef>
              <c:f>'StatisticalData-1'!$B$1:$AY$1</c:f>
              <c:numCache>
                <c:formatCode>General</c:formatCode>
                <c:ptCount val="5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numCache>
            </c:numRef>
          </c:xVal>
          <c:yVal>
            <c:numRef>
              <c:f>'StatisticalData-1'!$B$6:$AY$6</c:f>
              <c:numCache>
                <c:formatCode>General</c:formatCode>
                <c:ptCount val="50"/>
                <c:pt idx="0">
                  <c:v>13532</c:v>
                </c:pt>
                <c:pt idx="1">
                  <c:v>14275</c:v>
                </c:pt>
                <c:pt idx="2">
                  <c:v>14401</c:v>
                </c:pt>
                <c:pt idx="3">
                  <c:v>14940</c:v>
                </c:pt>
                <c:pt idx="4">
                  <c:v>14967</c:v>
                </c:pt>
                <c:pt idx="5">
                  <c:v>16103</c:v>
                </c:pt>
                <c:pt idx="6">
                  <c:v>16535</c:v>
                </c:pt>
                <c:pt idx="7">
                  <c:v>16965</c:v>
                </c:pt>
                <c:pt idx="8">
                  <c:v>17088</c:v>
                </c:pt>
                <c:pt idx="9">
                  <c:v>17655</c:v>
                </c:pt>
                <c:pt idx="10">
                  <c:v>18922</c:v>
                </c:pt>
                <c:pt idx="11">
                  <c:v>18582</c:v>
                </c:pt>
                <c:pt idx="12">
                  <c:v>19406</c:v>
                </c:pt>
                <c:pt idx="13">
                  <c:v>18926</c:v>
                </c:pt>
                <c:pt idx="14">
                  <c:v>19125</c:v>
                </c:pt>
                <c:pt idx="15">
                  <c:v>20260</c:v>
                </c:pt>
                <c:pt idx="16">
                  <c:v>20253</c:v>
                </c:pt>
                <c:pt idx="17">
                  <c:v>22126</c:v>
                </c:pt>
                <c:pt idx="18">
                  <c:v>21761</c:v>
                </c:pt>
                <c:pt idx="19">
                  <c:v>21611</c:v>
                </c:pt>
                <c:pt idx="20">
                  <c:v>22468</c:v>
                </c:pt>
                <c:pt idx="21">
                  <c:v>23693</c:v>
                </c:pt>
                <c:pt idx="22">
                  <c:v>23086</c:v>
                </c:pt>
                <c:pt idx="23">
                  <c:v>24991</c:v>
                </c:pt>
                <c:pt idx="24">
                  <c:v>25288</c:v>
                </c:pt>
                <c:pt idx="25">
                  <c:v>25567</c:v>
                </c:pt>
                <c:pt idx="26">
                  <c:v>25397</c:v>
                </c:pt>
                <c:pt idx="27">
                  <c:v>24600</c:v>
                </c:pt>
                <c:pt idx="28">
                  <c:v>26290</c:v>
                </c:pt>
                <c:pt idx="29">
                  <c:v>27558</c:v>
                </c:pt>
                <c:pt idx="30">
                  <c:v>26844</c:v>
                </c:pt>
                <c:pt idx="31">
                  <c:v>27832</c:v>
                </c:pt>
                <c:pt idx="32">
                  <c:v>27319</c:v>
                </c:pt>
                <c:pt idx="33">
                  <c:v>28140</c:v>
                </c:pt>
                <c:pt idx="34">
                  <c:v>27632</c:v>
                </c:pt>
                <c:pt idx="35">
                  <c:v>29432</c:v>
                </c:pt>
                <c:pt idx="36">
                  <c:v>29938</c:v>
                </c:pt>
                <c:pt idx="37">
                  <c:v>30628</c:v>
                </c:pt>
                <c:pt idx="38">
                  <c:v>31088</c:v>
                </c:pt>
                <c:pt idx="39">
                  <c:v>30625</c:v>
                </c:pt>
                <c:pt idx="40">
                  <c:v>31358</c:v>
                </c:pt>
                <c:pt idx="41">
                  <c:v>30799</c:v>
                </c:pt>
                <c:pt idx="42">
                  <c:v>31165</c:v>
                </c:pt>
                <c:pt idx="43">
                  <c:v>33606</c:v>
                </c:pt>
                <c:pt idx="44">
                  <c:v>32868</c:v>
                </c:pt>
                <c:pt idx="45">
                  <c:v>32867</c:v>
                </c:pt>
                <c:pt idx="46">
                  <c:v>33808</c:v>
                </c:pt>
                <c:pt idx="47">
                  <c:v>35541</c:v>
                </c:pt>
                <c:pt idx="48">
                  <c:v>35679</c:v>
                </c:pt>
                <c:pt idx="49">
                  <c:v>35635</c:v>
                </c:pt>
              </c:numCache>
            </c:numRef>
          </c:yVal>
          <c:smooth val="0"/>
        </c:ser>
        <c:dLbls>
          <c:showLegendKey val="0"/>
          <c:showVal val="0"/>
          <c:showCatName val="0"/>
          <c:showSerName val="0"/>
          <c:showPercent val="0"/>
          <c:showBubbleSize val="0"/>
        </c:dLbls>
        <c:axId val="42713664"/>
        <c:axId val="42714240"/>
      </c:scatterChart>
      <c:valAx>
        <c:axId val="42713664"/>
        <c:scaling>
          <c:orientation val="minMax"/>
        </c:scaling>
        <c:delete val="0"/>
        <c:axPos val="b"/>
        <c:numFmt formatCode="General" sourceLinked="1"/>
        <c:majorTickMark val="out"/>
        <c:minorTickMark val="none"/>
        <c:tickLblPos val="nextTo"/>
        <c:crossAx val="42714240"/>
        <c:crosses val="autoZero"/>
        <c:crossBetween val="midCat"/>
      </c:valAx>
      <c:valAx>
        <c:axId val="42714240"/>
        <c:scaling>
          <c:orientation val="minMax"/>
        </c:scaling>
        <c:delete val="0"/>
        <c:axPos val="l"/>
        <c:majorGridlines/>
        <c:numFmt formatCode="General" sourceLinked="1"/>
        <c:majorTickMark val="out"/>
        <c:minorTickMark val="none"/>
        <c:tickLblPos val="nextTo"/>
        <c:crossAx val="42713664"/>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Sheet1!$B$20</c:f>
              <c:strCache>
                <c:ptCount val="1"/>
                <c:pt idx="0">
                  <c:v>Only Land cover based</c:v>
                </c:pt>
              </c:strCache>
            </c:strRef>
          </c:tx>
          <c:invertIfNegative val="0"/>
          <c:cat>
            <c:strRef>
              <c:f>Sheet1!$A$15:$A$18</c:f>
              <c:strCache>
                <c:ptCount val="4"/>
                <c:pt idx="0">
                  <c:v>S1</c:v>
                </c:pt>
                <c:pt idx="1">
                  <c:v>S2</c:v>
                </c:pt>
                <c:pt idx="2">
                  <c:v>S3</c:v>
                </c:pt>
                <c:pt idx="3">
                  <c:v>S4</c:v>
                </c:pt>
              </c:strCache>
            </c:strRef>
          </c:cat>
          <c:val>
            <c:numRef>
              <c:f>Sheet1!$H$15:$H$18</c:f>
              <c:numCache>
                <c:formatCode>General</c:formatCode>
                <c:ptCount val="4"/>
                <c:pt idx="0">
                  <c:v>31.18969999999997</c:v>
                </c:pt>
                <c:pt idx="1">
                  <c:v>70.989000000000004</c:v>
                </c:pt>
                <c:pt idx="2">
                  <c:v>70.547100000000086</c:v>
                </c:pt>
                <c:pt idx="3">
                  <c:v>68.516200000000026</c:v>
                </c:pt>
              </c:numCache>
            </c:numRef>
          </c:val>
        </c:ser>
        <c:ser>
          <c:idx val="1"/>
          <c:order val="1"/>
          <c:tx>
            <c:strRef>
              <c:f>Sheet1!$B$21</c:f>
              <c:strCache>
                <c:ptCount val="1"/>
                <c:pt idx="0">
                  <c:v>Field size adjusted</c:v>
                </c:pt>
              </c:strCache>
            </c:strRef>
          </c:tx>
          <c:invertIfNegative val="0"/>
          <c:cat>
            <c:strRef>
              <c:f>Sheet1!$A$15:$A$18</c:f>
              <c:strCache>
                <c:ptCount val="4"/>
                <c:pt idx="0">
                  <c:v>S1</c:v>
                </c:pt>
                <c:pt idx="1">
                  <c:v>S2</c:v>
                </c:pt>
                <c:pt idx="2">
                  <c:v>S3</c:v>
                </c:pt>
                <c:pt idx="3">
                  <c:v>S4</c:v>
                </c:pt>
              </c:strCache>
            </c:strRef>
          </c:cat>
          <c:val>
            <c:numRef>
              <c:f>Sheet1!$I$15:$I$18</c:f>
              <c:numCache>
                <c:formatCode>General</c:formatCode>
                <c:ptCount val="4"/>
                <c:pt idx="0">
                  <c:v>14.040700000000001</c:v>
                </c:pt>
                <c:pt idx="1">
                  <c:v>29.0989</c:v>
                </c:pt>
                <c:pt idx="2">
                  <c:v>0</c:v>
                </c:pt>
                <c:pt idx="3">
                  <c:v>0</c:v>
                </c:pt>
              </c:numCache>
            </c:numRef>
          </c:val>
        </c:ser>
        <c:ser>
          <c:idx val="2"/>
          <c:order val="2"/>
          <c:tx>
            <c:strRef>
              <c:f>Sheet1!$B$22</c:f>
              <c:strCache>
                <c:ptCount val="1"/>
                <c:pt idx="0">
                  <c:v>Human Impact adjusted</c:v>
                </c:pt>
              </c:strCache>
            </c:strRef>
          </c:tx>
          <c:invertIfNegative val="0"/>
          <c:cat>
            <c:strRef>
              <c:f>Sheet1!$A$15:$A$18</c:f>
              <c:strCache>
                <c:ptCount val="4"/>
                <c:pt idx="0">
                  <c:v>S1</c:v>
                </c:pt>
                <c:pt idx="1">
                  <c:v>S2</c:v>
                </c:pt>
                <c:pt idx="2">
                  <c:v>S3</c:v>
                </c:pt>
                <c:pt idx="3">
                  <c:v>S4</c:v>
                </c:pt>
              </c:strCache>
            </c:strRef>
          </c:cat>
          <c:val>
            <c:numRef>
              <c:f>Sheet1!$J$15:$J$18</c:f>
              <c:numCache>
                <c:formatCode>General</c:formatCode>
                <c:ptCount val="4"/>
                <c:pt idx="0">
                  <c:v>10.828800000000001</c:v>
                </c:pt>
                <c:pt idx="1">
                  <c:v>12.7719</c:v>
                </c:pt>
                <c:pt idx="2">
                  <c:v>29.4529</c:v>
                </c:pt>
                <c:pt idx="3">
                  <c:v>18.0322</c:v>
                </c:pt>
              </c:numCache>
            </c:numRef>
          </c:val>
        </c:ser>
        <c:dLbls>
          <c:showLegendKey val="0"/>
          <c:showVal val="0"/>
          <c:showCatName val="0"/>
          <c:showSerName val="0"/>
          <c:showPercent val="0"/>
          <c:showBubbleSize val="0"/>
        </c:dLbls>
        <c:gapWidth val="150"/>
        <c:axId val="92251648"/>
        <c:axId val="42715392"/>
      </c:barChart>
      <c:catAx>
        <c:axId val="92251648"/>
        <c:scaling>
          <c:orientation val="minMax"/>
        </c:scaling>
        <c:delete val="0"/>
        <c:axPos val="b"/>
        <c:majorTickMark val="out"/>
        <c:minorTickMark val="none"/>
        <c:tickLblPos val="nextTo"/>
        <c:crossAx val="42715392"/>
        <c:crosses val="autoZero"/>
        <c:auto val="1"/>
        <c:lblAlgn val="ctr"/>
        <c:lblOffset val="100"/>
        <c:noMultiLvlLbl val="0"/>
      </c:catAx>
      <c:valAx>
        <c:axId val="42715392"/>
        <c:scaling>
          <c:orientation val="minMax"/>
        </c:scaling>
        <c:delete val="0"/>
        <c:axPos val="l"/>
        <c:majorGridlines/>
        <c:title>
          <c:tx>
            <c:rich>
              <a:bodyPr rot="-5400000" vert="horz"/>
              <a:lstStyle/>
              <a:p>
                <a:pPr>
                  <a:defRPr/>
                </a:pPr>
                <a:r>
                  <a:rPr lang="en-US"/>
                  <a:t>Land available (%)</a:t>
                </a:r>
              </a:p>
            </c:rich>
          </c:tx>
          <c:layout/>
          <c:overlay val="0"/>
        </c:title>
        <c:numFmt formatCode="General" sourceLinked="1"/>
        <c:majorTickMark val="out"/>
        <c:minorTickMark val="none"/>
        <c:tickLblPos val="nextTo"/>
        <c:crossAx val="92251648"/>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AB3588BC-EA75-49BC-9B66-4196EEE5B1F4}" type="datetimeFigureOut">
              <a:rPr lang="fr-FR" smtClean="0"/>
              <a:pPr/>
              <a:t>29/08/2012</a:t>
            </a:fld>
            <a:endParaRPr lang="fr-FR"/>
          </a:p>
        </p:txBody>
      </p:sp>
      <p:sp>
        <p:nvSpPr>
          <p:cNvPr id="4" name="Espace réservé de l'image des diapositives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2D6263D4-296E-4CF3-8D66-818E1C6B80A7}" type="slidenum">
              <a:rPr lang="fr-FR" smtClean="0"/>
              <a:pPr/>
              <a:t>‹Nr.›</a:t>
            </a:fld>
            <a:endParaRPr lang="fr-FR"/>
          </a:p>
        </p:txBody>
      </p:sp>
    </p:spTree>
    <p:extLst>
      <p:ext uri="{BB962C8B-B14F-4D97-AF65-F5344CB8AC3E}">
        <p14:creationId xmlns:p14="http://schemas.microsoft.com/office/powerpoint/2010/main" val="3268226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A3E81-F1D9-49BE-B86F-A05343F43FD8}" type="slidenum">
              <a:rPr lang="en-GB"/>
              <a:pPr/>
              <a:t>6</a:t>
            </a:fld>
            <a:endParaRPr lang="en-GB"/>
          </a:p>
        </p:txBody>
      </p:sp>
      <p:sp>
        <p:nvSpPr>
          <p:cNvPr id="128002" name="Rectangle 2"/>
          <p:cNvSpPr>
            <a:spLocks noGrp="1" noRot="1" noChangeAspect="1" noChangeArrowheads="1" noTextEdit="1"/>
          </p:cNvSpPr>
          <p:nvPr>
            <p:ph type="sldImg"/>
          </p:nvPr>
        </p:nvSpPr>
        <p:spPr>
          <a:xfrm>
            <a:off x="935038" y="742950"/>
            <a:ext cx="4932362" cy="3700463"/>
          </a:xfrm>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http://www.livetradingnews.com/the-rise-of-biofuels-64907.htm</a:t>
            </a:r>
          </a:p>
          <a:p>
            <a:r>
              <a:rPr lang="fr-FR" dirty="0" smtClean="0"/>
              <a:t>http://elfael.wordpress.com/2008/04/02/peak-food-and-japan-part-1-price-rises-and-causes/</a:t>
            </a:r>
          </a:p>
          <a:p>
            <a:r>
              <a:rPr lang="fr-FR" dirty="0" smtClean="0"/>
              <a:t>http://priceofoil.org/2009/08/17/policy-re-think-needed-for-biofuels-bogeyman/</a:t>
            </a:r>
          </a:p>
          <a:p>
            <a:r>
              <a:rPr lang="fr-FR" dirty="0" smtClean="0"/>
              <a:t>http://gulfofmexicooilspillblog.com/2011/02/14/gulf-of-mexico-oil-spill-blog-biofuels-world-food-crisis/</a:t>
            </a:r>
          </a:p>
          <a:p>
            <a:r>
              <a:rPr lang="fr-FR" dirty="0" smtClean="0"/>
              <a:t>http://permaculture.org.au/2010/06/02/cars-and-people-compete-for-grain/</a:t>
            </a:r>
          </a:p>
          <a:p>
            <a:r>
              <a:rPr lang="fr-FR" dirty="0" smtClean="0"/>
              <a:t>http://burningissues.org/forum/phpBB2/viewtopic.php?f=13&amp;t=795&amp;start=0</a:t>
            </a:r>
            <a:endParaRPr lang="fr-FR" dirty="0"/>
          </a:p>
        </p:txBody>
      </p:sp>
      <p:sp>
        <p:nvSpPr>
          <p:cNvPr id="4" name="Espace réservé du numéro de diapositive 3"/>
          <p:cNvSpPr>
            <a:spLocks noGrp="1"/>
          </p:cNvSpPr>
          <p:nvPr>
            <p:ph type="sldNum" sz="quarter" idx="10"/>
          </p:nvPr>
        </p:nvSpPr>
        <p:spPr/>
        <p:txBody>
          <a:bodyPr/>
          <a:lstStyle/>
          <a:p>
            <a:fld id="{2D6263D4-296E-4CF3-8D66-818E1C6B80A7}" type="slidenum">
              <a:rPr lang="fr-FR" smtClean="0"/>
              <a:pPr/>
              <a:t>12</a:t>
            </a:fld>
            <a:endParaRPr lang="fr-FR"/>
          </a:p>
        </p:txBody>
      </p:sp>
    </p:spTree>
    <p:extLst>
      <p:ext uri="{BB962C8B-B14F-4D97-AF65-F5344CB8AC3E}">
        <p14:creationId xmlns:p14="http://schemas.microsoft.com/office/powerpoint/2010/main" val="104164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65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B03BE-18F6-461E-8676-8D60CBADBE70}" type="slidenum">
              <a:rPr lang="fr-FR" smtClean="0"/>
              <a:pPr fontAlgn="base">
                <a:spcBef>
                  <a:spcPct val="0"/>
                </a:spcBef>
                <a:spcAft>
                  <a:spcPct val="0"/>
                </a:spcAft>
                <a:defRPr/>
              </a:pPr>
              <a:t>13</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smtClean="0"/>
          </a:p>
        </p:txBody>
      </p:sp>
      <p:sp>
        <p:nvSpPr>
          <p:cNvPr id="2765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B03BE-18F6-461E-8676-8D60CBADBE70}" type="slidenum">
              <a:rPr lang="fr-FR" smtClean="0"/>
              <a:pPr fontAlgn="base">
                <a:spcBef>
                  <a:spcPct val="0"/>
                </a:spcBef>
                <a:spcAft>
                  <a:spcPct val="0"/>
                </a:spcAft>
                <a:defRPr/>
              </a:pPr>
              <a:t>14</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8AB41E-4C33-49A2-8AD8-4AA5B7163EF0}" type="slidenum">
              <a:rPr lang="en-US"/>
              <a:pPr/>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64516" name="Slide Number Placeholder 3"/>
          <p:cNvSpPr>
            <a:spLocks noGrp="1"/>
          </p:cNvSpPr>
          <p:nvPr>
            <p:ph type="sldNum" sz="quarter" idx="5"/>
          </p:nvPr>
        </p:nvSpPr>
        <p:spPr>
          <a:noFill/>
        </p:spPr>
        <p:txBody>
          <a:bodyPr/>
          <a:lstStyle/>
          <a:p>
            <a:fld id="{D41733D3-63E4-4694-87A2-EA97A0A5F77A}" type="slidenum">
              <a:rPr lang="en-US" smtClean="0">
                <a:solidFill>
                  <a:prstClr val="black"/>
                </a:solidFill>
                <a:latin typeface="Arial" pitchFamily="34" charset="0"/>
              </a:rPr>
              <a:pPr/>
              <a:t>43</a:t>
            </a:fld>
            <a:endParaRPr lang="en-US" smtClean="0">
              <a:solidFill>
                <a:prstClr val="black"/>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p:txBody>
          <a:bodyPr/>
          <a:lstStyle/>
          <a:p>
            <a:pPr>
              <a:spcBef>
                <a:spcPct val="0"/>
              </a:spcBef>
            </a:pPr>
            <a:endParaRPr lang="fr-FR"/>
          </a:p>
        </p:txBody>
      </p:sp>
      <p:sp>
        <p:nvSpPr>
          <p:cNvPr id="28675" name="Slide Number Placeholder 3"/>
          <p:cNvSpPr txBox="1">
            <a:spLocks noGrp="1"/>
          </p:cNvSpPr>
          <p:nvPr/>
        </p:nvSpPr>
        <p:spPr bwMode="auto">
          <a:xfrm>
            <a:off x="3850443" y="9378824"/>
            <a:ext cx="2945659" cy="493713"/>
          </a:xfrm>
          <a:prstGeom prst="rect">
            <a:avLst/>
          </a:prstGeom>
          <a:noFill/>
          <a:ln>
            <a:miter lim="800000"/>
            <a:headEnd/>
            <a:tailEnd/>
          </a:ln>
        </p:spPr>
        <p:txBody>
          <a:bodyPr anchor="b"/>
          <a:lstStyle/>
          <a:p>
            <a:pPr algn="r">
              <a:defRPr/>
            </a:pPr>
            <a:fld id="{BC9C72EA-A6A4-4F7E-9ECC-EE72E6D63697}" type="slidenum">
              <a:rPr lang="en-US" sz="1200">
                <a:latin typeface="+mn-lt"/>
              </a:rPr>
              <a:pPr algn="r">
                <a:defRPr/>
              </a:pPr>
              <a:t>50</a:t>
            </a:fld>
            <a:endParaRPr lang="en-US"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202" name="Rectangle 10"/>
          <p:cNvSpPr>
            <a:spLocks noGrp="1" noChangeArrowheads="1"/>
          </p:cNvSpPr>
          <p:nvPr>
            <p:ph type="ctrTitle"/>
          </p:nvPr>
        </p:nvSpPr>
        <p:spPr>
          <a:xfrm>
            <a:off x="2513013" y="1919288"/>
            <a:ext cx="6630987" cy="1470025"/>
          </a:xfrm>
        </p:spPr>
        <p:txBody>
          <a:bodyPr lIns="457200" rIns="457200" anchor="ctr"/>
          <a:lstStyle>
            <a:lvl1pPr>
              <a:defRPr>
                <a:solidFill>
                  <a:srgbClr val="003399"/>
                </a:solidFill>
              </a:defRPr>
            </a:lvl1pPr>
          </a:lstStyle>
          <a:p>
            <a:r>
              <a:rPr lang="en-US" smtClean="0"/>
              <a:t>Click to edit Master title style</a:t>
            </a:r>
            <a:endParaRPr lang="en-US" dirty="0"/>
          </a:p>
        </p:txBody>
      </p:sp>
      <p:sp>
        <p:nvSpPr>
          <p:cNvPr id="8203" name="Rectangle 11"/>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smtClean="0"/>
              <a:t>Click to edit Master subtitle style</a:t>
            </a:r>
            <a:endParaRPr lang="en-US" dirty="0"/>
          </a:p>
        </p:txBody>
      </p:sp>
      <p:sp>
        <p:nvSpPr>
          <p:cNvPr id="5" name="Rectangle 13"/>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1E4312B2-5599-4BAB-9629-F8FF3E2D26F6}" type="slidenum">
              <a:rPr lang="en-US"/>
              <a:pPr>
                <a:defRPr/>
              </a:pPr>
              <a:t>‹Nr.›</a:t>
            </a:fld>
            <a:endParaRPr lang="en-US"/>
          </a:p>
        </p:txBody>
      </p:sp>
      <p:pic>
        <p:nvPicPr>
          <p:cNvPr id="6" name="Picture 2"/>
          <p:cNvPicPr>
            <a:picLocks noChangeAspect="1" noChangeArrowheads="1"/>
          </p:cNvPicPr>
          <p:nvPr userDrawn="1"/>
        </p:nvPicPr>
        <p:blipFill>
          <a:blip r:embed="rId2" cstate="print"/>
          <a:srcRect/>
          <a:stretch>
            <a:fillRect/>
          </a:stretch>
        </p:blipFill>
        <p:spPr bwMode="auto">
          <a:xfrm>
            <a:off x="0" y="0"/>
            <a:ext cx="2857500" cy="7239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endParaRPr>
          </a:p>
        </p:txBody>
      </p:sp>
      <p:sp>
        <p:nvSpPr>
          <p:cNvPr id="6" name="Triangle isocè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r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fr-FR" smtClean="0"/>
              <a:t>Modifiez le style du titre</a:t>
            </a:r>
            <a:endParaRPr lang="en-US"/>
          </a:p>
        </p:txBody>
      </p:sp>
      <p:sp>
        <p:nvSpPr>
          <p:cNvPr id="3" name="Espace réservé pour une image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fr-FR" smtClean="0"/>
              <a:t>Modifiez les styles du texte du masque</a:t>
            </a:r>
          </a:p>
        </p:txBody>
      </p:sp>
      <p:sp>
        <p:nvSpPr>
          <p:cNvPr id="8" name="Espace réservé de la date 4"/>
          <p:cNvSpPr>
            <a:spLocks noGrp="1"/>
          </p:cNvSpPr>
          <p:nvPr>
            <p:ph type="dt" sz="half" idx="10"/>
          </p:nvPr>
        </p:nvSpPr>
        <p:spPr/>
        <p:txBody>
          <a:bodyPr/>
          <a:lstStyle>
            <a:lvl1pPr>
              <a:defRPr smtClean="0"/>
            </a:lvl1pPr>
          </a:lstStyle>
          <a:p>
            <a:fld id="{8F14A6A4-EAE6-4D4A-8AB3-CD194B0C2808}" type="datetimeFigureOut">
              <a:rPr lang="fr-FR" smtClean="0"/>
              <a:pPr/>
              <a:t>29/08/2012</a:t>
            </a:fld>
            <a:endParaRPr lang="fr-FR"/>
          </a:p>
        </p:txBody>
      </p:sp>
      <p:sp>
        <p:nvSpPr>
          <p:cNvPr id="10" name="Espace réservé du numéro de diapositive 6"/>
          <p:cNvSpPr>
            <a:spLocks noGrp="1"/>
          </p:cNvSpPr>
          <p:nvPr>
            <p:ph type="sldNum" sz="quarter" idx="12"/>
          </p:nvPr>
        </p:nvSpPr>
        <p:spPr/>
        <p:txBody>
          <a:bodyPr/>
          <a:lstStyle>
            <a:lvl1pPr>
              <a:defRPr smtClean="0"/>
            </a:lvl1pPr>
          </a:lstStyle>
          <a:p>
            <a:fld id="{6EB067E1-70D3-4C46-B28F-E4E657374351}" type="slidenum">
              <a:rPr lang="fr-FR" smtClean="0"/>
              <a:pPr/>
              <a:t>‹Nr.›</a:t>
            </a:fld>
            <a:endParaRPr lang="fr-FR"/>
          </a:p>
        </p:txBody>
      </p:sp>
      <p:sp>
        <p:nvSpPr>
          <p:cNvPr id="11"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6EB067E1-70D3-4C46-B28F-E4E657374351}" type="slidenum">
              <a:rPr lang="fr-FR" smtClean="0"/>
              <a:pPr/>
              <a:t>‹Nr.›</a:t>
            </a:fld>
            <a:endParaRPr lang="fr-FR"/>
          </a:p>
        </p:txBody>
      </p:sp>
      <p:sp>
        <p:nvSpPr>
          <p:cNvPr id="7"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4" name="Connecteur droit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endParaRPr>
          </a:p>
        </p:txBody>
      </p:sp>
      <p:sp>
        <p:nvSpPr>
          <p:cNvPr id="5" name="Triangle isocè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Connecteur droit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endParaRPr>
          </a:p>
        </p:txBody>
      </p:sp>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9" name="Espace réservé du numéro de diapositive 5"/>
          <p:cNvSpPr>
            <a:spLocks noGrp="1"/>
          </p:cNvSpPr>
          <p:nvPr>
            <p:ph type="sldNum" sz="quarter" idx="12"/>
          </p:nvPr>
        </p:nvSpPr>
        <p:spPr/>
        <p:txBody>
          <a:bodyPr/>
          <a:lstStyle>
            <a:lvl1pPr>
              <a:defRPr smtClean="0"/>
            </a:lvl1pPr>
          </a:lstStyle>
          <a:p>
            <a:fld id="{6EB067E1-70D3-4C46-B28F-E4E657374351}" type="slidenum">
              <a:rPr lang="fr-FR" smtClean="0"/>
              <a:pPr/>
              <a:t>‹Nr.›</a:t>
            </a:fld>
            <a:endParaRPr lang="fr-FR"/>
          </a:p>
        </p:txBody>
      </p:sp>
      <p:sp>
        <p:nvSpPr>
          <p:cNvPr id="10"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13"/>
          <p:cNvSpPr>
            <a:spLocks noGrp="1"/>
          </p:cNvSpPr>
          <p:nvPr>
            <p:ph type="dt" sz="half" idx="10"/>
          </p:nvPr>
        </p:nvSpPr>
        <p:spPr/>
        <p:txBody>
          <a:bodyPr/>
          <a:lstStyle>
            <a:lvl1pPr>
              <a:defRPr/>
            </a:lvl1pPr>
          </a:lstStyle>
          <a:p>
            <a:fld id="{8F14A6A4-EAE6-4D4A-8AB3-CD194B0C2808}" type="datetimeFigureOut">
              <a:rPr lang="fr-FR" smtClean="0"/>
              <a:pPr/>
              <a:t>29/08/2012</a:t>
            </a:fld>
            <a:endParaRPr lang="fr-FR"/>
          </a:p>
        </p:txBody>
      </p:sp>
      <p:sp>
        <p:nvSpPr>
          <p:cNvPr id="7" name="Espace réservé du numéro de diapositive 22"/>
          <p:cNvSpPr>
            <a:spLocks noGrp="1"/>
          </p:cNvSpPr>
          <p:nvPr>
            <p:ph type="sldNum" sz="quarter" idx="12"/>
          </p:nvPr>
        </p:nvSpPr>
        <p:spPr/>
        <p:txBody>
          <a:bodyPr/>
          <a:lstStyle>
            <a:lvl1pPr>
              <a:defRPr/>
            </a:lvl1pPr>
          </a:lstStyle>
          <a:p>
            <a:fld id="{6EB067E1-70D3-4C46-B28F-E4E657374351}" type="slidenum">
              <a:rPr lang="fr-FR" smtClean="0"/>
              <a:pPr/>
              <a:t>‹Nr.›</a:t>
            </a:fld>
            <a:endParaRPr lang="fr-FR"/>
          </a:p>
        </p:txBody>
      </p:sp>
      <p:sp>
        <p:nvSpPr>
          <p:cNvPr id="8"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457200" y="1600200"/>
            <a:ext cx="8229600" cy="4525963"/>
          </a:xfrm>
        </p:spPr>
        <p:txBody>
          <a:bodyPr/>
          <a:lstStyle/>
          <a:p>
            <a:r>
              <a:rPr lang="fr-FR" smtClean="0"/>
              <a:t>Cliquez sur l'icône pour ajouter un tableau</a:t>
            </a:r>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fld id="{8F14A6A4-EAE6-4D4A-8AB3-CD194B0C2808}" type="datetimeFigureOut">
              <a:rPr lang="fr-FR" smtClean="0"/>
              <a:pPr/>
              <a:t>29/08/2012</a:t>
            </a:fld>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fld id="{6EB067E1-70D3-4C46-B28F-E4E657374351}" type="slidenum">
              <a:rPr lang="fr-FR" smtClean="0"/>
              <a:pPr/>
              <a:t>‹Nr.›</a:t>
            </a:fld>
            <a:endParaRPr lang="fr-FR"/>
          </a:p>
        </p:txBody>
      </p:sp>
      <p:sp>
        <p:nvSpPr>
          <p:cNvPr id="7"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2008"/>
            <a:ext cx="7467600" cy="692696"/>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971600" y="1340768"/>
            <a:ext cx="7467600" cy="4525963"/>
          </a:xfrm>
          <a:prstGeom prst="rect">
            <a:avLst/>
          </a:prstGeom>
        </p:spPr>
        <p:txBody>
          <a:bodyPr/>
          <a:lstStyle>
            <a:lvl1pPr>
              <a:buFont typeface="Wingdings" pitchFamily="2" charset="2"/>
              <a:buChar char="§"/>
              <a:defRPr baseline="0">
                <a:solidFill>
                  <a:schemeClr val="accent1">
                    <a:lumMod val="50000"/>
                  </a:schemeClr>
                </a:solidFill>
              </a:defRPr>
            </a:lvl1pPr>
            <a:lvl2pPr>
              <a:buFont typeface="Wingdings" pitchFamily="2" charset="2"/>
              <a:buChar char="§"/>
              <a:defRPr>
                <a:solidFill>
                  <a:schemeClr val="accent1">
                    <a:lumMod val="75000"/>
                  </a:schemeClr>
                </a:solidFill>
              </a:defRPr>
            </a:lvl2pPr>
            <a:lvl3pPr>
              <a:buFont typeface="Wingdings" pitchFamily="2" charset="2"/>
              <a:buChar char="§"/>
              <a:defRPr>
                <a:solidFill>
                  <a:schemeClr val="accent1">
                    <a:lumMod val="75000"/>
                  </a:schemeClr>
                </a:solidFill>
              </a:defRPr>
            </a:lvl3pPr>
            <a:lvl4pPr>
              <a:buFont typeface="Wingdings" pitchFamily="2" charset="2"/>
              <a:buChar char="§"/>
              <a:defRPr>
                <a:solidFill>
                  <a:schemeClr val="accent1">
                    <a:lumMod val="75000"/>
                  </a:schemeClr>
                </a:solidFill>
              </a:defRPr>
            </a:lvl4pPr>
            <a:lvl5pPr>
              <a:buFont typeface="Wingdings" pitchFamily="2" charset="2"/>
              <a:buChar char="§"/>
              <a:defRPr>
                <a:solidFill>
                  <a:schemeClr val="accent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nl-BE"/>
              <a:t>14/01/2011</a:t>
            </a:r>
            <a:endParaRPr lang="en-US" dirty="0"/>
          </a:p>
        </p:txBody>
      </p:sp>
      <p:sp>
        <p:nvSpPr>
          <p:cNvPr id="5" name="Slide Number Placeholder 17"/>
          <p:cNvSpPr>
            <a:spLocks noGrp="1"/>
          </p:cNvSpPr>
          <p:nvPr>
            <p:ph type="sldNum" sz="quarter" idx="11"/>
          </p:nvPr>
        </p:nvSpPr>
        <p:spPr/>
        <p:txBody>
          <a:bodyPr/>
          <a:lstStyle>
            <a:lvl1pPr>
              <a:defRPr/>
            </a:lvl1pPr>
          </a:lstStyle>
          <a:p>
            <a:pPr>
              <a:defRPr/>
            </a:pPr>
            <a:fld id="{D6B456B6-FDF6-4C06-89AD-9D54BCA72178}" type="slidenum">
              <a:rPr lang="en-US"/>
              <a:pPr>
                <a:defRPr/>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4579" name="Rectangle 3"/>
          <p:cNvSpPr>
            <a:spLocks noGrp="1" noChangeArrowheads="1"/>
          </p:cNvSpPr>
          <p:nvPr>
            <p:ph type="ctrTitle"/>
          </p:nvPr>
        </p:nvSpPr>
        <p:spPr>
          <a:xfrm>
            <a:off x="898525" y="2130425"/>
            <a:ext cx="7558088" cy="1470025"/>
          </a:xfrm>
        </p:spPr>
        <p:txBody>
          <a:bodyPr/>
          <a:lstStyle>
            <a:lvl1pPr>
              <a:defRPr/>
            </a:lvl1pPr>
          </a:lstStyle>
          <a:p>
            <a:r>
              <a:rPr lang="fr-FR" smtClean="0"/>
              <a:t>Modifiez le style du titre</a:t>
            </a:r>
            <a:endParaRPr lang="en-US"/>
          </a:p>
        </p:txBody>
      </p:sp>
      <p:sp>
        <p:nvSpPr>
          <p:cNvPr id="24580" name="Rectangle 4"/>
          <p:cNvSpPr>
            <a:spLocks noGrp="1" noChangeArrowheads="1"/>
          </p:cNvSpPr>
          <p:nvPr>
            <p:ph type="subTitle" idx="1"/>
          </p:nvPr>
        </p:nvSpPr>
        <p:spPr>
          <a:xfrm>
            <a:off x="1438275" y="3886200"/>
            <a:ext cx="6478588" cy="1752600"/>
          </a:xfrm>
        </p:spPr>
        <p:txBody>
          <a:bodyPr/>
          <a:lstStyle>
            <a:lvl1pPr marL="0" indent="0" algn="ctr">
              <a:buFontTx/>
              <a:buNone/>
              <a:defRPr/>
            </a:lvl1pPr>
          </a:lstStyle>
          <a:p>
            <a:r>
              <a:rPr lang="fr-FR" smtClean="0"/>
              <a:t>Modifiez le style des sous-titres du masque</a:t>
            </a:r>
            <a:endParaRPr lang="en-US"/>
          </a:p>
        </p:txBody>
      </p:sp>
      <p:sp>
        <p:nvSpPr>
          <p:cNvPr id="24581" name="Rectangle 5"/>
          <p:cNvSpPr>
            <a:spLocks noGrp="1" noChangeArrowheads="1"/>
          </p:cNvSpPr>
          <p:nvPr>
            <p:ph type="dt" sz="half" idx="2"/>
          </p:nvPr>
        </p:nvSpPr>
        <p:spPr/>
        <p:txBody>
          <a:bodyPr/>
          <a:lstStyle>
            <a:lvl1pPr>
              <a:defRPr/>
            </a:lvl1pPr>
          </a:lstStyle>
          <a:p>
            <a:pPr>
              <a:defRPr/>
            </a:pPr>
            <a:fld id="{D9D00A5B-4877-4F97-A31D-F4C24BE2D653}" type="datetime1">
              <a:rPr lang="fr-FR" smtClean="0">
                <a:solidFill>
                  <a:srgbClr val="464653"/>
                </a:solidFill>
              </a:rPr>
              <a:pPr>
                <a:defRPr/>
              </a:pPr>
              <a:t>29/08/2012</a:t>
            </a:fld>
            <a:endParaRPr lang="fr-FR">
              <a:solidFill>
                <a:srgbClr val="464653"/>
              </a:solidFill>
            </a:endParaRPr>
          </a:p>
        </p:txBody>
      </p:sp>
      <p:sp>
        <p:nvSpPr>
          <p:cNvPr id="24582" name="Rectangle 6"/>
          <p:cNvSpPr>
            <a:spLocks noGrp="1" noChangeArrowheads="1"/>
          </p:cNvSpPr>
          <p:nvPr>
            <p:ph type="ftr" sz="quarter" idx="3"/>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24583" name="Rectangle 7"/>
          <p:cNvSpPr>
            <a:spLocks noGrp="1" noChangeArrowheads="1"/>
          </p:cNvSpPr>
          <p:nvPr>
            <p:ph type="sldNum" sz="quarter" idx="4"/>
          </p:nvPr>
        </p:nvSpPr>
        <p:spPr/>
        <p:txBody>
          <a:bodyPr/>
          <a:lstStyle>
            <a:lvl1pPr>
              <a:defRPr/>
            </a:lvl1pPr>
          </a:lstStyle>
          <a:p>
            <a:pPr>
              <a:defRPr/>
            </a:pPr>
            <a:fld id="{6D68BFE2-8702-4105-9A47-596B9BC0B5CD}" type="slidenum">
              <a:rPr lang="fr-FR" smtClean="0">
                <a:solidFill>
                  <a:srgbClr val="464653"/>
                </a:solidFill>
              </a:rPr>
              <a:pPr>
                <a:defRPr/>
              </a:pPr>
              <a:t>‹Nr.›</a:t>
            </a:fld>
            <a:endParaRPr lang="fr-FR">
              <a:solidFill>
                <a:srgbClr val="464653"/>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solidFill>
                  <a:schemeClr val="accent2"/>
                </a:solidFill>
                <a:latin typeface="+mn-lt"/>
              </a:defRPr>
            </a:lvl1pPr>
          </a:lstStyle>
          <a:p>
            <a:r>
              <a:rPr lang="fr-FR" smtClean="0"/>
              <a:t>Modifiez le style du titre</a:t>
            </a:r>
            <a:endParaRPr lang="en-US" dirty="0"/>
          </a:p>
        </p:txBody>
      </p:sp>
      <p:sp>
        <p:nvSpPr>
          <p:cNvPr id="3" name="Espace réservé du contenu 2"/>
          <p:cNvSpPr>
            <a:spLocks noGrp="1"/>
          </p:cNvSpPr>
          <p:nvPr>
            <p:ph idx="1"/>
          </p:nvPr>
        </p:nvSpPr>
        <p:spPr/>
        <p:txBody>
          <a:bodyPr/>
          <a:lstStyle>
            <a:lvl1pPr marL="342900" indent="-342900">
              <a:buFont typeface="Wingdings" pitchFamily="2" charset="2"/>
              <a:buChar char="Ø"/>
              <a:defRPr sz="2400">
                <a:solidFill>
                  <a:schemeClr val="accent2">
                    <a:lumMod val="50000"/>
                  </a:schemeClr>
                </a:solidFill>
                <a:latin typeface="+mn-lt"/>
              </a:defRPr>
            </a:lvl1pPr>
            <a:lvl2pPr marL="742950" indent="-285750">
              <a:buFont typeface="Wingdings" pitchFamily="2" charset="2"/>
              <a:buChar char="Ø"/>
              <a:defRPr sz="2000">
                <a:solidFill>
                  <a:schemeClr val="accent2">
                    <a:lumMod val="50000"/>
                  </a:schemeClr>
                </a:solidFill>
                <a:latin typeface="+mn-lt"/>
              </a:defRPr>
            </a:lvl2pPr>
            <a:lvl3pPr marL="1143000" indent="-228600">
              <a:buFont typeface="Wingdings" pitchFamily="2" charset="2"/>
              <a:buChar char="Ø"/>
              <a:defRPr sz="1800">
                <a:solidFill>
                  <a:schemeClr val="accent2">
                    <a:lumMod val="50000"/>
                  </a:schemeClr>
                </a:solidFill>
                <a:latin typeface="+mn-lt"/>
              </a:defRPr>
            </a:lvl3pPr>
            <a:lvl4pPr marL="1600200" indent="-228600">
              <a:buFont typeface="Wingdings" pitchFamily="2" charset="2"/>
              <a:buChar char="Ø"/>
              <a:defRPr sz="1600">
                <a:solidFill>
                  <a:schemeClr val="accent2">
                    <a:lumMod val="50000"/>
                  </a:schemeClr>
                </a:solidFill>
                <a:latin typeface="+mn-lt"/>
              </a:defRPr>
            </a:lvl4pPr>
            <a:lvl5pPr marL="2057400" indent="-228600">
              <a:buFont typeface="Wingdings" pitchFamily="2" charset="2"/>
              <a:buChar char="Ø"/>
              <a:defRPr sz="1600">
                <a:solidFill>
                  <a:schemeClr val="accent2">
                    <a:lumMod val="50000"/>
                  </a:schemeClr>
                </a:solidFill>
                <a:latin typeface="+mn-l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Espace réservé de la date 3"/>
          <p:cNvSpPr>
            <a:spLocks noGrp="1"/>
          </p:cNvSpPr>
          <p:nvPr>
            <p:ph type="dt" sz="half" idx="10"/>
          </p:nvPr>
        </p:nvSpPr>
        <p:spPr/>
        <p:txBody>
          <a:bodyPr/>
          <a:lstStyle>
            <a:lvl1pPr>
              <a:defRPr>
                <a:solidFill>
                  <a:schemeClr val="tx1"/>
                </a:solidFill>
              </a:defRPr>
            </a:lvl1pPr>
          </a:lstStyle>
          <a:p>
            <a:pPr>
              <a:defRPr/>
            </a:pPr>
            <a:fld id="{BD426A32-0086-48BB-8009-BF67F8505242}" type="datetime1">
              <a:rPr lang="fr-FR" smtClean="0">
                <a:solidFill>
                  <a:srgbClr val="464653"/>
                </a:solidFill>
              </a:rPr>
              <a:pPr>
                <a:defRPr/>
              </a:pPr>
              <a:t>29/08/2012</a:t>
            </a:fld>
            <a:endParaRPr lang="fr-FR">
              <a:solidFill>
                <a:srgbClr val="464653"/>
              </a:solidFill>
            </a:endParaRPr>
          </a:p>
        </p:txBody>
      </p:sp>
      <p:sp>
        <p:nvSpPr>
          <p:cNvPr id="5" name="Espace réservé du pied de page 4"/>
          <p:cNvSpPr>
            <a:spLocks noGrp="1"/>
          </p:cNvSpPr>
          <p:nvPr>
            <p:ph type="ftr" sz="quarter" idx="11"/>
          </p:nvPr>
        </p:nvSpPr>
        <p:spPr/>
        <p:txBody>
          <a:bodyPr/>
          <a:lstStyle>
            <a:lvl1pPr>
              <a:defRPr>
                <a:solidFill>
                  <a:schemeClr val="tx1"/>
                </a:solidFill>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6" name="Espace réservé du numéro de diapositive 5"/>
          <p:cNvSpPr>
            <a:spLocks noGrp="1"/>
          </p:cNvSpPr>
          <p:nvPr>
            <p:ph type="sldNum" sz="quarter" idx="12"/>
          </p:nvPr>
        </p:nvSpPr>
        <p:spPr/>
        <p:txBody>
          <a:bodyPr/>
          <a:lstStyle>
            <a:lvl1pPr>
              <a:defRPr>
                <a:solidFill>
                  <a:schemeClr val="tx1"/>
                </a:solidFill>
              </a:defRPr>
            </a:lvl1pPr>
          </a:lstStyle>
          <a:p>
            <a:pPr>
              <a:defRPr/>
            </a:pPr>
            <a:fld id="{BE5FA575-5F86-4498-A185-CC1474E42237}" type="slidenum">
              <a:rPr lang="fr-FR" smtClean="0">
                <a:solidFill>
                  <a:srgbClr val="464653"/>
                </a:solidFill>
              </a:rPr>
              <a:pPr>
                <a:defRPr/>
              </a:pPr>
              <a:t>‹Nr.›</a:t>
            </a:fld>
            <a:endParaRPr lang="fr-FR" dirty="0">
              <a:solidFill>
                <a:srgbClr val="464653"/>
              </a:solidFill>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A100E30-59E7-45DA-BBBF-E6F31C1D583B}" type="datetime1">
              <a:rPr lang="fr-FR" smtClean="0">
                <a:solidFill>
                  <a:srgbClr val="464653"/>
                </a:solidFill>
              </a:rPr>
              <a:pPr>
                <a:defRPr/>
              </a:pPr>
              <a:t>29/08/2012</a:t>
            </a:fld>
            <a:endParaRPr lang="fr-FR">
              <a:solidFill>
                <a:srgbClr val="46465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68595648-1DF9-40DC-8751-1929F3BF5A45}"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lang="en-US" sz="4000" b="1" baseline="0" dirty="0">
                <a:solidFill>
                  <a:srgbClr val="0070C0"/>
                </a:solidFill>
                <a:latin typeface="Adobe Garamond Pro" pitchFamily="18" charset="0"/>
                <a:ea typeface="+mj-ea"/>
                <a:cs typeface="Times New Roman" pitchFamily="18" charset="0"/>
              </a:defRPr>
            </a:lvl1pPr>
          </a:lstStyle>
          <a:p>
            <a:r>
              <a:rPr lang="fr-FR" smtClean="0"/>
              <a:t>Modifiez le style du titre</a:t>
            </a:r>
            <a:endParaRPr lang="en-US" dirty="0"/>
          </a:p>
        </p:txBody>
      </p:sp>
      <p:sp>
        <p:nvSpPr>
          <p:cNvPr id="3" name="Espace réservé du contenu 2"/>
          <p:cNvSpPr>
            <a:spLocks noGrp="1"/>
          </p:cNvSpPr>
          <p:nvPr>
            <p:ph sz="half" idx="1"/>
          </p:nvPr>
        </p:nvSpPr>
        <p:spPr>
          <a:xfrm>
            <a:off x="898525" y="1600200"/>
            <a:ext cx="3881438" cy="4525963"/>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Espace réservé du contenu 3"/>
          <p:cNvSpPr>
            <a:spLocks noGrp="1"/>
          </p:cNvSpPr>
          <p:nvPr>
            <p:ph sz="half" idx="2"/>
          </p:nvPr>
        </p:nvSpPr>
        <p:spPr>
          <a:xfrm>
            <a:off x="4932363" y="1600200"/>
            <a:ext cx="3883025" cy="4525963"/>
          </a:xfrm>
        </p:spPr>
        <p:txBody>
          <a:bodyPr/>
          <a:lstStyle>
            <a:lvl1pPr algn="l" rtl="0" eaLnBrk="1" fontAlgn="base" hangingPunct="1">
              <a:spcBef>
                <a:spcPct val="20000"/>
              </a:spcBef>
              <a:spcAft>
                <a:spcPct val="0"/>
              </a:spcAft>
              <a:defRPr lang="en-US" sz="2400" dirty="0" smtClean="0">
                <a:solidFill>
                  <a:schemeClr val="tx1"/>
                </a:solidFill>
                <a:latin typeface="Adobe Garamond Pro" pitchFamily="18" charset="0"/>
                <a:ea typeface="+mn-ea"/>
                <a:cs typeface="Times New Roman" pitchFamily="18" charset="0"/>
              </a:defRPr>
            </a:lvl1pPr>
            <a:lvl2pPr algn="l" rtl="0" eaLnBrk="1" fontAlgn="base" hangingPunct="1">
              <a:spcBef>
                <a:spcPct val="20000"/>
              </a:spcBef>
              <a:spcAft>
                <a:spcPct val="0"/>
              </a:spcAft>
              <a:defRPr lang="en-US" sz="2000" dirty="0" smtClean="0">
                <a:solidFill>
                  <a:schemeClr val="tx1"/>
                </a:solidFill>
                <a:latin typeface="Adobe Garamond Pro" pitchFamily="18" charset="0"/>
                <a:ea typeface="+mn-ea"/>
                <a:cs typeface="Times New Roman" pitchFamily="18" charset="0"/>
              </a:defRPr>
            </a:lvl2pPr>
            <a:lvl3pPr algn="l" rtl="0" eaLnBrk="1" fontAlgn="base" hangingPunct="1">
              <a:spcBef>
                <a:spcPct val="20000"/>
              </a:spcBef>
              <a:spcAft>
                <a:spcPct val="0"/>
              </a:spcAft>
              <a:defRPr lang="en-US" sz="1800" dirty="0" smtClean="0">
                <a:solidFill>
                  <a:schemeClr val="tx1"/>
                </a:solidFill>
                <a:latin typeface="Adobe Garamond Pro" pitchFamily="18" charset="0"/>
                <a:ea typeface="+mn-ea"/>
                <a:cs typeface="Times New Roman" pitchFamily="18" charset="0"/>
              </a:defRPr>
            </a:lvl3pPr>
            <a:lvl4pPr algn="l" rtl="0" eaLnBrk="1" fontAlgn="base" hangingPunct="1">
              <a:spcBef>
                <a:spcPct val="20000"/>
              </a:spcBef>
              <a:spcAft>
                <a:spcPct val="0"/>
              </a:spcAft>
              <a:defRPr lang="en-US" sz="1600" dirty="0" smtClean="0">
                <a:solidFill>
                  <a:schemeClr val="tx1"/>
                </a:solidFill>
                <a:latin typeface="Adobe Garamond Pro" pitchFamily="18" charset="0"/>
                <a:ea typeface="+mn-ea"/>
                <a:cs typeface="Times New Roman" pitchFamily="18" charset="0"/>
              </a:defRPr>
            </a:lvl4pPr>
            <a:lvl5pPr algn="l" rtl="0" eaLnBrk="1" fontAlgn="base" hangingPunct="1">
              <a:spcBef>
                <a:spcPct val="20000"/>
              </a:spcBef>
              <a:spcAft>
                <a:spcPct val="0"/>
              </a:spcAft>
              <a:defRPr lang="en-US" sz="1600" dirty="0">
                <a:solidFill>
                  <a:schemeClr val="tx1"/>
                </a:solidFill>
                <a:latin typeface="Adobe Garamond Pro" pitchFamily="18" charset="0"/>
                <a:ea typeface="+mn-ea"/>
                <a:cs typeface="Times New Roman" pitchFamily="18" charset="0"/>
              </a:defRPr>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Espace réservé de la date 4"/>
          <p:cNvSpPr>
            <a:spLocks noGrp="1"/>
          </p:cNvSpPr>
          <p:nvPr>
            <p:ph type="dt" sz="half" idx="10"/>
          </p:nvPr>
        </p:nvSpPr>
        <p:spPr/>
        <p:txBody>
          <a:bodyPr/>
          <a:lstStyle>
            <a:lvl1pPr>
              <a:defRPr/>
            </a:lvl1pPr>
          </a:lstStyle>
          <a:p>
            <a:pPr>
              <a:defRPr/>
            </a:pPr>
            <a:fld id="{0F701715-7E18-4BE6-ABE3-DF3370C95D3B}" type="datetime1">
              <a:rPr lang="fr-FR" smtClean="0">
                <a:solidFill>
                  <a:srgbClr val="464653"/>
                </a:solidFill>
              </a:rPr>
              <a:pPr>
                <a:defRPr/>
              </a:pPr>
              <a:t>29/08/2012</a:t>
            </a:fld>
            <a:endParaRPr lang="fr-FR">
              <a:solidFill>
                <a:srgbClr val="46465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C3A752EE-E7BC-4384-BBD5-98AFA2B76C6B}"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fr-FR" smtClean="0"/>
              <a:t>Modifiez le style du titre</a:t>
            </a:r>
            <a:endParaRPr lang="en-US"/>
          </a:p>
        </p:txBody>
      </p:sp>
      <p:sp>
        <p:nvSpPr>
          <p:cNvPr id="9" name="Sous-titr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Modifiez le style des sous-titres du masque</a:t>
            </a:r>
            <a:endParaRPr lang="en-US"/>
          </a:p>
        </p:txBody>
      </p:sp>
      <p:sp>
        <p:nvSpPr>
          <p:cNvPr id="4" name="Espace réservé de la date 27"/>
          <p:cNvSpPr>
            <a:spLocks noGrp="1"/>
          </p:cNvSpPr>
          <p:nvPr>
            <p:ph type="dt" sz="half" idx="10"/>
          </p:nvPr>
        </p:nvSpPr>
        <p:spPr>
          <a:xfrm>
            <a:off x="6400800" y="6354763"/>
            <a:ext cx="2286000" cy="366712"/>
          </a:xfrm>
        </p:spPr>
        <p:txBody>
          <a:bodyPr/>
          <a:lstStyle>
            <a:lvl1pPr>
              <a:defRPr sz="1400" smtClean="0"/>
            </a:lvl1pPr>
          </a:lstStyle>
          <a:p>
            <a:fld id="{8F14A6A4-EAE6-4D4A-8AB3-CD194B0C2808}" type="datetimeFigureOut">
              <a:rPr lang="fr-FR" smtClean="0"/>
              <a:pPr/>
              <a:t>29/08/2012</a:t>
            </a:fld>
            <a:endParaRPr lang="fr-FR"/>
          </a:p>
        </p:txBody>
      </p:sp>
      <p:sp>
        <p:nvSpPr>
          <p:cNvPr id="6" name="Espace réservé du numéro de diapositive 28"/>
          <p:cNvSpPr>
            <a:spLocks noGrp="1"/>
          </p:cNvSpPr>
          <p:nvPr>
            <p:ph type="sldNum" sz="quarter" idx="12"/>
          </p:nvPr>
        </p:nvSpPr>
        <p:spPr>
          <a:xfrm>
            <a:off x="1216025" y="6354763"/>
            <a:ext cx="1219200" cy="366712"/>
          </a:xfrm>
        </p:spPr>
        <p:txBody>
          <a:bodyPr/>
          <a:lstStyle>
            <a:lvl1pPr>
              <a:defRPr smtClean="0"/>
            </a:lvl1pPr>
          </a:lstStyle>
          <a:p>
            <a:fld id="{6EB067E1-70D3-4C46-B28F-E4E657374351}" type="slidenum">
              <a:rPr lang="fr-FR" smtClean="0"/>
              <a:pPr/>
              <a:t>‹Nr.›</a:t>
            </a:fld>
            <a:endParaRPr lang="fr-FR"/>
          </a:p>
        </p:txBody>
      </p:sp>
      <p:sp>
        <p:nvSpPr>
          <p:cNvPr id="7"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pPr>
              <a:defRPr/>
            </a:pPr>
            <a:fld id="{96C5C8A9-849F-48ED-98AC-16D3CACAD82E}" type="datetime1">
              <a:rPr lang="fr-FR" smtClean="0">
                <a:solidFill>
                  <a:srgbClr val="464653"/>
                </a:solidFill>
              </a:rPr>
              <a:pPr>
                <a:defRPr/>
              </a:pPr>
              <a:t>29/08/2012</a:t>
            </a:fld>
            <a:endParaRPr lang="fr-FR">
              <a:solidFill>
                <a:srgbClr val="464653"/>
              </a:solidFill>
            </a:endParaRPr>
          </a:p>
        </p:txBody>
      </p:sp>
      <p:sp>
        <p:nvSpPr>
          <p:cNvPr id="8" name="Espace réservé du pied de page 7"/>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9" name="Espace réservé du numéro de diapositive 8"/>
          <p:cNvSpPr>
            <a:spLocks noGrp="1"/>
          </p:cNvSpPr>
          <p:nvPr>
            <p:ph type="sldNum" sz="quarter" idx="12"/>
          </p:nvPr>
        </p:nvSpPr>
        <p:spPr/>
        <p:txBody>
          <a:bodyPr/>
          <a:lstStyle>
            <a:lvl1pPr>
              <a:defRPr/>
            </a:lvl1pPr>
          </a:lstStyle>
          <a:p>
            <a:pPr>
              <a:defRPr/>
            </a:pPr>
            <a:fld id="{0CC0B6D6-735E-4A3B-A599-4C176096272B}"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lvl1pPr>
              <a:defRPr/>
            </a:lvl1pPr>
          </a:lstStyle>
          <a:p>
            <a:pPr>
              <a:defRPr/>
            </a:pPr>
            <a:fld id="{B519186A-08F9-4CB8-942F-5B7B1CB42917}" type="datetime1">
              <a:rPr lang="fr-FR" smtClean="0">
                <a:solidFill>
                  <a:srgbClr val="464653"/>
                </a:solidFill>
              </a:rPr>
              <a:pPr>
                <a:defRPr/>
              </a:pPr>
              <a:t>29/08/2012</a:t>
            </a:fld>
            <a:endParaRPr lang="fr-FR">
              <a:solidFill>
                <a:srgbClr val="464653"/>
              </a:solidFill>
            </a:endParaRPr>
          </a:p>
        </p:txBody>
      </p:sp>
      <p:sp>
        <p:nvSpPr>
          <p:cNvPr id="4" name="Espace réservé du pied de page 3"/>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5" name="Espace réservé du numéro de diapositive 4"/>
          <p:cNvSpPr>
            <a:spLocks noGrp="1"/>
          </p:cNvSpPr>
          <p:nvPr>
            <p:ph type="sldNum" sz="quarter" idx="12"/>
          </p:nvPr>
        </p:nvSpPr>
        <p:spPr/>
        <p:txBody>
          <a:bodyPr/>
          <a:lstStyle>
            <a:lvl1pPr>
              <a:defRPr/>
            </a:lvl1pPr>
          </a:lstStyle>
          <a:p>
            <a:pPr>
              <a:defRPr/>
            </a:pPr>
            <a:fld id="{F681175C-6EAD-4D23-B4BD-8C195A9C81D0}"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893AF535-8C7B-4E31-B419-0691D9CEB991}" type="datetime1">
              <a:rPr lang="fr-FR" smtClean="0">
                <a:solidFill>
                  <a:srgbClr val="464653"/>
                </a:solidFill>
              </a:rPr>
              <a:pPr>
                <a:defRPr/>
              </a:pPr>
              <a:t>29/08/2012</a:t>
            </a:fld>
            <a:endParaRPr lang="fr-FR">
              <a:solidFill>
                <a:srgbClr val="464653"/>
              </a:solidFill>
            </a:endParaRPr>
          </a:p>
        </p:txBody>
      </p:sp>
      <p:sp>
        <p:nvSpPr>
          <p:cNvPr id="3" name="Espace réservé du pied de page 2"/>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4" name="Espace réservé du numéro de diapositive 3"/>
          <p:cNvSpPr>
            <a:spLocks noGrp="1"/>
          </p:cNvSpPr>
          <p:nvPr>
            <p:ph type="sldNum" sz="quarter" idx="12"/>
          </p:nvPr>
        </p:nvSpPr>
        <p:spPr/>
        <p:txBody>
          <a:bodyPr/>
          <a:lstStyle>
            <a:lvl1pPr>
              <a:defRPr/>
            </a:lvl1pPr>
          </a:lstStyle>
          <a:p>
            <a:pPr>
              <a:defRPr/>
            </a:pPr>
            <a:fld id="{C22F0A38-666F-45FA-B091-5AC073FD378D}"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3D2FC6CD-F731-4E61-AB56-A71F77CDC449}" type="datetime1">
              <a:rPr lang="fr-FR" smtClean="0">
                <a:solidFill>
                  <a:srgbClr val="464653"/>
                </a:solidFill>
              </a:rPr>
              <a:pPr>
                <a:defRPr/>
              </a:pPr>
              <a:t>29/08/2012</a:t>
            </a:fld>
            <a:endParaRPr lang="fr-FR">
              <a:solidFill>
                <a:srgbClr val="46465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B76C6DC7-404C-4FEF-9BA5-74BF7ADB954A}"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86BA7DC-A467-4847-843B-B893A6F4C0FC}" type="datetime1">
              <a:rPr lang="fr-FR" smtClean="0">
                <a:solidFill>
                  <a:srgbClr val="464653"/>
                </a:solidFill>
              </a:rPr>
              <a:pPr>
                <a:defRPr/>
              </a:pPr>
              <a:t>29/08/2012</a:t>
            </a:fld>
            <a:endParaRPr lang="fr-FR">
              <a:solidFill>
                <a:srgbClr val="464653"/>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7" name="Espace réservé du numéro de diapositive 6"/>
          <p:cNvSpPr>
            <a:spLocks noGrp="1"/>
          </p:cNvSpPr>
          <p:nvPr>
            <p:ph type="sldNum" sz="quarter" idx="12"/>
          </p:nvPr>
        </p:nvSpPr>
        <p:spPr/>
        <p:txBody>
          <a:bodyPr/>
          <a:lstStyle>
            <a:lvl1pPr>
              <a:defRPr/>
            </a:lvl1pPr>
          </a:lstStyle>
          <a:p>
            <a:pPr>
              <a:defRPr/>
            </a:pPr>
            <a:fld id="{CA3BCF8B-7179-4FBA-8B2C-B16A2C374FC0}"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07663B76-F7AF-4AA1-A1C0-539F8FCC9DC8}" type="datetime1">
              <a:rPr lang="fr-FR" smtClean="0">
                <a:solidFill>
                  <a:srgbClr val="464653"/>
                </a:solidFill>
              </a:rPr>
              <a:pPr>
                <a:defRPr/>
              </a:pPr>
              <a:t>29/08/2012</a:t>
            </a:fld>
            <a:endParaRPr lang="fr-FR">
              <a:solidFill>
                <a:srgbClr val="46465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759CFF8-1794-43D0-9D55-277BE6291177}"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37363" y="269875"/>
            <a:ext cx="1978025" cy="585628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98525" y="269875"/>
            <a:ext cx="5786438" cy="585628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789361DB-8725-4427-AAB1-8E9EC8CA2397}" type="datetime1">
              <a:rPr lang="fr-FR" smtClean="0">
                <a:solidFill>
                  <a:srgbClr val="464653"/>
                </a:solidFill>
              </a:rPr>
              <a:pPr>
                <a:defRPr/>
              </a:pPr>
              <a:t>29/08/2012</a:t>
            </a:fld>
            <a:endParaRPr lang="fr-FR">
              <a:solidFill>
                <a:srgbClr val="464653"/>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47B5038-80B1-484B-AF55-0CA3026A8CC8}"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98525" y="269875"/>
            <a:ext cx="7916863" cy="1143000"/>
          </a:xfrm>
        </p:spPr>
        <p:txBody>
          <a:bodyPr/>
          <a:lstStyle>
            <a:lvl1pPr>
              <a:defRPr lang="en-US" sz="4000" b="1" baseline="0" dirty="0">
                <a:solidFill>
                  <a:srgbClr val="0070C0"/>
                </a:solidFill>
                <a:latin typeface="Adobe Garamond Pro" pitchFamily="18" charset="0"/>
                <a:ea typeface="+mj-ea"/>
                <a:cs typeface="Times New Roman" pitchFamily="18" charset="0"/>
              </a:defRPr>
            </a:lvl1pPr>
          </a:lstStyle>
          <a:p>
            <a:r>
              <a:rPr lang="fr-FR" smtClean="0"/>
              <a:t>Modifiez le style du titre</a:t>
            </a:r>
            <a:endParaRPr lang="en-US" dirty="0"/>
          </a:p>
        </p:txBody>
      </p:sp>
      <p:sp>
        <p:nvSpPr>
          <p:cNvPr id="3" name="Espace réservé du texte 2"/>
          <p:cNvSpPr>
            <a:spLocks noGrp="1"/>
          </p:cNvSpPr>
          <p:nvPr>
            <p:ph type="body" sz="half" idx="1"/>
          </p:nvPr>
        </p:nvSpPr>
        <p:spPr>
          <a:xfrm>
            <a:off x="898525" y="1600200"/>
            <a:ext cx="3881438"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932363" y="1600200"/>
            <a:ext cx="3883025"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a:xfrm>
            <a:off x="898525" y="6245225"/>
            <a:ext cx="2133600" cy="476250"/>
          </a:xfrm>
        </p:spPr>
        <p:txBody>
          <a:bodyPr/>
          <a:lstStyle>
            <a:lvl1pPr>
              <a:defRPr/>
            </a:lvl1pPr>
          </a:lstStyle>
          <a:p>
            <a:pPr>
              <a:defRPr/>
            </a:pPr>
            <a:fld id="{EFAF266B-2369-4B1A-B318-9561CBFF66E6}" type="datetime1">
              <a:rPr lang="fr-FR" smtClean="0">
                <a:solidFill>
                  <a:srgbClr val="464653"/>
                </a:solidFill>
              </a:rPr>
              <a:pPr>
                <a:defRPr/>
              </a:pPr>
              <a:t>29/08/2012</a:t>
            </a:fld>
            <a:endParaRPr lang="fr-FR">
              <a:solidFill>
                <a:srgbClr val="464653"/>
              </a:solidFill>
            </a:endParaRPr>
          </a:p>
        </p:txBody>
      </p:sp>
      <p:sp>
        <p:nvSpPr>
          <p:cNvPr id="6" name="Espace réservé du pied de page 5"/>
          <p:cNvSpPr>
            <a:spLocks noGrp="1"/>
          </p:cNvSpPr>
          <p:nvPr>
            <p:ph type="ftr" sz="quarter" idx="11"/>
          </p:nvPr>
        </p:nvSpPr>
        <p:spPr>
          <a:xfrm>
            <a:off x="3408363" y="6245225"/>
            <a:ext cx="2895600" cy="476250"/>
          </a:xfrm>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7" name="Espace réservé du numéro de diapositive 6"/>
          <p:cNvSpPr>
            <a:spLocks noGrp="1"/>
          </p:cNvSpPr>
          <p:nvPr>
            <p:ph type="sldNum" sz="quarter" idx="12"/>
          </p:nvPr>
        </p:nvSpPr>
        <p:spPr>
          <a:xfrm>
            <a:off x="6681788" y="6245225"/>
            <a:ext cx="2133600" cy="476250"/>
          </a:xfrm>
        </p:spPr>
        <p:txBody>
          <a:bodyPr/>
          <a:lstStyle>
            <a:lvl1pPr>
              <a:defRPr/>
            </a:lvl1pPr>
          </a:lstStyle>
          <a:p>
            <a:pPr>
              <a:defRPr/>
            </a:pPr>
            <a:fld id="{E2D50FA9-939B-466B-9FDE-54D04FCAD080}" type="slidenum">
              <a:rPr lang="fr-FR" smtClean="0">
                <a:solidFill>
                  <a:srgbClr val="464653"/>
                </a:solidFill>
              </a:rPr>
              <a:pPr>
                <a:defRPr/>
              </a:pPr>
              <a:t>‹Nr.›</a:t>
            </a:fld>
            <a:endParaRPr lang="fr-FR">
              <a:solidFill>
                <a:srgbClr val="464653"/>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898525" y="269875"/>
            <a:ext cx="7916863" cy="1143000"/>
          </a:xfrm>
        </p:spPr>
        <p:txBody>
          <a:bodyPr/>
          <a:lstStyle>
            <a:lvl1pPr algn="ctr" rtl="0" eaLnBrk="1" fontAlgn="base" hangingPunct="1">
              <a:spcBef>
                <a:spcPct val="0"/>
              </a:spcBef>
              <a:spcAft>
                <a:spcPct val="0"/>
              </a:spcAft>
              <a:defRPr lang="en-US" sz="4000" b="1" baseline="0" dirty="0">
                <a:solidFill>
                  <a:srgbClr val="0070C0"/>
                </a:solidFill>
                <a:latin typeface="+mn-lt"/>
                <a:ea typeface="+mj-ea"/>
                <a:cs typeface="Times New Roman" pitchFamily="18" charset="0"/>
              </a:defRPr>
            </a:lvl1pPr>
          </a:lstStyle>
          <a:p>
            <a:r>
              <a:rPr lang="fr-FR" smtClean="0"/>
              <a:t>Modifiez le style du titre</a:t>
            </a:r>
            <a:endParaRPr lang="en-US" dirty="0"/>
          </a:p>
        </p:txBody>
      </p:sp>
      <p:sp>
        <p:nvSpPr>
          <p:cNvPr id="3" name="Espace réservé du texte 2"/>
          <p:cNvSpPr>
            <a:spLocks noGrp="1"/>
          </p:cNvSpPr>
          <p:nvPr>
            <p:ph type="body" sz="half" idx="1"/>
          </p:nvPr>
        </p:nvSpPr>
        <p:spPr>
          <a:xfrm>
            <a:off x="898525" y="1600200"/>
            <a:ext cx="7916863" cy="21859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Espace réservé du contenu 3"/>
          <p:cNvSpPr>
            <a:spLocks noGrp="1"/>
          </p:cNvSpPr>
          <p:nvPr>
            <p:ph sz="half" idx="2"/>
          </p:nvPr>
        </p:nvSpPr>
        <p:spPr>
          <a:xfrm>
            <a:off x="898525" y="3938588"/>
            <a:ext cx="7916863" cy="2187575"/>
          </a:xfrm>
        </p:spPr>
        <p:txBody>
          <a:bodyPr/>
          <a:lstStyle>
            <a:lvl1pPr>
              <a:defRPr lang="en-US" sz="2400" dirty="0" smtClean="0">
                <a:solidFill>
                  <a:schemeClr val="tx1"/>
                </a:solidFill>
                <a:latin typeface="Adobe Garamond Pro" pitchFamily="18" charset="0"/>
                <a:ea typeface="+mn-ea"/>
                <a:cs typeface="Times New Roman" pitchFamily="18" charset="0"/>
              </a:defRPr>
            </a:lvl1pPr>
            <a:lvl2pPr>
              <a:defRPr lang="en-US" sz="2000" dirty="0" smtClean="0">
                <a:solidFill>
                  <a:schemeClr val="tx1"/>
                </a:solidFill>
                <a:latin typeface="Adobe Garamond Pro" pitchFamily="18" charset="0"/>
              </a:defRPr>
            </a:lvl2pPr>
            <a:lvl3pPr>
              <a:defRPr lang="en-US" sz="1800" dirty="0" smtClean="0">
                <a:solidFill>
                  <a:schemeClr val="tx1"/>
                </a:solidFill>
                <a:latin typeface="Adobe Garamond Pro" pitchFamily="18" charset="0"/>
              </a:defRPr>
            </a:lvl3pPr>
            <a:lvl4pPr>
              <a:defRPr lang="en-US" sz="1600" dirty="0" smtClean="0">
                <a:solidFill>
                  <a:schemeClr val="tx1"/>
                </a:solidFill>
                <a:latin typeface="Adobe Garamond Pro" pitchFamily="18" charset="0"/>
              </a:defRPr>
            </a:lvl4pPr>
            <a:lvl5pPr>
              <a:defRPr lang="en-US" sz="1600" dirty="0">
                <a:solidFill>
                  <a:schemeClr val="tx1"/>
                </a:solidFill>
                <a:latin typeface="Adobe Garamond Pro" pitchFamily="18"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Espace réservé de la date 4"/>
          <p:cNvSpPr>
            <a:spLocks noGrp="1"/>
          </p:cNvSpPr>
          <p:nvPr>
            <p:ph type="dt" sz="half" idx="10"/>
          </p:nvPr>
        </p:nvSpPr>
        <p:spPr>
          <a:xfrm>
            <a:off x="898525" y="6245225"/>
            <a:ext cx="2133600" cy="476250"/>
          </a:xfrm>
        </p:spPr>
        <p:txBody>
          <a:bodyPr/>
          <a:lstStyle>
            <a:lvl1pPr>
              <a:defRPr/>
            </a:lvl1pPr>
          </a:lstStyle>
          <a:p>
            <a:pPr fontAlgn="base">
              <a:spcBef>
                <a:spcPct val="0"/>
              </a:spcBef>
              <a:spcAft>
                <a:spcPct val="0"/>
              </a:spcAft>
              <a:defRPr/>
            </a:pPr>
            <a:fld id="{FD567202-C4C7-4555-8193-52BEE3B53BBA}" type="datetime1">
              <a:rPr lang="fr-FR" smtClean="0">
                <a:solidFill>
                  <a:srgbClr val="464653"/>
                </a:solidFill>
              </a:rPr>
              <a:pPr fontAlgn="base">
                <a:spcBef>
                  <a:spcPct val="0"/>
                </a:spcBef>
                <a:spcAft>
                  <a:spcPct val="0"/>
                </a:spcAft>
                <a:defRPr/>
              </a:pPr>
              <a:t>29/08/2012</a:t>
            </a:fld>
            <a:endParaRPr lang="fr-FR" dirty="0">
              <a:solidFill>
                <a:srgbClr val="464653"/>
              </a:solidFill>
            </a:endParaRPr>
          </a:p>
        </p:txBody>
      </p:sp>
      <p:sp>
        <p:nvSpPr>
          <p:cNvPr id="6" name="Espace réservé du pied de page 5"/>
          <p:cNvSpPr>
            <a:spLocks noGrp="1"/>
          </p:cNvSpPr>
          <p:nvPr>
            <p:ph type="ftr" sz="quarter" idx="11"/>
          </p:nvPr>
        </p:nvSpPr>
        <p:spPr>
          <a:xfrm>
            <a:off x="3408363" y="6245225"/>
            <a:ext cx="2895600" cy="476250"/>
          </a:xfrm>
        </p:spPr>
        <p:txBody>
          <a:bodyPr/>
          <a:lstStyle>
            <a:lvl1pPr>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7" name="Espace réservé du numéro de diapositive 6"/>
          <p:cNvSpPr>
            <a:spLocks noGrp="1"/>
          </p:cNvSpPr>
          <p:nvPr>
            <p:ph type="sldNum" sz="quarter" idx="12"/>
          </p:nvPr>
        </p:nvSpPr>
        <p:spPr>
          <a:xfrm>
            <a:off x="6681788" y="6245225"/>
            <a:ext cx="2133600" cy="476250"/>
          </a:xfrm>
        </p:spPr>
        <p:txBody>
          <a:bodyPr/>
          <a:lstStyle>
            <a:lvl1pPr>
              <a:defRPr/>
            </a:lvl1pPr>
          </a:lstStyle>
          <a:p>
            <a:pPr>
              <a:defRPr/>
            </a:pPr>
            <a:fld id="{8D73F9A6-B122-4B6D-B788-72C9A0936F82}" type="slidenum">
              <a:rPr lang="fr-FR" smtClean="0">
                <a:solidFill>
                  <a:srgbClr val="464653"/>
                </a:solidFill>
              </a:rPr>
              <a:pPr>
                <a:defRPr/>
              </a:pPr>
              <a:t>‹Nr.›</a:t>
            </a:fld>
            <a:endParaRPr lang="fr-FR" dirty="0">
              <a:solidFill>
                <a:srgbClr val="464653"/>
              </a:solidFill>
            </a:endParaRPr>
          </a:p>
        </p:txBody>
      </p:sp>
    </p:spTree>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99592" y="152400"/>
            <a:ext cx="7787208" cy="990600"/>
          </a:xfrm>
        </p:spPr>
        <p:txBody>
          <a:bodyPr/>
          <a:lstStyle/>
          <a:p>
            <a:r>
              <a:rPr lang="fr-FR" smtClean="0"/>
              <a:t>Modifiez le style du titre</a:t>
            </a:r>
            <a:endParaRPr lang="en-US" dirty="0"/>
          </a:p>
        </p:txBody>
      </p:sp>
      <p:sp>
        <p:nvSpPr>
          <p:cNvPr id="8" name="Espace réservé du contenu 7"/>
          <p:cNvSpPr>
            <a:spLocks noGrp="1"/>
          </p:cNvSpPr>
          <p:nvPr>
            <p:ph sz="quarter" idx="1"/>
          </p:nvPr>
        </p:nvSpPr>
        <p:spPr>
          <a:xfrm>
            <a:off x="899592" y="1219200"/>
            <a:ext cx="7787208" cy="49377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5"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
        <p:nvSpPr>
          <p:cNvPr id="6" name="Espace réservé du numéro de diapositive 5"/>
          <p:cNvSpPr>
            <a:spLocks noGrp="1"/>
          </p:cNvSpPr>
          <p:nvPr>
            <p:ph type="sldNum" sz="quarter" idx="12"/>
          </p:nvPr>
        </p:nvSpPr>
        <p:spPr>
          <a:xfrm>
            <a:off x="899593" y="6381328"/>
            <a:ext cx="1694382" cy="340147"/>
          </a:xfrm>
        </p:spPr>
        <p:txBody>
          <a:bodyPr/>
          <a:lstStyle>
            <a:lvl1pPr>
              <a:defRPr smtClean="0"/>
            </a:lvl1pPr>
          </a:lstStyle>
          <a:p>
            <a:fld id="{6EB067E1-70D3-4C46-B28F-E4E657374351}" type="slidenum">
              <a:rPr lang="fr-FR" smtClean="0"/>
              <a:pPr/>
              <a:t>‹Nr.›</a:t>
            </a:fld>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19200" y="2971800"/>
            <a:ext cx="6858000" cy="1066800"/>
          </a:xfrm>
        </p:spPr>
        <p:txBody>
          <a:bodyPr anchor="t"/>
          <a:lstStyle>
            <a:lvl1pPr algn="r">
              <a:buNone/>
              <a:defRPr sz="3200" b="0" cap="none" baseline="0"/>
            </a:lvl1pPr>
          </a:lstStyle>
          <a:p>
            <a:r>
              <a:rPr lang="fr-FR" smtClean="0"/>
              <a:t>Modifiez le style du titre</a:t>
            </a:r>
            <a:endParaRPr lang="en-US" dirty="0"/>
          </a:p>
        </p:txBody>
      </p:sp>
      <p:sp>
        <p:nvSpPr>
          <p:cNvPr id="3" name="Espace réservé du texte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Modifiez les styles du texte du masque</a:t>
            </a:r>
          </a:p>
        </p:txBody>
      </p:sp>
      <p:sp>
        <p:nvSpPr>
          <p:cNvPr id="4" name="Espace réservé de la date 3"/>
          <p:cNvSpPr>
            <a:spLocks noGrp="1"/>
          </p:cNvSpPr>
          <p:nvPr>
            <p:ph type="dt" sz="half" idx="10"/>
          </p:nvPr>
        </p:nvSpPr>
        <p:spPr>
          <a:xfrm>
            <a:off x="6400800" y="6354763"/>
            <a:ext cx="2286000" cy="366712"/>
          </a:xfrm>
        </p:spPr>
        <p:txBody>
          <a:bodyPr/>
          <a:lstStyle>
            <a:lvl1pPr>
              <a:defRPr smtClean="0"/>
            </a:lvl1pPr>
          </a:lstStyle>
          <a:p>
            <a:fld id="{8F14A6A4-EAE6-4D4A-8AB3-CD194B0C2808}" type="datetimeFigureOut">
              <a:rPr lang="fr-FR" smtClean="0"/>
              <a:pPr/>
              <a:t>29/08/2012</a:t>
            </a:fld>
            <a:endParaRPr lang="fr-FR"/>
          </a:p>
        </p:txBody>
      </p:sp>
      <p:sp>
        <p:nvSpPr>
          <p:cNvPr id="6" name="Espace réservé du numéro de diapositive 5"/>
          <p:cNvSpPr>
            <a:spLocks noGrp="1"/>
          </p:cNvSpPr>
          <p:nvPr>
            <p:ph type="sldNum" sz="quarter" idx="12"/>
          </p:nvPr>
        </p:nvSpPr>
        <p:spPr>
          <a:xfrm>
            <a:off x="1069975" y="6354763"/>
            <a:ext cx="1520825" cy="366712"/>
          </a:xfrm>
        </p:spPr>
        <p:txBody>
          <a:bodyPr/>
          <a:lstStyle>
            <a:lvl1pPr>
              <a:defRPr smtClean="0"/>
            </a:lvl1pPr>
          </a:lstStyle>
          <a:p>
            <a:fld id="{6EB067E1-70D3-4C46-B28F-E4E657374351}" type="slidenum">
              <a:rPr lang="fr-FR" smtClean="0"/>
              <a:pPr/>
              <a:t>‹Nr.›</a:t>
            </a:fld>
            <a:endParaRPr lang="fr-FR"/>
          </a:p>
        </p:txBody>
      </p:sp>
      <p:sp>
        <p:nvSpPr>
          <p:cNvPr id="7"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88342" y="228600"/>
            <a:ext cx="7798458" cy="914400"/>
          </a:xfrm>
        </p:spPr>
        <p:txBody>
          <a:bodyPr/>
          <a:lstStyle/>
          <a:p>
            <a:r>
              <a:rPr lang="fr-FR" smtClean="0"/>
              <a:t>Modifiez le style du titre</a:t>
            </a:r>
            <a:endParaRPr lang="en-US" dirty="0"/>
          </a:p>
        </p:txBody>
      </p:sp>
      <p:sp>
        <p:nvSpPr>
          <p:cNvPr id="9" name="Espace réservé du contenu 8"/>
          <p:cNvSpPr>
            <a:spLocks noGrp="1"/>
          </p:cNvSpPr>
          <p:nvPr>
            <p:ph sz="quarter" idx="1"/>
          </p:nvPr>
        </p:nvSpPr>
        <p:spPr>
          <a:xfrm>
            <a:off x="888341" y="1219200"/>
            <a:ext cx="3755667" cy="49377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1" name="Espace réservé du contenu 10"/>
          <p:cNvSpPr>
            <a:spLocks noGrp="1"/>
          </p:cNvSpPr>
          <p:nvPr>
            <p:ph sz="quarter" idx="2"/>
          </p:nvPr>
        </p:nvSpPr>
        <p:spPr>
          <a:xfrm>
            <a:off x="4788024" y="1216152"/>
            <a:ext cx="3885822" cy="49377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7" name="Espace réservé du numéro de diapositive 5"/>
          <p:cNvSpPr>
            <a:spLocks noGrp="1"/>
          </p:cNvSpPr>
          <p:nvPr>
            <p:ph type="sldNum" sz="quarter" idx="12"/>
          </p:nvPr>
        </p:nvSpPr>
        <p:spPr>
          <a:xfrm>
            <a:off x="971600" y="6356350"/>
            <a:ext cx="1622374" cy="365125"/>
          </a:xfrm>
        </p:spPr>
        <p:txBody>
          <a:bodyPr/>
          <a:lstStyle>
            <a:lvl1pPr>
              <a:defRPr smtClean="0"/>
            </a:lvl1pPr>
          </a:lstStyle>
          <a:p>
            <a:fld id="{6EB067E1-70D3-4C46-B28F-E4E657374351}" type="slidenum">
              <a:rPr lang="fr-FR" smtClean="0"/>
              <a:pPr/>
              <a:t>‹Nr.›</a:t>
            </a:fld>
            <a:endParaRPr lang="fr-FR"/>
          </a:p>
        </p:txBody>
      </p:sp>
      <p:sp>
        <p:nvSpPr>
          <p:cNvPr id="8"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042" b="-94"/>
          <a:stretch/>
        </p:blipFill>
        <p:spPr bwMode="auto">
          <a:xfrm>
            <a:off x="4763" y="0"/>
            <a:ext cx="883578" cy="6858000"/>
          </a:xfrm>
          <a:prstGeom prst="rect">
            <a:avLst/>
          </a:prstGeom>
          <a:solidFill>
            <a:schemeClr val="bg1"/>
          </a:solidFill>
          <a:ln>
            <a:noFill/>
          </a:ln>
          <a:effec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88340" y="228600"/>
            <a:ext cx="7798459" cy="914400"/>
          </a:xfrm>
        </p:spPr>
        <p:txBody>
          <a:bodyPr anchor="ct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888340" y="1268760"/>
            <a:ext cx="3796563"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Modifiez les styles du texte du masque</a:t>
            </a:r>
          </a:p>
        </p:txBody>
      </p:sp>
      <p:sp>
        <p:nvSpPr>
          <p:cNvPr id="4" name="Espace réservé du texte 3"/>
          <p:cNvSpPr>
            <a:spLocks noGrp="1"/>
          </p:cNvSpPr>
          <p:nvPr>
            <p:ph type="body" sz="half" idx="3"/>
          </p:nvPr>
        </p:nvSpPr>
        <p:spPr>
          <a:xfrm>
            <a:off x="4860032" y="1268760"/>
            <a:ext cx="3829943"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Modifiez les styles du texte du masque</a:t>
            </a:r>
          </a:p>
        </p:txBody>
      </p:sp>
      <p:sp>
        <p:nvSpPr>
          <p:cNvPr id="11" name="Espace réservé du contenu 10"/>
          <p:cNvSpPr>
            <a:spLocks noGrp="1"/>
          </p:cNvSpPr>
          <p:nvPr>
            <p:ph sz="quarter" idx="2"/>
          </p:nvPr>
        </p:nvSpPr>
        <p:spPr>
          <a:xfrm>
            <a:off x="888340" y="2133600"/>
            <a:ext cx="3827675" cy="4038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Espace réservé du contenu 12"/>
          <p:cNvSpPr>
            <a:spLocks noGrp="1"/>
          </p:cNvSpPr>
          <p:nvPr>
            <p:ph sz="quarter" idx="4"/>
          </p:nvPr>
        </p:nvSpPr>
        <p:spPr>
          <a:xfrm>
            <a:off x="4860032" y="2133600"/>
            <a:ext cx="3826768" cy="40386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9" name="Espace réservé du numéro de diapositive 5"/>
          <p:cNvSpPr>
            <a:spLocks noGrp="1"/>
          </p:cNvSpPr>
          <p:nvPr>
            <p:ph type="sldNum" sz="quarter" idx="12"/>
          </p:nvPr>
        </p:nvSpPr>
        <p:spPr>
          <a:xfrm>
            <a:off x="755576" y="6356350"/>
            <a:ext cx="1838398" cy="365125"/>
          </a:xfrm>
        </p:spPr>
        <p:txBody>
          <a:bodyPr/>
          <a:lstStyle>
            <a:lvl1pPr>
              <a:defRPr smtClean="0"/>
            </a:lvl1pPr>
          </a:lstStyle>
          <a:p>
            <a:fld id="{6EB067E1-70D3-4C46-B28F-E4E657374351}" type="slidenum">
              <a:rPr lang="fr-FR" smtClean="0"/>
              <a:pPr/>
              <a:t>‹Nr.›</a:t>
            </a:fld>
            <a:endParaRPr lang="fr-FR"/>
          </a:p>
        </p:txBody>
      </p:sp>
      <p:sp>
        <p:nvSpPr>
          <p:cNvPr id="10"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042" b="-94"/>
          <a:stretch/>
        </p:blipFill>
        <p:spPr bwMode="auto">
          <a:xfrm>
            <a:off x="4763" y="0"/>
            <a:ext cx="883578" cy="6858000"/>
          </a:xfrm>
          <a:prstGeom prst="rect">
            <a:avLst/>
          </a:prstGeom>
          <a:solidFill>
            <a:schemeClr val="bg1"/>
          </a:solidFill>
          <a:ln>
            <a:noFill/>
          </a:ln>
          <a:effec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Triangle isocè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re 1"/>
          <p:cNvSpPr>
            <a:spLocks noGrp="1"/>
          </p:cNvSpPr>
          <p:nvPr>
            <p:ph type="title"/>
          </p:nvPr>
        </p:nvSpPr>
        <p:spPr>
          <a:xfrm>
            <a:off x="888340" y="228600"/>
            <a:ext cx="7798459" cy="914400"/>
          </a:xfrm>
        </p:spPr>
        <p:txBody>
          <a:bodyPr/>
          <a:lstStyle/>
          <a:p>
            <a:r>
              <a:rPr lang="fr-FR" smtClean="0"/>
              <a:t>Modifiez le style du titre</a:t>
            </a:r>
            <a:endParaRPr lang="en-US" dirty="0"/>
          </a:p>
        </p:txBody>
      </p:sp>
      <p:sp>
        <p:nvSpPr>
          <p:cNvPr id="4"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6" name="Espace réservé du numéro de diapositive 5"/>
          <p:cNvSpPr>
            <a:spLocks noGrp="1"/>
          </p:cNvSpPr>
          <p:nvPr>
            <p:ph type="sldNum" sz="quarter" idx="12"/>
          </p:nvPr>
        </p:nvSpPr>
        <p:spPr>
          <a:xfrm>
            <a:off x="755575" y="6356350"/>
            <a:ext cx="1838399" cy="365125"/>
          </a:xfrm>
        </p:spPr>
        <p:txBody>
          <a:bodyPr/>
          <a:lstStyle>
            <a:lvl1pPr>
              <a:defRPr smtClean="0"/>
            </a:lvl1pPr>
          </a:lstStyle>
          <a:p>
            <a:fld id="{6EB067E1-70D3-4C46-B28F-E4E657374351}" type="slidenum">
              <a:rPr lang="fr-FR" smtClean="0"/>
              <a:pPr/>
              <a:t>‹Nr.›</a:t>
            </a:fld>
            <a:endParaRPr lang="fr-FR"/>
          </a:p>
        </p:txBody>
      </p:sp>
      <p:sp>
        <p:nvSpPr>
          <p:cNvPr id="7"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042" b="-94"/>
          <a:stretch/>
        </p:blipFill>
        <p:spPr bwMode="auto">
          <a:xfrm>
            <a:off x="4763" y="0"/>
            <a:ext cx="883578" cy="6858000"/>
          </a:xfrm>
          <a:prstGeom prst="rect">
            <a:avLst/>
          </a:prstGeom>
          <a:solidFill>
            <a:schemeClr val="bg1"/>
          </a:solidFill>
          <a:ln>
            <a:noFill/>
          </a:ln>
          <a:effectLst/>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Connecteur droit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endParaRPr>
          </a:p>
        </p:txBody>
      </p:sp>
      <p:sp>
        <p:nvSpPr>
          <p:cNvPr id="3" name="Triangle isocè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6" name="Espace réservé du numéro de diapositive 5"/>
          <p:cNvSpPr>
            <a:spLocks noGrp="1"/>
          </p:cNvSpPr>
          <p:nvPr>
            <p:ph type="sldNum" sz="quarter" idx="12"/>
          </p:nvPr>
        </p:nvSpPr>
        <p:spPr/>
        <p:txBody>
          <a:bodyPr/>
          <a:lstStyle>
            <a:lvl1pPr>
              <a:defRPr smtClean="0"/>
            </a:lvl1pPr>
          </a:lstStyle>
          <a:p>
            <a:fld id="{6EB067E1-70D3-4C46-B28F-E4E657374351}" type="slidenum">
              <a:rPr lang="fr-FR" smtClean="0"/>
              <a:pPr/>
              <a:t>‹Nr.›</a:t>
            </a:fld>
            <a:endParaRPr lang="fr-FR"/>
          </a:p>
        </p:txBody>
      </p:sp>
      <p:sp>
        <p:nvSpPr>
          <p:cNvPr id="7"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Connecteur droit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endParaRPr>
          </a:p>
        </p:txBody>
      </p:sp>
      <p:sp>
        <p:nvSpPr>
          <p:cNvPr id="6" name="Connecteur droit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7" name="Triangle isocè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r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fr-FR" smtClean="0"/>
              <a:t>Modifiez le style du titre</a:t>
            </a:r>
            <a:endParaRPr lang="en-US"/>
          </a:p>
        </p:txBody>
      </p:sp>
      <p:sp>
        <p:nvSpPr>
          <p:cNvPr id="3" name="Espace réservé du texte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fr-FR" smtClean="0"/>
              <a:t>Modifiez les styles du texte du masque</a:t>
            </a:r>
          </a:p>
        </p:txBody>
      </p:sp>
      <p:sp>
        <p:nvSpPr>
          <p:cNvPr id="12" name="Espace réservé du contenu 11"/>
          <p:cNvSpPr>
            <a:spLocks noGrp="1"/>
          </p:cNvSpPr>
          <p:nvPr>
            <p:ph sz="quarter" idx="1"/>
          </p:nvPr>
        </p:nvSpPr>
        <p:spPr>
          <a:xfrm>
            <a:off x="304800" y="304800"/>
            <a:ext cx="5715000" cy="5715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8" name="Espace réservé de la date 3"/>
          <p:cNvSpPr>
            <a:spLocks noGrp="1"/>
          </p:cNvSpPr>
          <p:nvPr>
            <p:ph type="dt" sz="half" idx="10"/>
          </p:nvPr>
        </p:nvSpPr>
        <p:spPr/>
        <p:txBody>
          <a:bodyPr/>
          <a:lstStyle>
            <a:lvl1pPr algn="r">
              <a:defRPr sz="1200" smtClean="0"/>
            </a:lvl1pPr>
          </a:lstStyle>
          <a:p>
            <a:fld id="{8F14A6A4-EAE6-4D4A-8AB3-CD194B0C2808}" type="datetimeFigureOut">
              <a:rPr lang="fr-FR" smtClean="0"/>
              <a:pPr/>
              <a:t>29/08/2012</a:t>
            </a:fld>
            <a:endParaRPr lang="fr-FR"/>
          </a:p>
        </p:txBody>
      </p:sp>
      <p:sp>
        <p:nvSpPr>
          <p:cNvPr id="10" name="Espace réservé du numéro de diapositive 5"/>
          <p:cNvSpPr>
            <a:spLocks noGrp="1"/>
          </p:cNvSpPr>
          <p:nvPr>
            <p:ph type="sldNum" sz="quarter" idx="12"/>
          </p:nvPr>
        </p:nvSpPr>
        <p:spPr/>
        <p:txBody>
          <a:bodyPr/>
          <a:lstStyle>
            <a:lvl1pPr>
              <a:defRPr smtClean="0"/>
            </a:lvl1pPr>
          </a:lstStyle>
          <a:p>
            <a:fld id="{6EB067E1-70D3-4C46-B28F-E4E657374351}" type="slidenum">
              <a:rPr lang="fr-FR" smtClean="0"/>
              <a:pPr/>
              <a:t>‹Nr.›</a:t>
            </a:fld>
            <a:endParaRPr lang="fr-FR"/>
          </a:p>
        </p:txBody>
      </p:sp>
      <p:sp>
        <p:nvSpPr>
          <p:cNvPr id="11" name="Espace réservé du pied de page 4"/>
          <p:cNvSpPr>
            <a:spLocks noGrp="1"/>
          </p:cNvSpPr>
          <p:nvPr>
            <p:ph type="ftr" sz="quarter" idx="11"/>
          </p:nvPr>
        </p:nvSpPr>
        <p:spPr>
          <a:xfrm>
            <a:off x="1619672" y="6356350"/>
            <a:ext cx="6048672" cy="365125"/>
          </a:xfrm>
          <a:prstGeom prst="rect">
            <a:avLst/>
          </a:prstGeom>
        </p:spPr>
        <p:txBody>
          <a:bodyPr/>
          <a:lstStyle>
            <a:lvl1pPr algn="ctr">
              <a:defRPr sz="1200"/>
            </a:lvl1pPr>
          </a:lstStyle>
          <a:p>
            <a:endParaRPr lang="fr-F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Espace réservé du titre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smtClean="0"/>
              <a:t>Cliquez pour modifier le style du titre</a:t>
            </a:r>
            <a:endParaRPr lang="en-US" smtClean="0"/>
          </a:p>
        </p:txBody>
      </p:sp>
      <p:sp>
        <p:nvSpPr>
          <p:cNvPr id="4099" name="Espace réservé du texte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a:off x="6286500" y="6356350"/>
            <a:ext cx="2403475" cy="365125"/>
          </a:xfrm>
          <a:prstGeom prst="rect">
            <a:avLst/>
          </a:prstGeom>
        </p:spPr>
        <p:txBody>
          <a:bodyPr vert="horz"/>
          <a:lstStyle>
            <a:lvl1pPr algn="r" eaLnBrk="1" latinLnBrk="0" hangingPunct="1">
              <a:defRPr kumimoji="0" sz="1200" smtClean="0">
                <a:solidFill>
                  <a:schemeClr val="tx2"/>
                </a:solidFill>
                <a:latin typeface="+mn-lt"/>
              </a:defRPr>
            </a:lvl1pPr>
          </a:lstStyle>
          <a:p>
            <a:fld id="{8F14A6A4-EAE6-4D4A-8AB3-CD194B0C2808}" type="datetimeFigureOut">
              <a:rPr lang="fr-FR" smtClean="0"/>
              <a:pPr/>
              <a:t>29/08/2012</a:t>
            </a:fld>
            <a:endParaRPr lang="fr-FR"/>
          </a:p>
        </p:txBody>
      </p:sp>
      <p:sp>
        <p:nvSpPr>
          <p:cNvPr id="23" name="Espace réservé du numéro de diapositive 22"/>
          <p:cNvSpPr>
            <a:spLocks noGrp="1"/>
          </p:cNvSpPr>
          <p:nvPr>
            <p:ph type="sldNum" sz="quarter" idx="4"/>
          </p:nvPr>
        </p:nvSpPr>
        <p:spPr>
          <a:xfrm>
            <a:off x="612775" y="6356350"/>
            <a:ext cx="1981200" cy="365125"/>
          </a:xfrm>
          <a:prstGeom prst="rect">
            <a:avLst/>
          </a:prstGeom>
        </p:spPr>
        <p:txBody>
          <a:bodyPr vert="horz"/>
          <a:lstStyle>
            <a:lvl1pPr marL="0" marR="0" indent="0" algn="l" defTabSz="914400" rtl="0" eaLnBrk="1" fontAlgn="base" latinLnBrk="0" hangingPunct="1">
              <a:lnSpc>
                <a:spcPct val="100000"/>
              </a:lnSpc>
              <a:spcBef>
                <a:spcPct val="0"/>
              </a:spcBef>
              <a:spcAft>
                <a:spcPct val="0"/>
              </a:spcAft>
              <a:buClrTx/>
              <a:buSzTx/>
              <a:buFontTx/>
              <a:buNone/>
              <a:tabLst/>
              <a:defRPr kumimoji="0" sz="1400" smtClean="0">
                <a:solidFill>
                  <a:schemeClr val="tx2"/>
                </a:solidFill>
                <a:latin typeface="+mn-lt"/>
              </a:defRPr>
            </a:lvl1pPr>
          </a:lstStyle>
          <a:p>
            <a:fld id="{6EB067E1-70D3-4C46-B28F-E4E657374351}" type="slidenum">
              <a:rPr lang="fr-FR" smtClean="0"/>
              <a:pPr/>
              <a:t>‹Nr.›</a:t>
            </a:fld>
            <a:endParaRPr lang="fr-FR"/>
          </a:p>
        </p:txBody>
      </p:sp>
      <p:sp>
        <p:nvSpPr>
          <p:cNvPr id="28" name="Connecteur droit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charset="0"/>
            </a:endParaRPr>
          </a:p>
        </p:txBody>
      </p:sp>
      <p:sp>
        <p:nvSpPr>
          <p:cNvPr id="29" name="Connecteur droit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endParaRPr>
          </a:p>
        </p:txBody>
      </p:sp>
      <p:sp>
        <p:nvSpPr>
          <p:cNvPr id="10" name="Triangle isocè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Espace réservé du pied de page 4"/>
          <p:cNvSpPr>
            <a:spLocks noGrp="1"/>
          </p:cNvSpPr>
          <p:nvPr>
            <p:ph type="ftr" sz="quarter" idx="3"/>
          </p:nvPr>
        </p:nvSpPr>
        <p:spPr>
          <a:xfrm>
            <a:off x="1619672" y="6356350"/>
            <a:ext cx="6048672" cy="365125"/>
          </a:xfrm>
          <a:prstGeom prst="rect">
            <a:avLst/>
          </a:prstGeom>
        </p:spPr>
        <p:txBody>
          <a:bodyPr/>
          <a:lstStyle>
            <a:lvl1pPr algn="ctr">
              <a:defRPr sz="1200"/>
            </a:lvl1pPr>
          </a:lstStyle>
          <a:p>
            <a:endParaRPr lang="fr-FR"/>
          </a:p>
        </p:txBody>
      </p:sp>
      <p:pic>
        <p:nvPicPr>
          <p:cNvPr id="6146" name="Picture 2"/>
          <p:cNvPicPr>
            <a:picLocks noChangeAspect="1" noChangeArrowheads="1"/>
          </p:cNvPicPr>
          <p:nvPr userDrawn="1"/>
        </p:nvPicPr>
        <p:blipFill>
          <a:blip r:embed="rId17" cstate="print"/>
          <a:srcRect/>
          <a:stretch>
            <a:fillRect/>
          </a:stretch>
        </p:blipFill>
        <p:spPr bwMode="auto">
          <a:xfrm>
            <a:off x="0" y="0"/>
            <a:ext cx="2857500" cy="723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89" r:id="rId15"/>
  </p:sldLayoutIdLst>
  <p:timing>
    <p:tnLst>
      <p:par>
        <p:cTn id="1" dur="indefinite" restart="never" nodeType="tmRoot"/>
      </p:par>
    </p:tnLst>
  </p:timing>
  <p:txStyles>
    <p:titleStyle>
      <a:lvl1pPr algn="l" rtl="0" eaLnBrk="1" fontAlgn="base" hangingPunct="1">
        <a:spcBef>
          <a:spcPct val="0"/>
        </a:spcBef>
        <a:spcAft>
          <a:spcPct val="0"/>
        </a:spcAft>
        <a:defRPr sz="3200" kern="1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Calibri" pitchFamily="34" charset="0"/>
        </a:defRPr>
      </a:lvl2pPr>
      <a:lvl3pPr algn="l" rtl="0" eaLnBrk="1" fontAlgn="base" hangingPunct="1">
        <a:spcBef>
          <a:spcPct val="0"/>
        </a:spcBef>
        <a:spcAft>
          <a:spcPct val="0"/>
        </a:spcAft>
        <a:defRPr sz="3200">
          <a:solidFill>
            <a:schemeClr val="tx2"/>
          </a:solidFill>
          <a:latin typeface="Calibri" pitchFamily="34" charset="0"/>
        </a:defRPr>
      </a:lvl3pPr>
      <a:lvl4pPr algn="l" rtl="0" eaLnBrk="1" fontAlgn="base" hangingPunct="1">
        <a:spcBef>
          <a:spcPct val="0"/>
        </a:spcBef>
        <a:spcAft>
          <a:spcPct val="0"/>
        </a:spcAft>
        <a:defRPr sz="3200">
          <a:solidFill>
            <a:schemeClr val="tx2"/>
          </a:solidFill>
          <a:latin typeface="Calibri" pitchFamily="34" charset="0"/>
        </a:defRPr>
      </a:lvl4pPr>
      <a:lvl5pPr algn="l" rtl="0" eaLnBrk="1" fontAlgn="base" hangingPunct="1">
        <a:spcBef>
          <a:spcPct val="0"/>
        </a:spcBef>
        <a:spcAft>
          <a:spcPct val="0"/>
        </a:spcAft>
        <a:defRPr sz="3200">
          <a:solidFill>
            <a:schemeClr val="tx2"/>
          </a:solidFill>
          <a:latin typeface="Calibri" pitchFamily="34" charset="0"/>
        </a:defRPr>
      </a:lvl5pPr>
      <a:lvl6pPr marL="457200" algn="l" rtl="0" eaLnBrk="1" fontAlgn="base" hangingPunct="1">
        <a:spcBef>
          <a:spcPct val="0"/>
        </a:spcBef>
        <a:spcAft>
          <a:spcPct val="0"/>
        </a:spcAft>
        <a:defRPr sz="3200">
          <a:solidFill>
            <a:schemeClr val="tx2"/>
          </a:solidFill>
          <a:latin typeface="Calibri" pitchFamily="34" charset="0"/>
        </a:defRPr>
      </a:lvl6pPr>
      <a:lvl7pPr marL="914400" algn="l" rtl="0" eaLnBrk="1" fontAlgn="base" hangingPunct="1">
        <a:spcBef>
          <a:spcPct val="0"/>
        </a:spcBef>
        <a:spcAft>
          <a:spcPct val="0"/>
        </a:spcAft>
        <a:defRPr sz="3200">
          <a:solidFill>
            <a:schemeClr val="tx2"/>
          </a:solidFill>
          <a:latin typeface="Calibri" pitchFamily="34" charset="0"/>
        </a:defRPr>
      </a:lvl7pPr>
      <a:lvl8pPr marL="1371600" algn="l" rtl="0" eaLnBrk="1" fontAlgn="base" hangingPunct="1">
        <a:spcBef>
          <a:spcPct val="0"/>
        </a:spcBef>
        <a:spcAft>
          <a:spcPct val="0"/>
        </a:spcAft>
        <a:defRPr sz="3200">
          <a:solidFill>
            <a:schemeClr val="tx2"/>
          </a:solidFill>
          <a:latin typeface="Calibri" pitchFamily="34" charset="0"/>
        </a:defRPr>
      </a:lvl8pPr>
      <a:lvl9pPr marL="1828800" algn="l" rtl="0" eaLnBrk="1" fontAlgn="base" hangingPunct="1">
        <a:spcBef>
          <a:spcPct val="0"/>
        </a:spcBef>
        <a:spcAft>
          <a:spcPct val="0"/>
        </a:spcAft>
        <a:defRPr sz="3200">
          <a:solidFill>
            <a:schemeClr val="tx2"/>
          </a:solidFill>
          <a:latin typeface="Calibri" pitchFamily="34" charset="0"/>
        </a:defRPr>
      </a:lvl9pPr>
    </p:titleStyle>
    <p:body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1" fontAlgn="base" hangingPunct="1">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bwMode="auto">
          <a:xfrm>
            <a:off x="898525" y="269875"/>
            <a:ext cx="791686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dirty="0" smtClean="0"/>
              <a:t>Cliquez pour modifier le style du titre</a:t>
            </a:r>
            <a:endParaRPr lang="en-US" dirty="0" smtClean="0"/>
          </a:p>
        </p:txBody>
      </p:sp>
      <p:sp>
        <p:nvSpPr>
          <p:cNvPr id="23556" name="Rectangle 4"/>
          <p:cNvSpPr>
            <a:spLocks noGrp="1" noChangeArrowheads="1"/>
          </p:cNvSpPr>
          <p:nvPr>
            <p:ph type="body" idx="1"/>
          </p:nvPr>
        </p:nvSpPr>
        <p:spPr bwMode="auto">
          <a:xfrm>
            <a:off x="898525" y="1600200"/>
            <a:ext cx="7916863"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smtClean="0"/>
          </a:p>
        </p:txBody>
      </p:sp>
      <p:sp>
        <p:nvSpPr>
          <p:cNvPr id="23557" name="Rectangle 5"/>
          <p:cNvSpPr>
            <a:spLocks noGrp="1" noChangeArrowheads="1"/>
          </p:cNvSpPr>
          <p:nvPr>
            <p:ph type="dt" sz="half" idx="2"/>
          </p:nvPr>
        </p:nvSpPr>
        <p:spPr bwMode="auto">
          <a:xfrm>
            <a:off x="898525"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34EA2"/>
                </a:solidFill>
                <a:latin typeface="+mn-lt"/>
              </a:defRPr>
            </a:lvl1pPr>
          </a:lstStyle>
          <a:p>
            <a:pPr fontAlgn="base">
              <a:spcBef>
                <a:spcPct val="0"/>
              </a:spcBef>
              <a:spcAft>
                <a:spcPct val="0"/>
              </a:spcAft>
              <a:defRPr/>
            </a:pPr>
            <a:fld id="{FD567202-C4C7-4555-8193-52BEE3B53BBA}" type="datetime1">
              <a:rPr lang="fr-FR" smtClean="0">
                <a:solidFill>
                  <a:srgbClr val="464653"/>
                </a:solidFill>
              </a:rPr>
              <a:pPr fontAlgn="base">
                <a:spcBef>
                  <a:spcPct val="0"/>
                </a:spcBef>
                <a:spcAft>
                  <a:spcPct val="0"/>
                </a:spcAft>
                <a:defRPr/>
              </a:pPr>
              <a:t>29/08/2012</a:t>
            </a:fld>
            <a:endParaRPr lang="fr-FR" dirty="0">
              <a:solidFill>
                <a:srgbClr val="464653"/>
              </a:solidFill>
            </a:endParaRPr>
          </a:p>
        </p:txBody>
      </p:sp>
      <p:sp>
        <p:nvSpPr>
          <p:cNvPr id="23558" name="Rectangle 6"/>
          <p:cNvSpPr>
            <a:spLocks noGrp="1" noChangeArrowheads="1"/>
          </p:cNvSpPr>
          <p:nvPr>
            <p:ph type="ftr" sz="quarter" idx="3"/>
          </p:nvPr>
        </p:nvSpPr>
        <p:spPr bwMode="auto">
          <a:xfrm>
            <a:off x="3408363"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34EA2"/>
                </a:solidFill>
                <a:latin typeface="+mn-lt"/>
              </a:defRPr>
            </a:lvl1pPr>
          </a:lstStyle>
          <a:p>
            <a:pPr>
              <a:defRPr/>
            </a:pPr>
            <a:r>
              <a:rPr lang="fr-FR" smtClean="0">
                <a:solidFill>
                  <a:srgbClr val="464653"/>
                </a:solidFill>
              </a:rPr>
              <a:t>Les enjeux de la demande non alimentaire - SAF 17/02/2011- hugo.valin@grignon.inra.fr </a:t>
            </a:r>
            <a:endParaRPr lang="fr-FR" dirty="0">
              <a:solidFill>
                <a:srgbClr val="464653"/>
              </a:solidFill>
            </a:endParaRPr>
          </a:p>
        </p:txBody>
      </p:sp>
      <p:sp>
        <p:nvSpPr>
          <p:cNvPr id="23559" name="Rectangle 7"/>
          <p:cNvSpPr>
            <a:spLocks noGrp="1" noChangeArrowheads="1"/>
          </p:cNvSpPr>
          <p:nvPr>
            <p:ph type="sldNum" sz="quarter" idx="4"/>
          </p:nvPr>
        </p:nvSpPr>
        <p:spPr bwMode="auto">
          <a:xfrm>
            <a:off x="6681788"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34EA2"/>
                </a:solidFill>
                <a:latin typeface="+mn-lt"/>
              </a:defRPr>
            </a:lvl1pPr>
          </a:lstStyle>
          <a:p>
            <a:pPr>
              <a:defRPr/>
            </a:pPr>
            <a:fld id="{8D73F9A6-B122-4B6D-B788-72C9A0936F82}" type="slidenum">
              <a:rPr lang="fr-FR" smtClean="0">
                <a:solidFill>
                  <a:srgbClr val="464653"/>
                </a:solidFill>
              </a:rPr>
              <a:pPr>
                <a:defRPr/>
              </a:pPr>
              <a:t>‹Nr.›</a:t>
            </a:fld>
            <a:endParaRPr lang="fr-FR" dirty="0">
              <a:solidFill>
                <a:srgbClr val="464653"/>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aseline="0">
          <a:solidFill>
            <a:srgbClr val="034EA2"/>
          </a:solidFill>
          <a:latin typeface="Adobe Garamond Pro" pitchFamily="18" charset="0"/>
          <a:ea typeface="+mj-ea"/>
          <a:cs typeface="Times New Roman" pitchFamily="18" charset="0"/>
        </a:defRPr>
      </a:lvl1pPr>
      <a:lvl2pPr algn="ctr" rtl="0" eaLnBrk="1" fontAlgn="base" hangingPunct="1">
        <a:spcBef>
          <a:spcPct val="0"/>
        </a:spcBef>
        <a:spcAft>
          <a:spcPct val="0"/>
        </a:spcAft>
        <a:defRPr sz="4400">
          <a:solidFill>
            <a:srgbClr val="034EA2"/>
          </a:solidFill>
          <a:latin typeface="Arial" charset="0"/>
        </a:defRPr>
      </a:lvl2pPr>
      <a:lvl3pPr algn="ctr" rtl="0" eaLnBrk="1" fontAlgn="base" hangingPunct="1">
        <a:spcBef>
          <a:spcPct val="0"/>
        </a:spcBef>
        <a:spcAft>
          <a:spcPct val="0"/>
        </a:spcAft>
        <a:defRPr sz="4400">
          <a:solidFill>
            <a:srgbClr val="034EA2"/>
          </a:solidFill>
          <a:latin typeface="Arial" charset="0"/>
        </a:defRPr>
      </a:lvl3pPr>
      <a:lvl4pPr algn="ctr" rtl="0" eaLnBrk="1" fontAlgn="base" hangingPunct="1">
        <a:spcBef>
          <a:spcPct val="0"/>
        </a:spcBef>
        <a:spcAft>
          <a:spcPct val="0"/>
        </a:spcAft>
        <a:defRPr sz="4400">
          <a:solidFill>
            <a:srgbClr val="034EA2"/>
          </a:solidFill>
          <a:latin typeface="Arial" charset="0"/>
        </a:defRPr>
      </a:lvl4pPr>
      <a:lvl5pPr algn="ctr" rtl="0" eaLnBrk="1" fontAlgn="base" hangingPunct="1">
        <a:spcBef>
          <a:spcPct val="0"/>
        </a:spcBef>
        <a:spcAft>
          <a:spcPct val="0"/>
        </a:spcAft>
        <a:defRPr sz="4400">
          <a:solidFill>
            <a:srgbClr val="034EA2"/>
          </a:solidFill>
          <a:latin typeface="Arial" charset="0"/>
        </a:defRPr>
      </a:lvl5pPr>
      <a:lvl6pPr marL="457200" algn="ctr" rtl="0" eaLnBrk="1" fontAlgn="base" hangingPunct="1">
        <a:spcBef>
          <a:spcPct val="0"/>
        </a:spcBef>
        <a:spcAft>
          <a:spcPct val="0"/>
        </a:spcAft>
        <a:defRPr sz="4400">
          <a:solidFill>
            <a:srgbClr val="034EA2"/>
          </a:solidFill>
          <a:latin typeface="Arial" charset="0"/>
        </a:defRPr>
      </a:lvl6pPr>
      <a:lvl7pPr marL="914400" algn="ctr" rtl="0" eaLnBrk="1" fontAlgn="base" hangingPunct="1">
        <a:spcBef>
          <a:spcPct val="0"/>
        </a:spcBef>
        <a:spcAft>
          <a:spcPct val="0"/>
        </a:spcAft>
        <a:defRPr sz="4400">
          <a:solidFill>
            <a:srgbClr val="034EA2"/>
          </a:solidFill>
          <a:latin typeface="Arial" charset="0"/>
        </a:defRPr>
      </a:lvl7pPr>
      <a:lvl8pPr marL="1371600" algn="ctr" rtl="0" eaLnBrk="1" fontAlgn="base" hangingPunct="1">
        <a:spcBef>
          <a:spcPct val="0"/>
        </a:spcBef>
        <a:spcAft>
          <a:spcPct val="0"/>
        </a:spcAft>
        <a:defRPr sz="4400">
          <a:solidFill>
            <a:srgbClr val="034EA2"/>
          </a:solidFill>
          <a:latin typeface="Arial" charset="0"/>
        </a:defRPr>
      </a:lvl8pPr>
      <a:lvl9pPr marL="1828800" algn="ctr" rtl="0" eaLnBrk="1" fontAlgn="base" hangingPunct="1">
        <a:spcBef>
          <a:spcPct val="0"/>
        </a:spcBef>
        <a:spcAft>
          <a:spcPct val="0"/>
        </a:spcAft>
        <a:defRPr sz="4400">
          <a:solidFill>
            <a:srgbClr val="034EA2"/>
          </a:solidFill>
          <a:latin typeface="Arial" charset="0"/>
        </a:defRPr>
      </a:lvl9pPr>
    </p:titleStyle>
    <p:bodyStyle>
      <a:lvl1pPr marL="342900" indent="-342900" algn="l" rtl="0" eaLnBrk="1" fontAlgn="base" hangingPunct="1">
        <a:spcBef>
          <a:spcPct val="20000"/>
        </a:spcBef>
        <a:spcAft>
          <a:spcPct val="0"/>
        </a:spcAft>
        <a:buChar char="•"/>
        <a:defRPr sz="3000">
          <a:solidFill>
            <a:srgbClr val="034EA2"/>
          </a:solidFill>
          <a:latin typeface="Adobe Garamond Pro" pitchFamily="18" charset="0"/>
          <a:ea typeface="+mn-ea"/>
          <a:cs typeface="Times New Roman" pitchFamily="18" charset="0"/>
        </a:defRPr>
      </a:lvl1pPr>
      <a:lvl2pPr marL="742950" indent="-285750" algn="l" rtl="0" eaLnBrk="1" fontAlgn="base" hangingPunct="1">
        <a:spcBef>
          <a:spcPct val="20000"/>
        </a:spcBef>
        <a:spcAft>
          <a:spcPct val="0"/>
        </a:spcAft>
        <a:buChar char="–"/>
        <a:defRPr sz="2800">
          <a:solidFill>
            <a:srgbClr val="034EA2"/>
          </a:solidFill>
          <a:latin typeface="Adobe Garamond Pro" pitchFamily="18" charset="0"/>
        </a:defRPr>
      </a:lvl2pPr>
      <a:lvl3pPr marL="1143000" indent="-228600" algn="l" rtl="0" eaLnBrk="1" fontAlgn="base" hangingPunct="1">
        <a:spcBef>
          <a:spcPct val="20000"/>
        </a:spcBef>
        <a:spcAft>
          <a:spcPct val="0"/>
        </a:spcAft>
        <a:buChar char="•"/>
        <a:defRPr sz="2400">
          <a:solidFill>
            <a:srgbClr val="034EA2"/>
          </a:solidFill>
          <a:latin typeface="Adobe Garamond Pro" pitchFamily="18" charset="0"/>
        </a:defRPr>
      </a:lvl3pPr>
      <a:lvl4pPr marL="1600200" indent="-228600" algn="l" rtl="0" eaLnBrk="1" fontAlgn="base" hangingPunct="1">
        <a:spcBef>
          <a:spcPct val="20000"/>
        </a:spcBef>
        <a:spcAft>
          <a:spcPct val="0"/>
        </a:spcAft>
        <a:buChar char="–"/>
        <a:defRPr sz="2000">
          <a:solidFill>
            <a:srgbClr val="034EA2"/>
          </a:solidFill>
          <a:latin typeface="Adobe Garamond Pro" pitchFamily="18" charset="0"/>
        </a:defRPr>
      </a:lvl4pPr>
      <a:lvl5pPr marL="2057400" indent="-228600" algn="l" rtl="0" eaLnBrk="1" fontAlgn="base" hangingPunct="1">
        <a:spcBef>
          <a:spcPct val="20000"/>
        </a:spcBef>
        <a:spcAft>
          <a:spcPct val="0"/>
        </a:spcAft>
        <a:buChar char="»"/>
        <a:defRPr sz="2000">
          <a:solidFill>
            <a:srgbClr val="034EA2"/>
          </a:solidFill>
          <a:latin typeface="Adobe Garamond Pro" pitchFamily="18" charset="0"/>
        </a:defRPr>
      </a:lvl5pPr>
      <a:lvl6pPr marL="2514600" indent="-228600" algn="l" rtl="0" eaLnBrk="1" fontAlgn="base" hangingPunct="1">
        <a:spcBef>
          <a:spcPct val="20000"/>
        </a:spcBef>
        <a:spcAft>
          <a:spcPct val="0"/>
        </a:spcAft>
        <a:buChar char="»"/>
        <a:defRPr sz="2000">
          <a:solidFill>
            <a:srgbClr val="034EA2"/>
          </a:solidFill>
          <a:latin typeface="+mn-lt"/>
        </a:defRPr>
      </a:lvl6pPr>
      <a:lvl7pPr marL="2971800" indent="-228600" algn="l" rtl="0" eaLnBrk="1" fontAlgn="base" hangingPunct="1">
        <a:spcBef>
          <a:spcPct val="20000"/>
        </a:spcBef>
        <a:spcAft>
          <a:spcPct val="0"/>
        </a:spcAft>
        <a:buChar char="»"/>
        <a:defRPr sz="2000">
          <a:solidFill>
            <a:srgbClr val="034EA2"/>
          </a:solidFill>
          <a:latin typeface="+mn-lt"/>
        </a:defRPr>
      </a:lvl7pPr>
      <a:lvl8pPr marL="3429000" indent="-228600" algn="l" rtl="0" eaLnBrk="1" fontAlgn="base" hangingPunct="1">
        <a:spcBef>
          <a:spcPct val="20000"/>
        </a:spcBef>
        <a:spcAft>
          <a:spcPct val="0"/>
        </a:spcAft>
        <a:buChar char="»"/>
        <a:defRPr sz="2000">
          <a:solidFill>
            <a:srgbClr val="034EA2"/>
          </a:solidFill>
          <a:latin typeface="+mn-lt"/>
        </a:defRPr>
      </a:lvl8pPr>
      <a:lvl9pPr marL="3886200" indent="-228600" algn="l" rtl="0" eaLnBrk="1" fontAlgn="base" hangingPunct="1">
        <a:spcBef>
          <a:spcPct val="20000"/>
        </a:spcBef>
        <a:spcAft>
          <a:spcPct val="0"/>
        </a:spcAft>
        <a:buChar char="»"/>
        <a:defRPr sz="2000">
          <a:solidFill>
            <a:srgbClr val="034EA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gif"/></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4.emf"/><Relationship Id="rId21" Type="http://schemas.openxmlformats.org/officeDocument/2006/relationships/image" Target="../media/image81.png"/><Relationship Id="rId7" Type="http://schemas.openxmlformats.org/officeDocument/2006/relationships/image" Target="../media/image67.jpeg"/><Relationship Id="rId12" Type="http://schemas.openxmlformats.org/officeDocument/2006/relationships/image" Target="../media/image72.png"/><Relationship Id="rId17" Type="http://schemas.openxmlformats.org/officeDocument/2006/relationships/image" Target="../media/image77.jpeg"/><Relationship Id="rId25" Type="http://schemas.openxmlformats.org/officeDocument/2006/relationships/image" Target="../media/image85.jpeg"/><Relationship Id="rId2" Type="http://schemas.openxmlformats.org/officeDocument/2006/relationships/image" Target="../media/image63.emf"/><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40.emf"/><Relationship Id="rId15" Type="http://schemas.openxmlformats.org/officeDocument/2006/relationships/image" Target="../media/image75.jpe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69.jpe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88.jpeg"/><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emf"/><Relationship Id="rId4" Type="http://schemas.openxmlformats.org/officeDocument/2006/relationships/image" Target="../media/image4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2051720" y="1268760"/>
            <a:ext cx="7416824" cy="1326009"/>
          </a:xfrm>
        </p:spPr>
        <p:txBody>
          <a:bodyPr/>
          <a:lstStyle/>
          <a:p>
            <a:pPr algn="ctr"/>
            <a:r>
              <a:rPr lang="en-US" dirty="0" smtClean="0"/>
              <a:t>The role of Earth Observation in agriculture to support Food Security and the MDG </a:t>
            </a:r>
            <a:endParaRPr lang="fr-FR" dirty="0"/>
          </a:p>
        </p:txBody>
      </p:sp>
      <p:sp>
        <p:nvSpPr>
          <p:cNvPr id="9" name="Sous-titre 2"/>
          <p:cNvSpPr>
            <a:spLocks noGrp="1"/>
          </p:cNvSpPr>
          <p:nvPr>
            <p:ph type="subTitle" idx="1"/>
          </p:nvPr>
        </p:nvSpPr>
        <p:spPr>
          <a:xfrm>
            <a:off x="2627784" y="3212976"/>
            <a:ext cx="6400800" cy="1198984"/>
          </a:xfrm>
        </p:spPr>
        <p:txBody>
          <a:bodyPr>
            <a:normAutofit fontScale="25000" lnSpcReduction="20000"/>
          </a:bodyPr>
          <a:lstStyle/>
          <a:p>
            <a:pPr algn="ctr"/>
            <a:r>
              <a:rPr lang="en-GB" sz="9600" b="1" dirty="0" smtClean="0"/>
              <a:t>Steffen Fritz</a:t>
            </a:r>
          </a:p>
          <a:p>
            <a:pPr algn="ctr"/>
            <a:r>
              <a:rPr lang="en-GB" sz="9600" dirty="0" smtClean="0"/>
              <a:t>Ecosystem Services and Management Program, IIASA</a:t>
            </a:r>
          </a:p>
          <a:p>
            <a:pPr algn="ctr"/>
            <a:endParaRPr lang="en-GB" sz="9600" dirty="0" smtClean="0"/>
          </a:p>
          <a:p>
            <a:pPr algn="ctr"/>
            <a:endParaRPr lang="en-GB" sz="7200" dirty="0" smtClean="0"/>
          </a:p>
          <a:p>
            <a:pPr algn="ctr"/>
            <a:r>
              <a:rPr lang="en-GB" sz="7200" dirty="0" smtClean="0"/>
              <a:t>Acknowledgements</a:t>
            </a:r>
          </a:p>
          <a:p>
            <a:pPr algn="ctr">
              <a:defRPr/>
            </a:pPr>
            <a:r>
              <a:rPr lang="en-GB" sz="7200" dirty="0" err="1" smtClean="0"/>
              <a:t>Inbal</a:t>
            </a:r>
            <a:r>
              <a:rPr lang="en-GB" sz="7200" dirty="0" smtClean="0"/>
              <a:t>-Becker </a:t>
            </a:r>
            <a:r>
              <a:rPr lang="en-GB" sz="7200" dirty="0" err="1" smtClean="0"/>
              <a:t>Reshef</a:t>
            </a:r>
            <a:r>
              <a:rPr lang="en-GB" sz="7200" dirty="0" smtClean="0"/>
              <a:t>, Joao </a:t>
            </a:r>
            <a:r>
              <a:rPr lang="en-GB" sz="7200" dirty="0" err="1" smtClean="0"/>
              <a:t>Soares</a:t>
            </a:r>
            <a:r>
              <a:rPr lang="en-GB" sz="7200" dirty="0" smtClean="0"/>
              <a:t>, Hugo </a:t>
            </a:r>
            <a:r>
              <a:rPr lang="en-GB" sz="7200" dirty="0" err="1" smtClean="0"/>
              <a:t>Valin,Christoph</a:t>
            </a:r>
            <a:r>
              <a:rPr lang="en-GB" sz="7200" dirty="0" smtClean="0"/>
              <a:t> </a:t>
            </a:r>
            <a:r>
              <a:rPr lang="en-GB" sz="7200" dirty="0" err="1" smtClean="0"/>
              <a:t>Perger</a:t>
            </a:r>
            <a:r>
              <a:rPr lang="en-GB" sz="7200" dirty="0" smtClean="0"/>
              <a:t> , Christian </a:t>
            </a:r>
            <a:r>
              <a:rPr lang="en-GB" sz="7200" dirty="0" err="1" smtClean="0"/>
              <a:t>Schill</a:t>
            </a:r>
            <a:r>
              <a:rPr lang="en-GB" sz="7200" dirty="0" smtClean="0"/>
              <a:t>, Linda See, Ian </a:t>
            </a:r>
            <a:r>
              <a:rPr lang="en-GB" sz="7200" dirty="0" err="1" smtClean="0"/>
              <a:t>Mcallum</a:t>
            </a:r>
            <a:r>
              <a:rPr lang="en-GB" sz="7200" dirty="0" smtClean="0"/>
              <a:t>, </a:t>
            </a:r>
            <a:r>
              <a:rPr lang="en-GB" sz="7200" dirty="0" err="1" smtClean="0"/>
              <a:t>Dimitris</a:t>
            </a:r>
            <a:r>
              <a:rPr lang="en-GB" sz="7200" dirty="0" smtClean="0"/>
              <a:t> </a:t>
            </a:r>
            <a:r>
              <a:rPr lang="en-GB" sz="7200" dirty="0" err="1" smtClean="0"/>
              <a:t>Schepadschenko</a:t>
            </a:r>
            <a:r>
              <a:rPr lang="en-GB" sz="7200" dirty="0" smtClean="0"/>
              <a:t>, </a:t>
            </a:r>
            <a:r>
              <a:rPr lang="en-GB" sz="7200" dirty="0" err="1"/>
              <a:t>Aline</a:t>
            </a:r>
            <a:r>
              <a:rPr lang="en-GB" sz="7200" dirty="0"/>
              <a:t> Mosier, </a:t>
            </a:r>
            <a:r>
              <a:rPr lang="en-GB" sz="7200" dirty="0" err="1"/>
              <a:t>Petr</a:t>
            </a:r>
            <a:r>
              <a:rPr lang="en-GB" sz="7200" dirty="0"/>
              <a:t> </a:t>
            </a:r>
            <a:r>
              <a:rPr lang="en-GB" sz="7200" dirty="0" err="1"/>
              <a:t>Havlik</a:t>
            </a:r>
            <a:r>
              <a:rPr lang="en-GB" sz="7200" dirty="0"/>
              <a:t>, </a:t>
            </a:r>
            <a:r>
              <a:rPr lang="en-GB" sz="7200" dirty="0" err="1"/>
              <a:t>Marijn</a:t>
            </a:r>
            <a:r>
              <a:rPr lang="en-GB" sz="7200" dirty="0"/>
              <a:t> van der </a:t>
            </a:r>
            <a:r>
              <a:rPr lang="en-GB" sz="7200" dirty="0" err="1"/>
              <a:t>Velde</a:t>
            </a:r>
            <a:r>
              <a:rPr lang="en-GB" sz="7200" dirty="0"/>
              <a:t>, </a:t>
            </a:r>
            <a:r>
              <a:rPr lang="en-GB" sz="7200" dirty="0" smtClean="0"/>
              <a:t>Sabine Fuss,  </a:t>
            </a:r>
            <a:r>
              <a:rPr lang="en-GB" sz="7200" dirty="0"/>
              <a:t>Florian </a:t>
            </a:r>
            <a:r>
              <a:rPr lang="en-GB" sz="7200" dirty="0" err="1"/>
              <a:t>Kraxner</a:t>
            </a:r>
            <a:r>
              <a:rPr lang="en-GB" sz="7200" dirty="0"/>
              <a:t>, Michael </a:t>
            </a:r>
            <a:r>
              <a:rPr lang="en-GB" sz="7200" dirty="0" err="1"/>
              <a:t>Obersteiner</a:t>
            </a:r>
            <a:endParaRPr lang="en-GB" sz="7200" dirty="0"/>
          </a:p>
          <a:p>
            <a:pPr algn="ctr"/>
            <a:endParaRPr lang="en-GB" b="1" dirty="0"/>
          </a:p>
          <a:p>
            <a:pPr algn="ct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Rice</a:t>
            </a:r>
            <a:r>
              <a:rPr lang="fr-FR" dirty="0" smtClean="0"/>
              <a:t> </a:t>
            </a:r>
            <a:r>
              <a:rPr lang="fr-FR" dirty="0" err="1"/>
              <a:t>M</a:t>
            </a:r>
            <a:r>
              <a:rPr lang="fr-FR" dirty="0" err="1" smtClean="0"/>
              <a:t>arket</a:t>
            </a:r>
            <a:r>
              <a:rPr lang="fr-FR" dirty="0" smtClean="0"/>
              <a:t> in the 2007-2008 </a:t>
            </a:r>
            <a:r>
              <a:rPr lang="fr-FR" dirty="0" err="1"/>
              <a:t>C</a:t>
            </a:r>
            <a:r>
              <a:rPr lang="fr-FR" dirty="0" err="1" smtClean="0"/>
              <a:t>risis</a:t>
            </a:r>
            <a:endParaRPr lang="fr-F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051719" y="1642288"/>
            <a:ext cx="5040562" cy="4441788"/>
          </a:xfrm>
          <a:prstGeom prst="rect">
            <a:avLst/>
          </a:prstGeom>
          <a:noFill/>
          <a:ln w="9525">
            <a:noFill/>
            <a:miter lim="800000"/>
            <a:headEnd/>
            <a:tailEnd/>
          </a:ln>
        </p:spPr>
      </p:pic>
      <p:sp>
        <p:nvSpPr>
          <p:cNvPr id="5" name="ZoneTexte 4"/>
          <p:cNvSpPr txBox="1"/>
          <p:nvPr/>
        </p:nvSpPr>
        <p:spPr>
          <a:xfrm>
            <a:off x="5220072" y="6237312"/>
            <a:ext cx="3103863" cy="369332"/>
          </a:xfrm>
          <a:prstGeom prst="rect">
            <a:avLst/>
          </a:prstGeom>
          <a:noFill/>
        </p:spPr>
        <p:txBody>
          <a:bodyPr wrap="none" rtlCol="0">
            <a:spAutoFit/>
          </a:bodyPr>
          <a:lstStyle/>
          <a:p>
            <a:r>
              <a:rPr lang="fr-FR" dirty="0" smtClean="0"/>
              <a:t>Source: </a:t>
            </a:r>
            <a:r>
              <a:rPr lang="fr-FR" dirty="0" err="1" smtClean="0"/>
              <a:t>Headey</a:t>
            </a:r>
            <a:r>
              <a:rPr lang="fr-FR" dirty="0" smtClean="0"/>
              <a:t> and Fan (2008)</a:t>
            </a:r>
            <a:endParaRPr lang="fr-FR" dirty="0"/>
          </a:p>
        </p:txBody>
      </p:sp>
    </p:spTree>
    <p:extLst>
      <p:ext uri="{BB962C8B-B14F-4D97-AF65-F5344CB8AC3E}">
        <p14:creationId xmlns:p14="http://schemas.microsoft.com/office/powerpoint/2010/main" val="3743346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59632" y="2780928"/>
            <a:ext cx="6858000" cy="990600"/>
          </a:xfrm>
        </p:spPr>
        <p:txBody>
          <a:bodyPr/>
          <a:lstStyle/>
          <a:p>
            <a:pPr algn="l"/>
            <a:r>
              <a:rPr lang="en-US" sz="3600" dirty="0"/>
              <a:t>The Biofuel </a:t>
            </a:r>
            <a:r>
              <a:rPr lang="en-US" sz="3600" dirty="0" smtClean="0"/>
              <a:t>Debate</a:t>
            </a:r>
            <a:endParaRPr lang="en-US" sz="3600" dirty="0"/>
          </a:p>
        </p:txBody>
      </p:sp>
    </p:spTree>
    <p:extLst>
      <p:ext uri="{BB962C8B-B14F-4D97-AF65-F5344CB8AC3E}">
        <p14:creationId xmlns:p14="http://schemas.microsoft.com/office/powerpoint/2010/main" val="1681603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aseline="0" dirty="0" smtClean="0"/>
              <a:t>Food vs. fuel </a:t>
            </a:r>
            <a:r>
              <a:rPr lang="fr-FR" sz="3600" baseline="0" dirty="0" err="1" smtClean="0"/>
              <a:t>concerns</a:t>
            </a:r>
            <a:r>
              <a:rPr lang="fr-FR" sz="3600" dirty="0" smtClean="0"/>
              <a:t> </a:t>
            </a:r>
            <a:r>
              <a:rPr lang="fr-FR" sz="3600" dirty="0" err="1" smtClean="0"/>
              <a:t>since</a:t>
            </a:r>
            <a:r>
              <a:rPr lang="fr-FR" sz="3600" dirty="0" smtClean="0"/>
              <a:t> the 2008 </a:t>
            </a:r>
            <a:r>
              <a:rPr lang="fr-FR" sz="3600" dirty="0" err="1" smtClean="0"/>
              <a:t>crisis</a:t>
            </a:r>
            <a:endParaRPr lang="fr-FR" sz="3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124744"/>
            <a:ext cx="7036288" cy="539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0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520" y="6237312"/>
            <a:ext cx="8712968" cy="369332"/>
          </a:xfrm>
          <a:prstGeom prst="rect">
            <a:avLst/>
          </a:prstGeom>
          <a:solidFill>
            <a:schemeClr val="bg1"/>
          </a:solidFill>
        </p:spPr>
        <p:txBody>
          <a:bodyPr wrap="square" rtlCol="0">
            <a:spAutoFit/>
          </a:bodyPr>
          <a:lstStyle/>
          <a:p>
            <a:endParaRPr lang="fr-FR" dirty="0"/>
          </a:p>
        </p:txBody>
      </p:sp>
      <p:sp>
        <p:nvSpPr>
          <p:cNvPr id="2" name="Titre 1"/>
          <p:cNvSpPr>
            <a:spLocks noGrp="1"/>
          </p:cNvSpPr>
          <p:nvPr>
            <p:ph type="title"/>
          </p:nvPr>
        </p:nvSpPr>
        <p:spPr>
          <a:xfrm>
            <a:off x="683568" y="-171400"/>
            <a:ext cx="8003232" cy="1143000"/>
          </a:xfrm>
        </p:spPr>
        <p:txBody>
          <a:bodyPr rtlCol="0">
            <a:normAutofit/>
          </a:bodyPr>
          <a:lstStyle/>
          <a:p>
            <a:pPr eaLnBrk="1" fontAlgn="auto" hangingPunct="1">
              <a:spcAft>
                <a:spcPts val="0"/>
              </a:spcAft>
              <a:defRPr/>
            </a:pPr>
            <a:r>
              <a:rPr lang="en-IE" dirty="0" smtClean="0">
                <a:latin typeface="+mn-lt"/>
              </a:rPr>
              <a:t>The </a:t>
            </a:r>
            <a:r>
              <a:rPr lang="en-IE" dirty="0">
                <a:latin typeface="+mn-lt"/>
              </a:rPr>
              <a:t>c</a:t>
            </a:r>
            <a:r>
              <a:rPr lang="en-IE" dirty="0" smtClean="0">
                <a:latin typeface="+mn-lt"/>
              </a:rPr>
              <a:t>ontroversy around </a:t>
            </a:r>
            <a:r>
              <a:rPr lang="en-IE" dirty="0">
                <a:latin typeface="+mn-lt"/>
              </a:rPr>
              <a:t>f</a:t>
            </a:r>
            <a:r>
              <a:rPr lang="en-IE" dirty="0" smtClean="0">
                <a:latin typeface="+mn-lt"/>
              </a:rPr>
              <a:t>ood crisis</a:t>
            </a:r>
            <a:endParaRPr lang="en-IE" dirty="0">
              <a:latin typeface="+mn-lt"/>
            </a:endParaRPr>
          </a:p>
        </p:txBody>
      </p:sp>
      <p:graphicFrame>
        <p:nvGraphicFramePr>
          <p:cNvPr id="8" name="Espace réservé du contenu 7"/>
          <p:cNvGraphicFramePr>
            <a:graphicFrameLocks noGrp="1"/>
          </p:cNvGraphicFramePr>
          <p:nvPr>
            <p:ph sz="quarter" idx="1"/>
            <p:extLst>
              <p:ext uri="{D42A27DB-BD31-4B8C-83A1-F6EECF244321}">
                <p14:modId xmlns:p14="http://schemas.microsoft.com/office/powerpoint/2010/main" val="1678298522"/>
              </p:ext>
            </p:extLst>
          </p:nvPr>
        </p:nvGraphicFramePr>
        <p:xfrm>
          <a:off x="827584" y="1196752"/>
          <a:ext cx="7964934" cy="5482807"/>
        </p:xfrm>
        <a:graphic>
          <a:graphicData uri="http://schemas.openxmlformats.org/drawingml/2006/table">
            <a:tbl>
              <a:tblPr/>
              <a:tblGrid>
                <a:gridCol w="3727800"/>
                <a:gridCol w="1563130"/>
                <a:gridCol w="2674004"/>
              </a:tblGrid>
              <a:tr h="225901">
                <a:tc>
                  <a:txBody>
                    <a:bodyPr/>
                    <a:lstStyle/>
                    <a:p>
                      <a:pPr algn="l" fontAlgn="ctr"/>
                      <a:r>
                        <a:rPr lang="fr-FR" sz="1600" b="1" i="0" u="none" strike="noStrike" dirty="0">
                          <a:solidFill>
                            <a:srgbClr val="000000"/>
                          </a:solidFill>
                          <a:latin typeface="Calibri"/>
                        </a:rPr>
                        <a:t>Source</a:t>
                      </a:r>
                    </a:p>
                  </a:txBody>
                  <a:tcPr marL="9371" marR="9371" marT="937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600" b="1" i="0" u="none" strike="noStrike" dirty="0">
                          <a:solidFill>
                            <a:srgbClr val="000000"/>
                          </a:solidFill>
                          <a:latin typeface="Calibri"/>
                        </a:rPr>
                        <a:t>Date</a:t>
                      </a:r>
                    </a:p>
                  </a:txBody>
                  <a:tcPr marL="9371" marR="9371" marT="937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err="1">
                          <a:solidFill>
                            <a:srgbClr val="000000"/>
                          </a:solidFill>
                          <a:latin typeface="Calibri"/>
                        </a:rPr>
                        <a:t>Statement</a:t>
                      </a:r>
                      <a:endParaRPr lang="fr-FR" sz="1600" b="1" i="0" u="none" strike="noStrike" dirty="0">
                        <a:solidFill>
                          <a:srgbClr val="000000"/>
                        </a:solidFill>
                        <a:latin typeface="Calibri"/>
                      </a:endParaRPr>
                    </a:p>
                  </a:txBody>
                  <a:tcPr marL="9371" marR="9371" marT="937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901">
                <a:tc>
                  <a:txBody>
                    <a:bodyPr/>
                    <a:lstStyle/>
                    <a:p>
                      <a:pPr algn="l" fontAlgn="ctr"/>
                      <a:r>
                        <a:rPr lang="fr-FR" sz="1300" b="1" i="0" u="none" strike="noStrike" dirty="0">
                          <a:solidFill>
                            <a:srgbClr val="000000"/>
                          </a:solidFill>
                          <a:latin typeface="Calibri"/>
                        </a:rPr>
                        <a:t>IMF World </a:t>
                      </a:r>
                      <a:r>
                        <a:rPr lang="fr-FR" sz="1300" b="1" i="0" u="none" strike="noStrike" dirty="0" err="1">
                          <a:solidFill>
                            <a:srgbClr val="000000"/>
                          </a:solidFill>
                          <a:latin typeface="Calibri"/>
                        </a:rPr>
                        <a:t>Economic</a:t>
                      </a:r>
                      <a:r>
                        <a:rPr lang="fr-FR" sz="1300" b="1" i="0" u="none" strike="noStrike" dirty="0">
                          <a:solidFill>
                            <a:srgbClr val="000000"/>
                          </a:solidFill>
                          <a:latin typeface="Calibri"/>
                        </a:rPr>
                        <a:t> Outlook</a:t>
                      </a:r>
                    </a:p>
                  </a:txBody>
                  <a:tcPr marL="9371" marR="9371" marT="937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fr-FR" sz="1300" b="0" i="0" u="none" strike="noStrike">
                          <a:solidFill>
                            <a:srgbClr val="000000"/>
                          </a:solidFill>
                          <a:latin typeface="Calibri"/>
                        </a:rPr>
                        <a:t>17 October 2007</a:t>
                      </a:r>
                    </a:p>
                  </a:txBody>
                  <a:tcPr marL="9371" marR="9371" marT="937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300" b="0" i="0" u="none" strike="noStrike" dirty="0">
                          <a:solidFill>
                            <a:srgbClr val="000000"/>
                          </a:solidFill>
                          <a:latin typeface="Calibri"/>
                        </a:rPr>
                        <a:t>Warns against effect of biofuel</a:t>
                      </a:r>
                    </a:p>
                  </a:txBody>
                  <a:tcPr marL="9371" marR="9371" marT="9371" marB="0" anchor="ctr">
                    <a:lnL>
                      <a:noFill/>
                    </a:lnL>
                    <a:lnR>
                      <a:noFill/>
                    </a:lnR>
                    <a:lnT w="6350" cap="flat" cmpd="sng" algn="ctr">
                      <a:solidFill>
                        <a:srgbClr val="000000"/>
                      </a:solidFill>
                      <a:prstDash val="solid"/>
                      <a:round/>
                      <a:headEnd type="none" w="med" len="med"/>
                      <a:tailEnd type="none" w="med" len="med"/>
                    </a:lnT>
                    <a:lnB>
                      <a:noFill/>
                    </a:lnB>
                  </a:tcPr>
                </a:tc>
              </a:tr>
              <a:tr h="225901">
                <a:tc>
                  <a:txBody>
                    <a:bodyPr/>
                    <a:lstStyle/>
                    <a:p>
                      <a:pPr algn="l" fontAlgn="ctr"/>
                      <a:r>
                        <a:rPr lang="en-US" sz="1300" b="1" i="0" u="none" strike="noStrike" dirty="0">
                          <a:solidFill>
                            <a:srgbClr val="000000"/>
                          </a:solidFill>
                          <a:latin typeface="Calibri"/>
                        </a:rPr>
                        <a:t>UN Rapporteur on the Right to Food</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26 October 2007</a:t>
                      </a:r>
                    </a:p>
                  </a:txBody>
                  <a:tcPr marL="9371" marR="9371" marT="9371" marB="0" anchor="ctr">
                    <a:lnL>
                      <a:noFill/>
                    </a:lnL>
                    <a:lnR>
                      <a:noFill/>
                    </a:lnR>
                    <a:lnT>
                      <a:noFill/>
                    </a:lnT>
                    <a:lnB>
                      <a:noFill/>
                    </a:lnB>
                  </a:tcPr>
                </a:tc>
                <a:tc>
                  <a:txBody>
                    <a:bodyPr/>
                    <a:lstStyle/>
                    <a:p>
                      <a:pPr algn="ctr" fontAlgn="ctr"/>
                      <a:r>
                        <a:rPr lang="fr-FR" sz="1300" b="0" i="0" u="none" strike="noStrike" dirty="0">
                          <a:solidFill>
                            <a:srgbClr val="000000"/>
                          </a:solidFill>
                          <a:latin typeface="Calibri"/>
                        </a:rPr>
                        <a:t>"Crime </a:t>
                      </a:r>
                      <a:r>
                        <a:rPr lang="fr-FR" sz="1300" b="0" i="0" u="none" strike="noStrike" dirty="0" err="1">
                          <a:solidFill>
                            <a:srgbClr val="000000"/>
                          </a:solidFill>
                          <a:latin typeface="Calibri"/>
                        </a:rPr>
                        <a:t>against</a:t>
                      </a:r>
                      <a:r>
                        <a:rPr lang="fr-FR" sz="1300" b="0" i="0" u="none" strike="noStrike" dirty="0">
                          <a:solidFill>
                            <a:srgbClr val="000000"/>
                          </a:solidFill>
                          <a:latin typeface="Calibri"/>
                        </a:rPr>
                        <a:t> </a:t>
                      </a:r>
                      <a:r>
                        <a:rPr lang="fr-FR" sz="1300" b="0" i="0" u="none" strike="noStrike" dirty="0" err="1">
                          <a:solidFill>
                            <a:srgbClr val="000000"/>
                          </a:solidFill>
                          <a:latin typeface="Calibri"/>
                        </a:rPr>
                        <a:t>humanity</a:t>
                      </a:r>
                      <a:r>
                        <a:rPr lang="fr-FR" sz="1300" b="0" i="0" u="none" strike="noStrike" dirty="0">
                          <a:solidFill>
                            <a:srgbClr val="000000"/>
                          </a:solidFill>
                          <a:latin typeface="Calibri"/>
                        </a:rPr>
                        <a:t>"</a:t>
                      </a:r>
                    </a:p>
                  </a:txBody>
                  <a:tcPr marL="9371" marR="9371" marT="9371" marB="0" anchor="ctr">
                    <a:lnL>
                      <a:noFill/>
                    </a:lnL>
                    <a:lnR>
                      <a:noFill/>
                    </a:lnR>
                    <a:lnT>
                      <a:noFill/>
                    </a:lnT>
                    <a:lnB>
                      <a:noFill/>
                    </a:lnB>
                  </a:tcPr>
                </a:tc>
              </a:tr>
              <a:tr h="451800">
                <a:tc>
                  <a:txBody>
                    <a:bodyPr/>
                    <a:lstStyle/>
                    <a:p>
                      <a:pPr algn="l" fontAlgn="ctr"/>
                      <a:r>
                        <a:rPr lang="fr-FR" sz="1300" b="1" i="0" u="none" strike="noStrike" dirty="0">
                          <a:solidFill>
                            <a:srgbClr val="000000"/>
                          </a:solidFill>
                          <a:latin typeface="Calibri"/>
                        </a:rPr>
                        <a:t>FAO  </a:t>
                      </a:r>
                      <a:r>
                        <a:rPr lang="fr-FR" sz="1300" b="1" i="0" u="none" strike="noStrike" dirty="0" err="1">
                          <a:solidFill>
                            <a:srgbClr val="000000"/>
                          </a:solidFill>
                          <a:latin typeface="Calibri"/>
                        </a:rPr>
                        <a:t>Environment</a:t>
                      </a:r>
                      <a:r>
                        <a:rPr lang="fr-FR" sz="1300" b="1" i="0" u="none" strike="noStrike" dirty="0">
                          <a:solidFill>
                            <a:srgbClr val="000000"/>
                          </a:solidFill>
                          <a:latin typeface="Calibri"/>
                        </a:rPr>
                        <a:t> </a:t>
                      </a:r>
                      <a:r>
                        <a:rPr lang="fr-FR" sz="1300" b="1" i="0" u="none" strike="noStrike" dirty="0" err="1">
                          <a:solidFill>
                            <a:srgbClr val="000000"/>
                          </a:solidFill>
                          <a:latin typeface="Calibri"/>
                        </a:rPr>
                        <a:t>Assessment</a:t>
                      </a:r>
                      <a:r>
                        <a:rPr lang="fr-FR" sz="1300" b="1" i="0" u="none" strike="noStrike" dirty="0">
                          <a:solidFill>
                            <a:srgbClr val="000000"/>
                          </a:solidFill>
                          <a:latin typeface="Calibri"/>
                        </a:rPr>
                        <a:t> and Management Unit</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 November 2007</a:t>
                      </a:r>
                    </a:p>
                  </a:txBody>
                  <a:tcPr marL="9371" marR="9371" marT="9371" marB="0" anchor="ctr">
                    <a:lnL>
                      <a:noFill/>
                    </a:lnL>
                    <a:lnR>
                      <a:noFill/>
                    </a:lnR>
                    <a:lnT>
                      <a:noFill/>
                    </a:lnT>
                    <a:lnB>
                      <a:noFill/>
                    </a:lnB>
                  </a:tcPr>
                </a:tc>
                <a:tc>
                  <a:txBody>
                    <a:bodyPr/>
                    <a:lstStyle/>
                    <a:p>
                      <a:pPr algn="ctr" fontAlgn="ctr"/>
                      <a:r>
                        <a:rPr lang="fr-FR" sz="1300" b="0" i="0" u="none" strike="noStrike" dirty="0" err="1" smtClean="0">
                          <a:solidFill>
                            <a:srgbClr val="000000"/>
                          </a:solidFill>
                          <a:latin typeface="Calibri"/>
                        </a:rPr>
                        <a:t>Ziegler’s</a:t>
                      </a:r>
                      <a:r>
                        <a:rPr lang="fr-FR" sz="1300" b="0" i="0" u="none" strike="noStrike" dirty="0" smtClean="0">
                          <a:solidFill>
                            <a:srgbClr val="000000"/>
                          </a:solidFill>
                          <a:latin typeface="Calibri"/>
                        </a:rPr>
                        <a:t> </a:t>
                      </a:r>
                      <a:r>
                        <a:rPr lang="fr-FR" sz="1300" b="0" i="0" u="none" strike="noStrike" dirty="0" err="1">
                          <a:solidFill>
                            <a:srgbClr val="000000"/>
                          </a:solidFill>
                          <a:latin typeface="Calibri"/>
                        </a:rPr>
                        <a:t>remark</a:t>
                      </a:r>
                      <a:r>
                        <a:rPr lang="fr-FR" sz="1300" b="0" i="0" u="none" strike="noStrike" dirty="0">
                          <a:solidFill>
                            <a:srgbClr val="000000"/>
                          </a:solidFill>
                          <a:latin typeface="Calibri"/>
                        </a:rPr>
                        <a:t> regrettable</a:t>
                      </a:r>
                    </a:p>
                  </a:txBody>
                  <a:tcPr marL="9371" marR="9371" marT="9371" marB="0" anchor="ctr">
                    <a:lnL>
                      <a:noFill/>
                    </a:lnL>
                    <a:lnR>
                      <a:noFill/>
                    </a:lnR>
                    <a:lnT>
                      <a:noFill/>
                    </a:lnT>
                    <a:lnB>
                      <a:noFill/>
                    </a:lnB>
                  </a:tcPr>
                </a:tc>
              </a:tr>
              <a:tr h="451800">
                <a:tc>
                  <a:txBody>
                    <a:bodyPr/>
                    <a:lstStyle/>
                    <a:p>
                      <a:pPr algn="l" fontAlgn="ctr"/>
                      <a:r>
                        <a:rPr lang="fr-FR" sz="1300" b="1" i="0" u="none" strike="noStrike" dirty="0">
                          <a:solidFill>
                            <a:srgbClr val="000000"/>
                          </a:solidFill>
                          <a:latin typeface="Calibri"/>
                        </a:rPr>
                        <a:t>JRC Report </a:t>
                      </a:r>
                      <a:r>
                        <a:rPr lang="fr-FR" sz="1300" b="1" i="0" u="none" strike="noStrike" dirty="0" err="1">
                          <a:solidFill>
                            <a:srgbClr val="000000"/>
                          </a:solidFill>
                          <a:latin typeface="Calibri"/>
                        </a:rPr>
                        <a:t>leakage</a:t>
                      </a:r>
                      <a:endParaRPr lang="fr-FR" sz="1300" b="1" i="0" u="none" strike="noStrike" dirty="0">
                        <a:solidFill>
                          <a:srgbClr val="000000"/>
                        </a:solidFill>
                        <a:latin typeface="Calibri"/>
                      </a:endParaRP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18 </a:t>
                      </a:r>
                      <a:r>
                        <a:rPr lang="fr-FR" sz="1300" b="0" i="0" u="none" strike="noStrike" dirty="0" err="1">
                          <a:solidFill>
                            <a:srgbClr val="000000"/>
                          </a:solidFill>
                          <a:latin typeface="Calibri"/>
                        </a:rPr>
                        <a:t>January</a:t>
                      </a:r>
                      <a:r>
                        <a:rPr lang="fr-FR" sz="1300" b="0" i="0" u="none" strike="noStrike" dirty="0">
                          <a:solidFill>
                            <a:srgbClr val="000000"/>
                          </a:solidFill>
                          <a:latin typeface="Calibri"/>
                        </a:rPr>
                        <a:t> 2008</a:t>
                      </a:r>
                    </a:p>
                  </a:txBody>
                  <a:tcPr marL="9371" marR="9371" marT="9371" marB="0" anchor="ctr">
                    <a:lnL>
                      <a:noFill/>
                    </a:lnL>
                    <a:lnR>
                      <a:noFill/>
                    </a:lnR>
                    <a:lnT>
                      <a:noFill/>
                    </a:lnT>
                    <a:lnB>
                      <a:noFill/>
                    </a:lnB>
                    <a:noFill/>
                  </a:tcPr>
                </a:tc>
                <a:tc>
                  <a:txBody>
                    <a:bodyPr/>
                    <a:lstStyle/>
                    <a:p>
                      <a:pPr algn="ctr" fontAlgn="ctr"/>
                      <a:r>
                        <a:rPr lang="en-US" sz="1300" b="0" i="0" u="none" strike="noStrike" dirty="0">
                          <a:solidFill>
                            <a:srgbClr val="000000"/>
                          </a:solidFill>
                          <a:latin typeface="Calibri"/>
                        </a:rPr>
                        <a:t>Contribution of +4% for cereals and +24% for vegetable oil</a:t>
                      </a:r>
                    </a:p>
                  </a:txBody>
                  <a:tcPr marL="9371" marR="9371" marT="9371" marB="0" anchor="ctr">
                    <a:lnL>
                      <a:noFill/>
                    </a:lnL>
                    <a:lnR>
                      <a:noFill/>
                    </a:lnR>
                    <a:lnT>
                      <a:noFill/>
                    </a:lnT>
                    <a:lnB>
                      <a:noFill/>
                    </a:lnB>
                    <a:noFill/>
                  </a:tcPr>
                </a:tc>
              </a:tr>
              <a:tr h="225901">
                <a:tc>
                  <a:txBody>
                    <a:bodyPr/>
                    <a:lstStyle/>
                    <a:p>
                      <a:pPr algn="l" fontAlgn="ctr"/>
                      <a:r>
                        <a:rPr lang="fr-FR" sz="1300" b="1" i="0" u="none" strike="noStrike" dirty="0" err="1">
                          <a:solidFill>
                            <a:srgbClr val="000000"/>
                          </a:solidFill>
                          <a:latin typeface="Calibri"/>
                        </a:rPr>
                        <a:t>Nestle</a:t>
                      </a:r>
                      <a:r>
                        <a:rPr lang="fr-FR" sz="1300" b="1" i="0" u="none" strike="noStrike" dirty="0">
                          <a:solidFill>
                            <a:srgbClr val="000000"/>
                          </a:solidFill>
                          <a:latin typeface="Calibri"/>
                        </a:rPr>
                        <a:t> CEO</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24 March 2008</a:t>
                      </a:r>
                    </a:p>
                  </a:txBody>
                  <a:tcPr marL="9371" marR="9371" marT="9371" marB="0" anchor="ctr">
                    <a:lnL>
                      <a:noFill/>
                    </a:lnL>
                    <a:lnR>
                      <a:noFill/>
                    </a:lnR>
                    <a:lnT>
                      <a:noFill/>
                    </a:lnT>
                    <a:lnB>
                      <a:noFill/>
                    </a:lnB>
                  </a:tcPr>
                </a:tc>
                <a:tc>
                  <a:txBody>
                    <a:bodyPr/>
                    <a:lstStyle/>
                    <a:p>
                      <a:pPr algn="ctr" fontAlgn="ctr"/>
                      <a:r>
                        <a:rPr lang="fr-FR" sz="1300" b="0" i="0" u="none" strike="noStrike" dirty="0">
                          <a:solidFill>
                            <a:srgbClr val="000000"/>
                          </a:solidFill>
                          <a:latin typeface="Calibri"/>
                        </a:rPr>
                        <a:t>"</a:t>
                      </a:r>
                      <a:r>
                        <a:rPr lang="fr-FR" sz="1300" b="0" i="0" u="none" strike="noStrike" dirty="0" err="1">
                          <a:solidFill>
                            <a:srgbClr val="000000"/>
                          </a:solidFill>
                          <a:latin typeface="Calibri"/>
                        </a:rPr>
                        <a:t>Threat</a:t>
                      </a:r>
                      <a:r>
                        <a:rPr lang="fr-FR" sz="1300" b="0" i="0" u="none" strike="noStrike" dirty="0">
                          <a:solidFill>
                            <a:srgbClr val="000000"/>
                          </a:solidFill>
                          <a:latin typeface="Calibri"/>
                        </a:rPr>
                        <a:t> for </a:t>
                      </a:r>
                      <a:r>
                        <a:rPr lang="fr-FR" sz="1300" b="0" i="0" u="none" strike="noStrike" dirty="0" err="1">
                          <a:solidFill>
                            <a:srgbClr val="000000"/>
                          </a:solidFill>
                          <a:latin typeface="Calibri"/>
                        </a:rPr>
                        <a:t>food</a:t>
                      </a:r>
                      <a:r>
                        <a:rPr lang="fr-FR" sz="1300" b="0" i="0" u="none" strike="noStrike" dirty="0">
                          <a:solidFill>
                            <a:srgbClr val="000000"/>
                          </a:solidFill>
                          <a:latin typeface="Calibri"/>
                        </a:rPr>
                        <a:t> </a:t>
                      </a:r>
                      <a:r>
                        <a:rPr lang="fr-FR" sz="1300" b="0" i="0" u="none" strike="noStrike" dirty="0" err="1">
                          <a:solidFill>
                            <a:srgbClr val="000000"/>
                          </a:solidFill>
                          <a:latin typeface="Calibri"/>
                        </a:rPr>
                        <a:t>security</a:t>
                      </a:r>
                      <a:r>
                        <a:rPr lang="fr-FR" sz="1300" b="0" i="0" u="none" strike="noStrike" dirty="0">
                          <a:solidFill>
                            <a:srgbClr val="000000"/>
                          </a:solidFill>
                          <a:latin typeface="Calibri"/>
                        </a:rPr>
                        <a:t>"</a:t>
                      </a:r>
                    </a:p>
                  </a:txBody>
                  <a:tcPr marL="9371" marR="9371" marT="9371" marB="0" anchor="ctr">
                    <a:lnL>
                      <a:noFill/>
                    </a:lnL>
                    <a:lnR>
                      <a:noFill/>
                    </a:lnR>
                    <a:lnT>
                      <a:noFill/>
                    </a:lnT>
                    <a:lnB>
                      <a:noFill/>
                    </a:lnB>
                  </a:tcPr>
                </a:tc>
              </a:tr>
              <a:tr h="451800">
                <a:tc>
                  <a:txBody>
                    <a:bodyPr/>
                    <a:lstStyle/>
                    <a:p>
                      <a:pPr algn="l" fontAlgn="ctr"/>
                      <a:r>
                        <a:rPr lang="fr-FR" sz="1300" b="1" i="0" u="none" strike="noStrike" dirty="0" err="1">
                          <a:solidFill>
                            <a:srgbClr val="000000"/>
                          </a:solidFill>
                          <a:latin typeface="Calibri"/>
                        </a:rPr>
                        <a:t>European</a:t>
                      </a:r>
                      <a:r>
                        <a:rPr lang="fr-FR" sz="1300" b="1" i="0" u="none" strike="noStrike" dirty="0">
                          <a:solidFill>
                            <a:srgbClr val="000000"/>
                          </a:solidFill>
                          <a:latin typeface="Calibri"/>
                        </a:rPr>
                        <a:t> </a:t>
                      </a:r>
                      <a:r>
                        <a:rPr lang="fr-FR" sz="1300" b="1" i="0" u="none" strike="noStrike" dirty="0" err="1">
                          <a:solidFill>
                            <a:srgbClr val="000000"/>
                          </a:solidFill>
                          <a:latin typeface="Calibri"/>
                        </a:rPr>
                        <a:t>Environment</a:t>
                      </a:r>
                      <a:r>
                        <a:rPr lang="fr-FR" sz="1300" b="1" i="0" u="none" strike="noStrike" dirty="0">
                          <a:solidFill>
                            <a:srgbClr val="000000"/>
                          </a:solidFill>
                          <a:latin typeface="Calibri"/>
                        </a:rPr>
                        <a:t> Agency</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10 April 2008</a:t>
                      </a:r>
                    </a:p>
                  </a:txBody>
                  <a:tcPr marL="9371" marR="9371" marT="9371" marB="0" anchor="ctr">
                    <a:lnL>
                      <a:noFill/>
                    </a:lnL>
                    <a:lnR>
                      <a:noFill/>
                    </a:lnR>
                    <a:lnT>
                      <a:noFill/>
                    </a:lnT>
                    <a:lnB>
                      <a:noFill/>
                    </a:lnB>
                  </a:tcPr>
                </a:tc>
                <a:tc>
                  <a:txBody>
                    <a:bodyPr/>
                    <a:lstStyle/>
                    <a:p>
                      <a:pPr algn="ctr" fontAlgn="ctr"/>
                      <a:r>
                        <a:rPr lang="en-US" sz="1300" b="0" i="0" u="none" strike="noStrike" dirty="0">
                          <a:solidFill>
                            <a:srgbClr val="000000"/>
                          </a:solidFill>
                          <a:latin typeface="Calibri"/>
                        </a:rPr>
                        <a:t>Ask for suspension of EU biofuel mandate</a:t>
                      </a:r>
                    </a:p>
                  </a:txBody>
                  <a:tcPr marL="9371" marR="9371" marT="9371" marB="0" anchor="ctr">
                    <a:lnL>
                      <a:noFill/>
                    </a:lnL>
                    <a:lnR>
                      <a:noFill/>
                    </a:lnR>
                    <a:lnT>
                      <a:noFill/>
                    </a:lnT>
                    <a:lnB>
                      <a:noFill/>
                    </a:lnB>
                  </a:tcPr>
                </a:tc>
              </a:tr>
              <a:tr h="451800">
                <a:tc>
                  <a:txBody>
                    <a:bodyPr/>
                    <a:lstStyle/>
                    <a:p>
                      <a:pPr algn="l" fontAlgn="ctr"/>
                      <a:r>
                        <a:rPr lang="fr-FR" sz="1300" b="1" i="0" u="none" strike="noStrike" dirty="0">
                          <a:solidFill>
                            <a:srgbClr val="000000"/>
                          </a:solidFill>
                          <a:latin typeface="Calibri"/>
                        </a:rPr>
                        <a:t>UN </a:t>
                      </a:r>
                      <a:r>
                        <a:rPr lang="fr-FR" sz="1300" b="1" i="0" u="none" strike="noStrike" dirty="0" err="1">
                          <a:solidFill>
                            <a:srgbClr val="000000"/>
                          </a:solidFill>
                          <a:latin typeface="Calibri"/>
                        </a:rPr>
                        <a:t>Secretary</a:t>
                      </a:r>
                      <a:endParaRPr lang="fr-FR" sz="1300" b="1" i="0" u="none" strike="noStrike" dirty="0">
                        <a:solidFill>
                          <a:srgbClr val="000000"/>
                        </a:solidFill>
                        <a:latin typeface="Calibri"/>
                      </a:endParaRP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14 April 2008</a:t>
                      </a:r>
                    </a:p>
                  </a:txBody>
                  <a:tcPr marL="9371" marR="9371" marT="9371" marB="0" anchor="ctr">
                    <a:lnL>
                      <a:noFill/>
                    </a:lnL>
                    <a:lnR>
                      <a:noFill/>
                    </a:lnR>
                    <a:lnT>
                      <a:noFill/>
                    </a:lnT>
                    <a:lnB>
                      <a:noFill/>
                    </a:lnB>
                  </a:tcPr>
                </a:tc>
                <a:tc>
                  <a:txBody>
                    <a:bodyPr/>
                    <a:lstStyle/>
                    <a:p>
                      <a:pPr algn="ctr" fontAlgn="ctr"/>
                      <a:r>
                        <a:rPr lang="en-US" sz="1300" b="0" i="0" u="none" strike="noStrike" dirty="0">
                          <a:solidFill>
                            <a:srgbClr val="000000"/>
                          </a:solidFill>
                          <a:latin typeface="Calibri"/>
                        </a:rPr>
                        <a:t>Call for a review of biofuel policies</a:t>
                      </a:r>
                    </a:p>
                  </a:txBody>
                  <a:tcPr marL="9371" marR="9371" marT="9371" marB="0" anchor="ctr">
                    <a:lnL>
                      <a:noFill/>
                    </a:lnL>
                    <a:lnR>
                      <a:noFill/>
                    </a:lnR>
                    <a:lnT>
                      <a:noFill/>
                    </a:lnT>
                    <a:lnB>
                      <a:noFill/>
                    </a:lnB>
                  </a:tcPr>
                </a:tc>
              </a:tr>
              <a:tr h="225901">
                <a:tc>
                  <a:txBody>
                    <a:bodyPr/>
                    <a:lstStyle/>
                    <a:p>
                      <a:pPr algn="l" fontAlgn="ctr"/>
                      <a:r>
                        <a:rPr lang="fr-FR" sz="1300" b="1" i="0" u="none" strike="noStrike" dirty="0">
                          <a:solidFill>
                            <a:srgbClr val="000000"/>
                          </a:solidFill>
                          <a:latin typeface="Calibri"/>
                        </a:rPr>
                        <a:t>IMF </a:t>
                      </a:r>
                      <a:r>
                        <a:rPr lang="fr-FR" sz="1300" b="1" i="0" u="none" strike="noStrike" dirty="0" err="1">
                          <a:solidFill>
                            <a:srgbClr val="000000"/>
                          </a:solidFill>
                          <a:latin typeface="Calibri"/>
                        </a:rPr>
                        <a:t>Chief</a:t>
                      </a:r>
                      <a:r>
                        <a:rPr lang="fr-FR" sz="1300" b="1" i="0" u="none" strike="noStrike" dirty="0">
                          <a:solidFill>
                            <a:srgbClr val="000000"/>
                          </a:solidFill>
                          <a:latin typeface="Calibri"/>
                        </a:rPr>
                        <a:t> </a:t>
                      </a:r>
                      <a:r>
                        <a:rPr lang="fr-FR" sz="1300" b="1" i="0" u="none" strike="noStrike" dirty="0" err="1">
                          <a:solidFill>
                            <a:srgbClr val="000000"/>
                          </a:solidFill>
                          <a:latin typeface="Calibri"/>
                        </a:rPr>
                        <a:t>Economist</a:t>
                      </a:r>
                      <a:r>
                        <a:rPr lang="fr-FR" sz="1300" b="1" i="0" u="none" strike="noStrike" dirty="0">
                          <a:solidFill>
                            <a:srgbClr val="000000"/>
                          </a:solidFill>
                          <a:latin typeface="Calibri"/>
                        </a:rPr>
                        <a:t> </a:t>
                      </a: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14 April 2008</a:t>
                      </a:r>
                    </a:p>
                  </a:txBody>
                  <a:tcPr marL="9371" marR="9371" marT="9371" marB="0" anchor="ctr">
                    <a:lnL>
                      <a:noFill/>
                    </a:lnL>
                    <a:lnR>
                      <a:noFill/>
                    </a:lnR>
                    <a:lnT>
                      <a:noFill/>
                    </a:lnT>
                    <a:lnB>
                      <a:noFill/>
                    </a:lnB>
                    <a:noFill/>
                  </a:tcPr>
                </a:tc>
                <a:tc>
                  <a:txBody>
                    <a:bodyPr/>
                    <a:lstStyle/>
                    <a:p>
                      <a:pPr algn="ctr" fontAlgn="ctr"/>
                      <a:r>
                        <a:rPr lang="en-US" sz="1300" b="0" i="0" u="none" strike="noStrike" dirty="0">
                          <a:solidFill>
                            <a:srgbClr val="000000"/>
                          </a:solidFill>
                          <a:latin typeface="Calibri"/>
                        </a:rPr>
                        <a:t>Contribution of 20 to 30 %</a:t>
                      </a:r>
                    </a:p>
                  </a:txBody>
                  <a:tcPr marL="9371" marR="9371" marT="9371" marB="0" anchor="ctr">
                    <a:lnL>
                      <a:noFill/>
                    </a:lnL>
                    <a:lnR>
                      <a:noFill/>
                    </a:lnR>
                    <a:lnT>
                      <a:noFill/>
                    </a:lnT>
                    <a:lnB>
                      <a:noFill/>
                    </a:lnB>
                    <a:noFill/>
                  </a:tcPr>
                </a:tc>
              </a:tr>
              <a:tr h="451800">
                <a:tc>
                  <a:txBody>
                    <a:bodyPr/>
                    <a:lstStyle/>
                    <a:p>
                      <a:pPr algn="l" fontAlgn="ctr"/>
                      <a:r>
                        <a:rPr lang="en-US" sz="1300" b="1" i="0" u="none" strike="noStrike" dirty="0">
                          <a:solidFill>
                            <a:srgbClr val="000000"/>
                          </a:solidFill>
                          <a:latin typeface="Calibri"/>
                        </a:rPr>
                        <a:t>UN Rapporteur on the Right to Food</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14 April 2008</a:t>
                      </a:r>
                    </a:p>
                  </a:txBody>
                  <a:tcPr marL="9371" marR="9371" marT="9371" marB="0" anchor="ctr">
                    <a:lnL>
                      <a:noFill/>
                    </a:lnL>
                    <a:lnR>
                      <a:noFill/>
                    </a:lnR>
                    <a:lnT>
                      <a:noFill/>
                    </a:lnT>
                    <a:lnB>
                      <a:noFill/>
                    </a:lnB>
                  </a:tcPr>
                </a:tc>
                <a:tc>
                  <a:txBody>
                    <a:bodyPr/>
                    <a:lstStyle/>
                    <a:p>
                      <a:pPr algn="ctr" fontAlgn="ctr"/>
                      <a:r>
                        <a:rPr lang="en-US" sz="1300" b="0" i="0" u="none" strike="noStrike" dirty="0">
                          <a:solidFill>
                            <a:srgbClr val="000000"/>
                          </a:solidFill>
                          <a:latin typeface="Calibri"/>
                        </a:rPr>
                        <a:t>"Crime against humanity"</a:t>
                      </a:r>
                      <a:br>
                        <a:rPr lang="en-US" sz="1300" b="0" i="0" u="none" strike="noStrike" dirty="0">
                          <a:solidFill>
                            <a:srgbClr val="000000"/>
                          </a:solidFill>
                          <a:latin typeface="Calibri"/>
                        </a:rPr>
                      </a:br>
                      <a:r>
                        <a:rPr lang="en-US" sz="1300" b="0" i="0" u="none" strike="noStrike" dirty="0">
                          <a:solidFill>
                            <a:srgbClr val="000000"/>
                          </a:solidFill>
                          <a:latin typeface="Calibri"/>
                        </a:rPr>
                        <a:t>(2nd time)</a:t>
                      </a:r>
                    </a:p>
                  </a:txBody>
                  <a:tcPr marL="9371" marR="9371" marT="9371" marB="0" anchor="ctr">
                    <a:lnL>
                      <a:noFill/>
                    </a:lnL>
                    <a:lnR>
                      <a:noFill/>
                    </a:lnR>
                    <a:lnT>
                      <a:noFill/>
                    </a:lnT>
                    <a:lnB>
                      <a:noFill/>
                    </a:lnB>
                  </a:tcPr>
                </a:tc>
              </a:tr>
              <a:tr h="225901">
                <a:tc>
                  <a:txBody>
                    <a:bodyPr/>
                    <a:lstStyle/>
                    <a:p>
                      <a:pPr algn="l" fontAlgn="ctr"/>
                      <a:r>
                        <a:rPr lang="fr-FR" sz="1300" b="1" i="0" u="none" strike="noStrike" dirty="0">
                          <a:solidFill>
                            <a:srgbClr val="000000"/>
                          </a:solidFill>
                          <a:latin typeface="Calibri"/>
                        </a:rPr>
                        <a:t>US White House</a:t>
                      </a: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29 April 2008</a:t>
                      </a:r>
                    </a:p>
                  </a:txBody>
                  <a:tcPr marL="9371" marR="9371" marT="9371" marB="0" anchor="ctr">
                    <a:lnL>
                      <a:noFill/>
                    </a:lnL>
                    <a:lnR>
                      <a:noFill/>
                    </a:lnR>
                    <a:lnT>
                      <a:noFill/>
                    </a:lnT>
                    <a:lnB>
                      <a:noFill/>
                    </a:lnB>
                    <a:noFill/>
                  </a:tcPr>
                </a:tc>
                <a:tc>
                  <a:txBody>
                    <a:bodyPr/>
                    <a:lstStyle/>
                    <a:p>
                      <a:pPr algn="ctr" fontAlgn="ctr"/>
                      <a:r>
                        <a:rPr lang="fr-FR" sz="1300" b="0" i="0" u="none" strike="noStrike" dirty="0">
                          <a:solidFill>
                            <a:srgbClr val="000000"/>
                          </a:solidFill>
                          <a:latin typeface="Calibri"/>
                        </a:rPr>
                        <a:t>Contribution of 15%</a:t>
                      </a:r>
                    </a:p>
                  </a:txBody>
                  <a:tcPr marL="9371" marR="9371" marT="9371" marB="0" anchor="ctr">
                    <a:lnL>
                      <a:noFill/>
                    </a:lnL>
                    <a:lnR>
                      <a:noFill/>
                    </a:lnR>
                    <a:lnT>
                      <a:noFill/>
                    </a:lnT>
                    <a:lnB>
                      <a:noFill/>
                    </a:lnB>
                    <a:noFill/>
                  </a:tcPr>
                </a:tc>
              </a:tr>
              <a:tr h="225901">
                <a:tc>
                  <a:txBody>
                    <a:bodyPr/>
                    <a:lstStyle/>
                    <a:p>
                      <a:pPr algn="l" fontAlgn="ctr"/>
                      <a:r>
                        <a:rPr lang="en-US" sz="1300" b="1" i="0" u="none" strike="noStrike" dirty="0">
                          <a:solidFill>
                            <a:srgbClr val="000000"/>
                          </a:solidFill>
                          <a:latin typeface="Calibri"/>
                        </a:rPr>
                        <a:t>White House Council of Economic Advisor</a:t>
                      </a: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1st May 2008</a:t>
                      </a:r>
                    </a:p>
                  </a:txBody>
                  <a:tcPr marL="9371" marR="9371" marT="9371" marB="0" anchor="ctr">
                    <a:lnL>
                      <a:noFill/>
                    </a:lnL>
                    <a:lnR>
                      <a:noFill/>
                    </a:lnR>
                    <a:lnT>
                      <a:noFill/>
                    </a:lnT>
                    <a:lnB>
                      <a:noFill/>
                    </a:lnB>
                    <a:noFill/>
                  </a:tcPr>
                </a:tc>
                <a:tc>
                  <a:txBody>
                    <a:bodyPr/>
                    <a:lstStyle/>
                    <a:p>
                      <a:pPr algn="ctr" fontAlgn="ctr"/>
                      <a:r>
                        <a:rPr lang="fr-FR" sz="1300" b="0" i="0" u="none" strike="noStrike" dirty="0">
                          <a:solidFill>
                            <a:srgbClr val="000000"/>
                          </a:solidFill>
                          <a:latin typeface="Calibri"/>
                        </a:rPr>
                        <a:t>Contribution of 2-3%</a:t>
                      </a:r>
                    </a:p>
                  </a:txBody>
                  <a:tcPr marL="9371" marR="9371" marT="9371" marB="0" anchor="ctr">
                    <a:lnL>
                      <a:noFill/>
                    </a:lnL>
                    <a:lnR>
                      <a:noFill/>
                    </a:lnR>
                    <a:lnT>
                      <a:noFill/>
                    </a:lnT>
                    <a:lnB>
                      <a:noFill/>
                    </a:lnB>
                    <a:noFill/>
                  </a:tcPr>
                </a:tc>
              </a:tr>
              <a:tr h="225901">
                <a:tc>
                  <a:txBody>
                    <a:bodyPr/>
                    <a:lstStyle/>
                    <a:p>
                      <a:pPr algn="l" fontAlgn="ctr"/>
                      <a:r>
                        <a:rPr lang="fr-FR" sz="1300" b="1" i="0" u="none" strike="noStrike" dirty="0">
                          <a:solidFill>
                            <a:srgbClr val="000000"/>
                          </a:solidFill>
                          <a:latin typeface="Calibri"/>
                        </a:rPr>
                        <a:t>USDA </a:t>
                      </a:r>
                      <a:r>
                        <a:rPr lang="fr-FR" sz="1300" b="1" i="0" u="none" strike="noStrike" dirty="0" err="1">
                          <a:solidFill>
                            <a:srgbClr val="000000"/>
                          </a:solidFill>
                          <a:latin typeface="Calibri"/>
                        </a:rPr>
                        <a:t>Chief</a:t>
                      </a:r>
                      <a:r>
                        <a:rPr lang="fr-FR" sz="1300" b="1" i="0" u="none" strike="noStrike" dirty="0">
                          <a:solidFill>
                            <a:srgbClr val="000000"/>
                          </a:solidFill>
                          <a:latin typeface="Calibri"/>
                        </a:rPr>
                        <a:t> </a:t>
                      </a:r>
                      <a:r>
                        <a:rPr lang="fr-FR" sz="1300" b="1" i="0" u="none" strike="noStrike" dirty="0" err="1">
                          <a:solidFill>
                            <a:srgbClr val="000000"/>
                          </a:solidFill>
                          <a:latin typeface="Calibri"/>
                        </a:rPr>
                        <a:t>Economist</a:t>
                      </a:r>
                      <a:endParaRPr lang="fr-FR" sz="1300" b="1" i="0" u="none" strike="noStrike" dirty="0">
                        <a:solidFill>
                          <a:srgbClr val="000000"/>
                        </a:solidFill>
                        <a:latin typeface="Calibri"/>
                      </a:endParaRP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21 May 2008</a:t>
                      </a:r>
                    </a:p>
                  </a:txBody>
                  <a:tcPr marL="9371" marR="9371" marT="9371" marB="0" anchor="ctr">
                    <a:lnL>
                      <a:noFill/>
                    </a:lnL>
                    <a:lnR>
                      <a:noFill/>
                    </a:lnR>
                    <a:lnT>
                      <a:noFill/>
                    </a:lnT>
                    <a:lnB>
                      <a:noFill/>
                    </a:lnB>
                    <a:noFill/>
                  </a:tcPr>
                </a:tc>
                <a:tc>
                  <a:txBody>
                    <a:bodyPr/>
                    <a:lstStyle/>
                    <a:p>
                      <a:pPr algn="ctr" fontAlgn="ctr"/>
                      <a:r>
                        <a:rPr lang="fr-FR" sz="1300" b="0" i="0" u="none" strike="noStrike" dirty="0">
                          <a:solidFill>
                            <a:srgbClr val="000000"/>
                          </a:solidFill>
                          <a:latin typeface="Calibri"/>
                        </a:rPr>
                        <a:t>Contribution of 10%</a:t>
                      </a:r>
                    </a:p>
                  </a:txBody>
                  <a:tcPr marL="9371" marR="9371" marT="9371" marB="0" anchor="ctr">
                    <a:lnL>
                      <a:noFill/>
                    </a:lnL>
                    <a:lnR>
                      <a:noFill/>
                    </a:lnR>
                    <a:lnT>
                      <a:noFill/>
                    </a:lnT>
                    <a:lnB>
                      <a:noFill/>
                    </a:lnB>
                    <a:noFill/>
                  </a:tcPr>
                </a:tc>
              </a:tr>
              <a:tr h="225901">
                <a:tc>
                  <a:txBody>
                    <a:bodyPr/>
                    <a:lstStyle/>
                    <a:p>
                      <a:pPr algn="l" fontAlgn="ctr"/>
                      <a:r>
                        <a:rPr lang="fr-FR" sz="1300" b="1" i="0" u="none" strike="noStrike" dirty="0">
                          <a:solidFill>
                            <a:srgbClr val="000000"/>
                          </a:solidFill>
                          <a:latin typeface="Calibri"/>
                        </a:rPr>
                        <a:t>US </a:t>
                      </a:r>
                      <a:r>
                        <a:rPr lang="fr-FR" sz="1300" b="1" i="0" u="none" strike="noStrike" dirty="0" err="1">
                          <a:solidFill>
                            <a:srgbClr val="000000"/>
                          </a:solidFill>
                          <a:latin typeface="Calibri"/>
                        </a:rPr>
                        <a:t>Secretary</a:t>
                      </a:r>
                      <a:r>
                        <a:rPr lang="fr-FR" sz="1300" b="1" i="0" u="none" strike="noStrike" dirty="0">
                          <a:solidFill>
                            <a:srgbClr val="000000"/>
                          </a:solidFill>
                          <a:latin typeface="Calibri"/>
                        </a:rPr>
                        <a:t> of agriculture</a:t>
                      </a: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4 </a:t>
                      </a:r>
                      <a:r>
                        <a:rPr lang="fr-FR" sz="1300" b="0" i="0" u="none" strike="noStrike" dirty="0" err="1">
                          <a:solidFill>
                            <a:srgbClr val="000000"/>
                          </a:solidFill>
                          <a:latin typeface="Calibri"/>
                        </a:rPr>
                        <a:t>June</a:t>
                      </a:r>
                      <a:r>
                        <a:rPr lang="fr-FR" sz="1300" b="0" i="0" u="none" strike="noStrike" dirty="0">
                          <a:solidFill>
                            <a:srgbClr val="000000"/>
                          </a:solidFill>
                          <a:latin typeface="Calibri"/>
                        </a:rPr>
                        <a:t> 2008</a:t>
                      </a:r>
                    </a:p>
                  </a:txBody>
                  <a:tcPr marL="9371" marR="9371" marT="9371" marB="0" anchor="ctr">
                    <a:lnL>
                      <a:noFill/>
                    </a:lnL>
                    <a:lnR>
                      <a:noFill/>
                    </a:lnR>
                    <a:lnT>
                      <a:noFill/>
                    </a:lnT>
                    <a:lnB>
                      <a:noFill/>
                    </a:lnB>
                    <a:noFill/>
                  </a:tcPr>
                </a:tc>
                <a:tc>
                  <a:txBody>
                    <a:bodyPr/>
                    <a:lstStyle/>
                    <a:p>
                      <a:pPr algn="ctr" fontAlgn="ctr"/>
                      <a:r>
                        <a:rPr lang="fr-FR" sz="1300" b="0" i="0" u="none" strike="noStrike" dirty="0">
                          <a:solidFill>
                            <a:srgbClr val="000000"/>
                          </a:solidFill>
                          <a:latin typeface="Calibri"/>
                        </a:rPr>
                        <a:t>Contribution of 2-3%</a:t>
                      </a:r>
                    </a:p>
                  </a:txBody>
                  <a:tcPr marL="9371" marR="9371" marT="9371" marB="0" anchor="ctr">
                    <a:lnL>
                      <a:noFill/>
                    </a:lnL>
                    <a:lnR>
                      <a:noFill/>
                    </a:lnR>
                    <a:lnT>
                      <a:noFill/>
                    </a:lnT>
                    <a:lnB>
                      <a:noFill/>
                    </a:lnB>
                    <a:noFill/>
                  </a:tcPr>
                </a:tc>
              </a:tr>
              <a:tr h="237196">
                <a:tc>
                  <a:txBody>
                    <a:bodyPr/>
                    <a:lstStyle/>
                    <a:p>
                      <a:pPr algn="l" fontAlgn="ctr"/>
                      <a:r>
                        <a:rPr lang="en-US" sz="1300" b="1" i="0" u="none" strike="noStrike" dirty="0">
                          <a:solidFill>
                            <a:srgbClr val="000000"/>
                          </a:solidFill>
                          <a:latin typeface="Calibri"/>
                        </a:rPr>
                        <a:t>Oxfam: "Another Inconvenient Truth" Report</a:t>
                      </a: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25 </a:t>
                      </a:r>
                      <a:r>
                        <a:rPr lang="fr-FR" sz="1300" b="0" i="0" u="none" strike="noStrike" dirty="0" err="1">
                          <a:solidFill>
                            <a:srgbClr val="000000"/>
                          </a:solidFill>
                          <a:latin typeface="Calibri"/>
                        </a:rPr>
                        <a:t>June</a:t>
                      </a:r>
                      <a:r>
                        <a:rPr lang="fr-FR" sz="1300" b="0" i="0" u="none" strike="noStrike" dirty="0">
                          <a:solidFill>
                            <a:srgbClr val="000000"/>
                          </a:solidFill>
                          <a:latin typeface="Calibri"/>
                        </a:rPr>
                        <a:t> 2008</a:t>
                      </a:r>
                    </a:p>
                  </a:txBody>
                  <a:tcPr marL="9371" marR="9371" marT="9371" marB="0" anchor="ctr">
                    <a:lnL>
                      <a:noFill/>
                    </a:lnL>
                    <a:lnR>
                      <a:noFill/>
                    </a:lnR>
                    <a:lnT>
                      <a:noFill/>
                    </a:lnT>
                    <a:lnB>
                      <a:noFill/>
                    </a:lnB>
                    <a:noFill/>
                  </a:tcPr>
                </a:tc>
                <a:tc>
                  <a:txBody>
                    <a:bodyPr/>
                    <a:lstStyle/>
                    <a:p>
                      <a:pPr algn="ctr" fontAlgn="ctr"/>
                      <a:r>
                        <a:rPr lang="fr-FR" sz="1300" b="0" i="0" u="none" strike="noStrike" dirty="0">
                          <a:solidFill>
                            <a:srgbClr val="000000"/>
                          </a:solidFill>
                          <a:latin typeface="Calibri"/>
                        </a:rPr>
                        <a:t>Contribution of 30%</a:t>
                      </a:r>
                    </a:p>
                  </a:txBody>
                  <a:tcPr marL="9371" marR="9371" marT="9371" marB="0" anchor="ctr">
                    <a:lnL>
                      <a:noFill/>
                    </a:lnL>
                    <a:lnR>
                      <a:noFill/>
                    </a:lnR>
                    <a:lnT>
                      <a:noFill/>
                    </a:lnT>
                    <a:lnB>
                      <a:noFill/>
                    </a:lnB>
                    <a:noFill/>
                  </a:tcPr>
                </a:tc>
              </a:tr>
              <a:tr h="237196">
                <a:tc>
                  <a:txBody>
                    <a:bodyPr/>
                    <a:lstStyle/>
                    <a:p>
                      <a:pPr algn="l" fontAlgn="ctr"/>
                      <a:r>
                        <a:rPr lang="fr-FR" sz="1300" b="1" i="0" u="none" strike="noStrike" dirty="0">
                          <a:solidFill>
                            <a:srgbClr val="000000"/>
                          </a:solidFill>
                          <a:latin typeface="Calibri"/>
                        </a:rPr>
                        <a:t>World Bank "secret report"</a:t>
                      </a: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3 July 2008</a:t>
                      </a:r>
                    </a:p>
                  </a:txBody>
                  <a:tcPr marL="9371" marR="9371" marT="9371" marB="0" anchor="ctr">
                    <a:lnL>
                      <a:noFill/>
                    </a:lnL>
                    <a:lnR>
                      <a:noFill/>
                    </a:lnR>
                    <a:lnT>
                      <a:noFill/>
                    </a:lnT>
                    <a:lnB>
                      <a:noFill/>
                    </a:lnB>
                    <a:noFill/>
                  </a:tcPr>
                </a:tc>
                <a:tc>
                  <a:txBody>
                    <a:bodyPr/>
                    <a:lstStyle/>
                    <a:p>
                      <a:pPr algn="ctr" fontAlgn="ctr"/>
                      <a:r>
                        <a:rPr lang="fr-FR" sz="1300" b="0" i="0" u="none" strike="noStrike" dirty="0">
                          <a:solidFill>
                            <a:srgbClr val="000000"/>
                          </a:solidFill>
                          <a:latin typeface="Calibri"/>
                        </a:rPr>
                        <a:t>Contribution of 75%</a:t>
                      </a:r>
                    </a:p>
                  </a:txBody>
                  <a:tcPr marL="9371" marR="9371" marT="9371" marB="0" anchor="ctr">
                    <a:lnL>
                      <a:noFill/>
                    </a:lnL>
                    <a:lnR>
                      <a:noFill/>
                    </a:lnR>
                    <a:lnT>
                      <a:noFill/>
                    </a:lnT>
                    <a:lnB>
                      <a:noFill/>
                    </a:lnB>
                    <a:noFill/>
                  </a:tcPr>
                </a:tc>
              </a:tr>
              <a:tr h="451800">
                <a:tc>
                  <a:txBody>
                    <a:bodyPr/>
                    <a:lstStyle/>
                    <a:p>
                      <a:pPr algn="l" fontAlgn="ctr"/>
                      <a:r>
                        <a:rPr lang="fr-FR" sz="1300" b="1" i="0" u="none" strike="noStrike" dirty="0">
                          <a:solidFill>
                            <a:srgbClr val="000000"/>
                          </a:solidFill>
                          <a:latin typeface="Calibri"/>
                        </a:rPr>
                        <a:t>OECD Report</a:t>
                      </a:r>
                    </a:p>
                  </a:txBody>
                  <a:tcPr marL="9371" marR="9371" marT="9371" marB="0" anchor="ctr">
                    <a:lnL>
                      <a:noFill/>
                    </a:lnL>
                    <a:lnR>
                      <a:noFill/>
                    </a:lnR>
                    <a:lnT>
                      <a:noFill/>
                    </a:lnT>
                    <a:lnB>
                      <a:noFill/>
                    </a:lnB>
                    <a:noFill/>
                  </a:tcPr>
                </a:tc>
                <a:tc>
                  <a:txBody>
                    <a:bodyPr/>
                    <a:lstStyle/>
                    <a:p>
                      <a:pPr algn="r" fontAlgn="ctr"/>
                      <a:r>
                        <a:rPr lang="fr-FR" sz="1300" b="0" i="0" u="none" strike="noStrike" dirty="0">
                          <a:solidFill>
                            <a:srgbClr val="000000"/>
                          </a:solidFill>
                          <a:latin typeface="Calibri"/>
                        </a:rPr>
                        <a:t>16 July 2008</a:t>
                      </a:r>
                    </a:p>
                  </a:txBody>
                  <a:tcPr marL="9371" marR="9371" marT="9371" marB="0" anchor="ctr">
                    <a:lnL>
                      <a:noFill/>
                    </a:lnL>
                    <a:lnR>
                      <a:noFill/>
                    </a:lnR>
                    <a:lnT>
                      <a:noFill/>
                    </a:lnT>
                    <a:lnB>
                      <a:noFill/>
                    </a:lnB>
                    <a:noFill/>
                  </a:tcPr>
                </a:tc>
                <a:tc>
                  <a:txBody>
                    <a:bodyPr/>
                    <a:lstStyle/>
                    <a:p>
                      <a:pPr algn="ctr" fontAlgn="ctr"/>
                      <a:r>
                        <a:rPr lang="en-US" sz="1300" b="0" i="0" u="none" strike="noStrike" dirty="0">
                          <a:solidFill>
                            <a:srgbClr val="000000"/>
                          </a:solidFill>
                          <a:latin typeface="Calibri"/>
                        </a:rPr>
                        <a:t>Contribution of: 5% for wheat</a:t>
                      </a:r>
                      <a:br>
                        <a:rPr lang="en-US" sz="1300" b="0" i="0" u="none" strike="noStrike" dirty="0">
                          <a:solidFill>
                            <a:srgbClr val="000000"/>
                          </a:solidFill>
                          <a:latin typeface="Calibri"/>
                        </a:rPr>
                      </a:br>
                      <a:r>
                        <a:rPr lang="en-US" sz="1300" b="0" i="0" u="none" strike="noStrike" dirty="0">
                          <a:solidFill>
                            <a:srgbClr val="000000"/>
                          </a:solidFill>
                          <a:latin typeface="Calibri"/>
                        </a:rPr>
                        <a:t>7% for corn, 19% for </a:t>
                      </a:r>
                      <a:r>
                        <a:rPr lang="en-US" sz="1300" b="0" i="0" u="none" strike="noStrike" dirty="0" err="1">
                          <a:solidFill>
                            <a:srgbClr val="000000"/>
                          </a:solidFill>
                          <a:latin typeface="Calibri"/>
                        </a:rPr>
                        <a:t>vegoil</a:t>
                      </a:r>
                      <a:endParaRPr lang="en-US" sz="1300" b="0" i="0" u="none" strike="noStrike" dirty="0">
                        <a:solidFill>
                          <a:srgbClr val="000000"/>
                        </a:solidFill>
                        <a:latin typeface="Calibri"/>
                      </a:endParaRPr>
                    </a:p>
                  </a:txBody>
                  <a:tcPr marL="9371" marR="9371" marT="9371" marB="0" anchor="ctr">
                    <a:lnL>
                      <a:noFill/>
                    </a:lnL>
                    <a:lnR>
                      <a:noFill/>
                    </a:lnR>
                    <a:lnT>
                      <a:noFill/>
                    </a:lnT>
                    <a:lnB>
                      <a:noFill/>
                    </a:lnB>
                    <a:noFill/>
                  </a:tcPr>
                </a:tc>
              </a:tr>
              <a:tr h="237196">
                <a:tc>
                  <a:txBody>
                    <a:bodyPr/>
                    <a:lstStyle/>
                    <a:p>
                      <a:pPr algn="l" fontAlgn="ctr"/>
                      <a:r>
                        <a:rPr lang="fr-FR" sz="1300" b="1" i="0" u="none" strike="noStrike" dirty="0">
                          <a:solidFill>
                            <a:srgbClr val="000000"/>
                          </a:solidFill>
                          <a:latin typeface="Calibri"/>
                        </a:rPr>
                        <a:t>FAO </a:t>
                      </a:r>
                      <a:r>
                        <a:rPr lang="fr-FR" sz="1300" b="1" i="0" u="none" strike="noStrike" dirty="0" err="1">
                          <a:solidFill>
                            <a:srgbClr val="000000"/>
                          </a:solidFill>
                          <a:latin typeface="Calibri"/>
                        </a:rPr>
                        <a:t>Director</a:t>
                      </a:r>
                      <a:endParaRPr lang="fr-FR" sz="1300" b="1" i="0" u="none" strike="noStrike" dirty="0">
                        <a:solidFill>
                          <a:srgbClr val="000000"/>
                        </a:solidFill>
                        <a:latin typeface="Calibri"/>
                      </a:endParaRPr>
                    </a:p>
                  </a:txBody>
                  <a:tcPr marL="9371" marR="9371" marT="937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fr-FR" sz="1300" b="0" i="0" u="none" strike="noStrike">
                          <a:solidFill>
                            <a:srgbClr val="000000"/>
                          </a:solidFill>
                          <a:latin typeface="Calibri"/>
                        </a:rPr>
                        <a:t>8 October 2008</a:t>
                      </a:r>
                    </a:p>
                  </a:txBody>
                  <a:tcPr marL="9371" marR="9371" marT="937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300" b="0" i="0" u="none" strike="noStrike" dirty="0">
                          <a:solidFill>
                            <a:srgbClr val="000000"/>
                          </a:solidFill>
                          <a:latin typeface="Calibri"/>
                        </a:rPr>
                        <a:t>"</a:t>
                      </a:r>
                      <a:r>
                        <a:rPr lang="fr-FR" sz="1300" b="0" i="0" u="none" strike="noStrike" dirty="0" err="1">
                          <a:solidFill>
                            <a:srgbClr val="000000"/>
                          </a:solidFill>
                          <a:latin typeface="Calibri"/>
                        </a:rPr>
                        <a:t>Opportunities</a:t>
                      </a:r>
                      <a:r>
                        <a:rPr lang="fr-FR" sz="1300" b="0" i="0" u="none" strike="noStrike" dirty="0">
                          <a:solidFill>
                            <a:srgbClr val="000000"/>
                          </a:solidFill>
                          <a:latin typeface="Calibri"/>
                        </a:rPr>
                        <a:t> and </a:t>
                      </a:r>
                      <a:r>
                        <a:rPr lang="fr-FR" sz="1300" b="0" i="0" u="none" strike="noStrike" dirty="0" err="1">
                          <a:solidFill>
                            <a:srgbClr val="000000"/>
                          </a:solidFill>
                          <a:latin typeface="Calibri"/>
                        </a:rPr>
                        <a:t>risks</a:t>
                      </a:r>
                      <a:r>
                        <a:rPr lang="fr-FR" sz="1300" b="0" i="0" u="none" strike="noStrike" dirty="0">
                          <a:solidFill>
                            <a:srgbClr val="000000"/>
                          </a:solidFill>
                          <a:latin typeface="Calibri"/>
                        </a:rPr>
                        <a:t>"</a:t>
                      </a:r>
                    </a:p>
                  </a:txBody>
                  <a:tcPr marL="9371" marR="9371" marT="9371"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6151386" y="6606644"/>
            <a:ext cx="2368597" cy="307777"/>
          </a:xfrm>
          <a:prstGeom prst="rect">
            <a:avLst/>
          </a:prstGeom>
          <a:noFill/>
        </p:spPr>
        <p:txBody>
          <a:bodyPr wrap="none" rtlCol="0">
            <a:spAutoFit/>
          </a:bodyPr>
          <a:lstStyle/>
          <a:p>
            <a:r>
              <a:rPr lang="en-US" sz="1400" dirty="0" smtClean="0"/>
              <a:t>Collected by Hugo </a:t>
            </a:r>
            <a:r>
              <a:rPr lang="en-US" sz="1400" dirty="0" err="1" smtClean="0"/>
              <a:t>Valin</a:t>
            </a:r>
            <a:r>
              <a:rPr lang="en-US" sz="1400" dirty="0" smtClean="0"/>
              <a:t>, IIASA</a:t>
            </a:r>
            <a:endParaRPr lang="en-US" sz="1400" dirty="0"/>
          </a:p>
        </p:txBody>
      </p:sp>
    </p:spTree>
    <p:extLst>
      <p:ext uri="{BB962C8B-B14F-4D97-AF65-F5344CB8AC3E}">
        <p14:creationId xmlns:p14="http://schemas.microsoft.com/office/powerpoint/2010/main" val="1493861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7384"/>
            <a:ext cx="8003232" cy="1143000"/>
          </a:xfrm>
        </p:spPr>
        <p:txBody>
          <a:bodyPr rtlCol="0">
            <a:normAutofit/>
          </a:bodyPr>
          <a:lstStyle/>
          <a:p>
            <a:pPr eaLnBrk="1" fontAlgn="auto" hangingPunct="1">
              <a:spcAft>
                <a:spcPts val="0"/>
              </a:spcAft>
              <a:defRPr/>
            </a:pPr>
            <a:r>
              <a:rPr lang="en-IE" dirty="0" smtClean="0">
                <a:latin typeface="+mn-lt"/>
              </a:rPr>
              <a:t>The controversy around food crisis</a:t>
            </a:r>
            <a:endParaRPr lang="en-IE" dirty="0">
              <a:latin typeface="+mn-lt"/>
            </a:endParaRPr>
          </a:p>
        </p:txBody>
      </p:sp>
      <p:graphicFrame>
        <p:nvGraphicFramePr>
          <p:cNvPr id="8" name="Espace réservé du contenu 7"/>
          <p:cNvGraphicFramePr>
            <a:graphicFrameLocks noGrp="1"/>
          </p:cNvGraphicFramePr>
          <p:nvPr>
            <p:ph sz="quarter" idx="1"/>
            <p:extLst>
              <p:ext uri="{D42A27DB-BD31-4B8C-83A1-F6EECF244321}">
                <p14:modId xmlns:p14="http://schemas.microsoft.com/office/powerpoint/2010/main" val="4074880309"/>
              </p:ext>
            </p:extLst>
          </p:nvPr>
        </p:nvGraphicFramePr>
        <p:xfrm>
          <a:off x="827584" y="1196752"/>
          <a:ext cx="7964934" cy="5482807"/>
        </p:xfrm>
        <a:graphic>
          <a:graphicData uri="http://schemas.openxmlformats.org/drawingml/2006/table">
            <a:tbl>
              <a:tblPr/>
              <a:tblGrid>
                <a:gridCol w="3727800"/>
                <a:gridCol w="1563130"/>
                <a:gridCol w="2674004"/>
              </a:tblGrid>
              <a:tr h="225901">
                <a:tc>
                  <a:txBody>
                    <a:bodyPr/>
                    <a:lstStyle/>
                    <a:p>
                      <a:pPr algn="l" fontAlgn="ctr"/>
                      <a:r>
                        <a:rPr lang="fr-FR" sz="1600" b="1" i="0" u="none" strike="noStrike" dirty="0">
                          <a:solidFill>
                            <a:srgbClr val="000000"/>
                          </a:solidFill>
                          <a:latin typeface="Calibri"/>
                        </a:rPr>
                        <a:t>Source</a:t>
                      </a:r>
                    </a:p>
                  </a:txBody>
                  <a:tcPr marL="9371" marR="9371" marT="937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600" b="1" i="0" u="none" strike="noStrike" dirty="0">
                          <a:solidFill>
                            <a:srgbClr val="000000"/>
                          </a:solidFill>
                          <a:latin typeface="Calibri"/>
                        </a:rPr>
                        <a:t>Date</a:t>
                      </a:r>
                    </a:p>
                  </a:txBody>
                  <a:tcPr marL="9371" marR="9371" marT="937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err="1">
                          <a:solidFill>
                            <a:srgbClr val="000000"/>
                          </a:solidFill>
                          <a:latin typeface="Calibri"/>
                        </a:rPr>
                        <a:t>Statement</a:t>
                      </a:r>
                      <a:endParaRPr lang="fr-FR" sz="1600" b="1" i="0" u="none" strike="noStrike" dirty="0">
                        <a:solidFill>
                          <a:srgbClr val="000000"/>
                        </a:solidFill>
                        <a:latin typeface="Calibri"/>
                      </a:endParaRPr>
                    </a:p>
                  </a:txBody>
                  <a:tcPr marL="9371" marR="9371" marT="9371"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901">
                <a:tc>
                  <a:txBody>
                    <a:bodyPr/>
                    <a:lstStyle/>
                    <a:p>
                      <a:pPr algn="l" fontAlgn="ctr"/>
                      <a:r>
                        <a:rPr lang="fr-FR" sz="1300" b="1" i="0" u="none" strike="noStrike" dirty="0">
                          <a:solidFill>
                            <a:srgbClr val="000000"/>
                          </a:solidFill>
                          <a:latin typeface="Calibri"/>
                        </a:rPr>
                        <a:t>IMF World </a:t>
                      </a:r>
                      <a:r>
                        <a:rPr lang="fr-FR" sz="1300" b="1" i="0" u="none" strike="noStrike" dirty="0" err="1">
                          <a:solidFill>
                            <a:srgbClr val="000000"/>
                          </a:solidFill>
                          <a:latin typeface="Calibri"/>
                        </a:rPr>
                        <a:t>Economic</a:t>
                      </a:r>
                      <a:r>
                        <a:rPr lang="fr-FR" sz="1300" b="1" i="0" u="none" strike="noStrike" dirty="0">
                          <a:solidFill>
                            <a:srgbClr val="000000"/>
                          </a:solidFill>
                          <a:latin typeface="Calibri"/>
                        </a:rPr>
                        <a:t> Outlook</a:t>
                      </a:r>
                    </a:p>
                  </a:txBody>
                  <a:tcPr marL="9371" marR="9371" marT="937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fr-FR" sz="1300" b="0" i="0" u="none" strike="noStrike">
                          <a:solidFill>
                            <a:srgbClr val="000000"/>
                          </a:solidFill>
                          <a:latin typeface="Calibri"/>
                        </a:rPr>
                        <a:t>17 October 2007</a:t>
                      </a:r>
                    </a:p>
                  </a:txBody>
                  <a:tcPr marL="9371" marR="9371" marT="937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300" b="0" i="0" u="none" strike="noStrike" dirty="0">
                          <a:solidFill>
                            <a:srgbClr val="000000"/>
                          </a:solidFill>
                          <a:latin typeface="Calibri"/>
                        </a:rPr>
                        <a:t>Warns against effect of biofuel</a:t>
                      </a:r>
                    </a:p>
                  </a:txBody>
                  <a:tcPr marL="9371" marR="9371" marT="9371" marB="0" anchor="ctr">
                    <a:lnL>
                      <a:noFill/>
                    </a:lnL>
                    <a:lnR>
                      <a:noFill/>
                    </a:lnR>
                    <a:lnT w="6350" cap="flat" cmpd="sng" algn="ctr">
                      <a:solidFill>
                        <a:srgbClr val="000000"/>
                      </a:solidFill>
                      <a:prstDash val="solid"/>
                      <a:round/>
                      <a:headEnd type="none" w="med" len="med"/>
                      <a:tailEnd type="none" w="med" len="med"/>
                    </a:lnT>
                    <a:lnB>
                      <a:noFill/>
                    </a:lnB>
                  </a:tcPr>
                </a:tc>
              </a:tr>
              <a:tr h="225901">
                <a:tc>
                  <a:txBody>
                    <a:bodyPr/>
                    <a:lstStyle/>
                    <a:p>
                      <a:pPr algn="l" fontAlgn="ctr"/>
                      <a:r>
                        <a:rPr lang="en-US" sz="1300" b="1" i="0" u="none" strike="noStrike" dirty="0">
                          <a:solidFill>
                            <a:srgbClr val="000000"/>
                          </a:solidFill>
                          <a:latin typeface="Calibri"/>
                        </a:rPr>
                        <a:t>UN Rapporteur on the Right to Food</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26 October 2007</a:t>
                      </a:r>
                    </a:p>
                  </a:txBody>
                  <a:tcPr marL="9371" marR="9371" marT="9371" marB="0" anchor="ctr">
                    <a:lnL>
                      <a:noFill/>
                    </a:lnL>
                    <a:lnR>
                      <a:noFill/>
                    </a:lnR>
                    <a:lnT>
                      <a:noFill/>
                    </a:lnT>
                    <a:lnB>
                      <a:noFill/>
                    </a:lnB>
                  </a:tcPr>
                </a:tc>
                <a:tc>
                  <a:txBody>
                    <a:bodyPr/>
                    <a:lstStyle/>
                    <a:p>
                      <a:pPr algn="ctr" fontAlgn="ctr"/>
                      <a:r>
                        <a:rPr lang="fr-FR" sz="1300" b="0" i="0" u="none" strike="noStrike" dirty="0">
                          <a:solidFill>
                            <a:srgbClr val="000000"/>
                          </a:solidFill>
                          <a:latin typeface="Calibri"/>
                        </a:rPr>
                        <a:t>"Crime </a:t>
                      </a:r>
                      <a:r>
                        <a:rPr lang="fr-FR" sz="1300" b="0" i="0" u="none" strike="noStrike" dirty="0" err="1">
                          <a:solidFill>
                            <a:srgbClr val="000000"/>
                          </a:solidFill>
                          <a:latin typeface="Calibri"/>
                        </a:rPr>
                        <a:t>against</a:t>
                      </a:r>
                      <a:r>
                        <a:rPr lang="fr-FR" sz="1300" b="0" i="0" u="none" strike="noStrike" dirty="0">
                          <a:solidFill>
                            <a:srgbClr val="000000"/>
                          </a:solidFill>
                          <a:latin typeface="Calibri"/>
                        </a:rPr>
                        <a:t> </a:t>
                      </a:r>
                      <a:r>
                        <a:rPr lang="fr-FR" sz="1300" b="0" i="0" u="none" strike="noStrike" dirty="0" err="1">
                          <a:solidFill>
                            <a:srgbClr val="000000"/>
                          </a:solidFill>
                          <a:latin typeface="Calibri"/>
                        </a:rPr>
                        <a:t>humanity</a:t>
                      </a:r>
                      <a:r>
                        <a:rPr lang="fr-FR" sz="1300" b="0" i="0" u="none" strike="noStrike" dirty="0">
                          <a:solidFill>
                            <a:srgbClr val="000000"/>
                          </a:solidFill>
                          <a:latin typeface="Calibri"/>
                        </a:rPr>
                        <a:t>"</a:t>
                      </a:r>
                    </a:p>
                  </a:txBody>
                  <a:tcPr marL="9371" marR="9371" marT="9371" marB="0" anchor="ctr">
                    <a:lnL>
                      <a:noFill/>
                    </a:lnL>
                    <a:lnR>
                      <a:noFill/>
                    </a:lnR>
                    <a:lnT>
                      <a:noFill/>
                    </a:lnT>
                    <a:lnB>
                      <a:noFill/>
                    </a:lnB>
                  </a:tcPr>
                </a:tc>
              </a:tr>
              <a:tr h="451800">
                <a:tc>
                  <a:txBody>
                    <a:bodyPr/>
                    <a:lstStyle/>
                    <a:p>
                      <a:pPr algn="l" fontAlgn="ctr"/>
                      <a:r>
                        <a:rPr lang="fr-FR" sz="1300" b="1" i="0" u="none" strike="noStrike" dirty="0">
                          <a:solidFill>
                            <a:srgbClr val="000000"/>
                          </a:solidFill>
                          <a:latin typeface="Calibri"/>
                        </a:rPr>
                        <a:t>FAO  </a:t>
                      </a:r>
                      <a:r>
                        <a:rPr lang="fr-FR" sz="1300" b="1" i="0" u="none" strike="noStrike" dirty="0" err="1">
                          <a:solidFill>
                            <a:srgbClr val="000000"/>
                          </a:solidFill>
                          <a:latin typeface="Calibri"/>
                        </a:rPr>
                        <a:t>Environment</a:t>
                      </a:r>
                      <a:r>
                        <a:rPr lang="fr-FR" sz="1300" b="1" i="0" u="none" strike="noStrike" dirty="0">
                          <a:solidFill>
                            <a:srgbClr val="000000"/>
                          </a:solidFill>
                          <a:latin typeface="Calibri"/>
                        </a:rPr>
                        <a:t> </a:t>
                      </a:r>
                      <a:r>
                        <a:rPr lang="fr-FR" sz="1300" b="1" i="0" u="none" strike="noStrike" dirty="0" err="1">
                          <a:solidFill>
                            <a:srgbClr val="000000"/>
                          </a:solidFill>
                          <a:latin typeface="Calibri"/>
                        </a:rPr>
                        <a:t>Assessment</a:t>
                      </a:r>
                      <a:r>
                        <a:rPr lang="fr-FR" sz="1300" b="1" i="0" u="none" strike="noStrike" dirty="0">
                          <a:solidFill>
                            <a:srgbClr val="000000"/>
                          </a:solidFill>
                          <a:latin typeface="Calibri"/>
                        </a:rPr>
                        <a:t> and Management Unit</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 November 2007</a:t>
                      </a:r>
                    </a:p>
                  </a:txBody>
                  <a:tcPr marL="9371" marR="9371" marT="9371" marB="0" anchor="ctr">
                    <a:lnL>
                      <a:noFill/>
                    </a:lnL>
                    <a:lnR>
                      <a:noFill/>
                    </a:lnR>
                    <a:lnT>
                      <a:noFill/>
                    </a:lnT>
                    <a:lnB>
                      <a:noFill/>
                    </a:lnB>
                  </a:tcPr>
                </a:tc>
                <a:tc>
                  <a:txBody>
                    <a:bodyPr/>
                    <a:lstStyle/>
                    <a:p>
                      <a:pPr algn="ctr" fontAlgn="ctr"/>
                      <a:r>
                        <a:rPr lang="fr-FR" sz="1300" b="0" i="0" u="none" strike="noStrike" dirty="0" err="1" smtClean="0">
                          <a:solidFill>
                            <a:srgbClr val="000000"/>
                          </a:solidFill>
                          <a:latin typeface="Calibri"/>
                        </a:rPr>
                        <a:t>Ziegler’s</a:t>
                      </a:r>
                      <a:r>
                        <a:rPr lang="fr-FR" sz="1300" b="0" i="0" u="none" strike="noStrike" dirty="0" smtClean="0">
                          <a:solidFill>
                            <a:srgbClr val="000000"/>
                          </a:solidFill>
                          <a:latin typeface="Calibri"/>
                        </a:rPr>
                        <a:t> </a:t>
                      </a:r>
                      <a:r>
                        <a:rPr lang="fr-FR" sz="1300" b="0" i="0" u="none" strike="noStrike" dirty="0" err="1">
                          <a:solidFill>
                            <a:srgbClr val="000000"/>
                          </a:solidFill>
                          <a:latin typeface="Calibri"/>
                        </a:rPr>
                        <a:t>remark</a:t>
                      </a:r>
                      <a:r>
                        <a:rPr lang="fr-FR" sz="1300" b="0" i="0" u="none" strike="noStrike" dirty="0">
                          <a:solidFill>
                            <a:srgbClr val="000000"/>
                          </a:solidFill>
                          <a:latin typeface="Calibri"/>
                        </a:rPr>
                        <a:t> regrettable</a:t>
                      </a:r>
                    </a:p>
                  </a:txBody>
                  <a:tcPr marL="9371" marR="9371" marT="9371" marB="0" anchor="ctr">
                    <a:lnL>
                      <a:noFill/>
                    </a:lnL>
                    <a:lnR>
                      <a:noFill/>
                    </a:lnR>
                    <a:lnT>
                      <a:noFill/>
                    </a:lnT>
                    <a:lnB>
                      <a:noFill/>
                    </a:lnB>
                  </a:tcPr>
                </a:tc>
              </a:tr>
              <a:tr h="451800">
                <a:tc>
                  <a:txBody>
                    <a:bodyPr/>
                    <a:lstStyle/>
                    <a:p>
                      <a:pPr algn="l" fontAlgn="ctr"/>
                      <a:r>
                        <a:rPr lang="fr-FR" sz="1300" b="1" i="0" u="none" strike="noStrike" dirty="0">
                          <a:solidFill>
                            <a:srgbClr val="000000"/>
                          </a:solidFill>
                          <a:latin typeface="Calibri"/>
                        </a:rPr>
                        <a:t>JRC Report </a:t>
                      </a:r>
                      <a:r>
                        <a:rPr lang="fr-FR" sz="1300" b="1" i="0" u="none" strike="noStrike" dirty="0" err="1">
                          <a:solidFill>
                            <a:srgbClr val="000000"/>
                          </a:solidFill>
                          <a:latin typeface="Calibri"/>
                        </a:rPr>
                        <a:t>leakage</a:t>
                      </a:r>
                      <a:endParaRPr lang="fr-FR" sz="1300" b="1" i="0" u="none" strike="noStrike" dirty="0">
                        <a:solidFill>
                          <a:srgbClr val="000000"/>
                        </a:solidFill>
                        <a:latin typeface="Calibri"/>
                      </a:endParaRPr>
                    </a:p>
                  </a:txBody>
                  <a:tcPr marL="9371" marR="9371" marT="9371" marB="0" anchor="ctr">
                    <a:lnL>
                      <a:noFill/>
                    </a:lnL>
                    <a:lnR>
                      <a:noFill/>
                    </a:lnR>
                    <a:lnT>
                      <a:noFill/>
                    </a:lnT>
                    <a:lnB>
                      <a:noFill/>
                    </a:lnB>
                    <a:solidFill>
                      <a:schemeClr val="accent4"/>
                    </a:solidFill>
                  </a:tcPr>
                </a:tc>
                <a:tc>
                  <a:txBody>
                    <a:bodyPr/>
                    <a:lstStyle/>
                    <a:p>
                      <a:pPr algn="r" fontAlgn="ctr"/>
                      <a:r>
                        <a:rPr lang="fr-FR" sz="1300" b="0" i="0" u="none" strike="noStrike" dirty="0">
                          <a:solidFill>
                            <a:srgbClr val="000000"/>
                          </a:solidFill>
                          <a:latin typeface="Calibri"/>
                        </a:rPr>
                        <a:t>18 </a:t>
                      </a:r>
                      <a:r>
                        <a:rPr lang="fr-FR" sz="1300" b="0" i="0" u="none" strike="noStrike" dirty="0" err="1">
                          <a:solidFill>
                            <a:srgbClr val="000000"/>
                          </a:solidFill>
                          <a:latin typeface="Calibri"/>
                        </a:rPr>
                        <a:t>January</a:t>
                      </a:r>
                      <a:r>
                        <a:rPr lang="fr-FR" sz="1300" b="0" i="0" u="none" strike="noStrike" dirty="0">
                          <a:solidFill>
                            <a:srgbClr val="000000"/>
                          </a:solidFill>
                          <a:latin typeface="Calibri"/>
                        </a:rPr>
                        <a:t> 2008</a:t>
                      </a:r>
                    </a:p>
                  </a:txBody>
                  <a:tcPr marL="9371" marR="9371" marT="9371" marB="0" anchor="ctr">
                    <a:lnL>
                      <a:noFill/>
                    </a:lnL>
                    <a:lnR>
                      <a:noFill/>
                    </a:lnR>
                    <a:lnT>
                      <a:noFill/>
                    </a:lnT>
                    <a:lnB>
                      <a:noFill/>
                    </a:lnB>
                    <a:solidFill>
                      <a:schemeClr val="accent4"/>
                    </a:solidFill>
                  </a:tcPr>
                </a:tc>
                <a:tc>
                  <a:txBody>
                    <a:bodyPr/>
                    <a:lstStyle/>
                    <a:p>
                      <a:pPr algn="ctr" fontAlgn="ctr"/>
                      <a:r>
                        <a:rPr lang="en-US" sz="1300" b="0" i="0" u="none" strike="noStrike" dirty="0">
                          <a:solidFill>
                            <a:srgbClr val="000000"/>
                          </a:solidFill>
                          <a:latin typeface="Calibri"/>
                        </a:rPr>
                        <a:t>Contribution of +4% for cereals and +24% for vegetable oil</a:t>
                      </a:r>
                    </a:p>
                  </a:txBody>
                  <a:tcPr marL="9371" marR="9371" marT="9371" marB="0" anchor="ctr">
                    <a:lnL>
                      <a:noFill/>
                    </a:lnL>
                    <a:lnR>
                      <a:noFill/>
                    </a:lnR>
                    <a:lnT>
                      <a:noFill/>
                    </a:lnT>
                    <a:lnB>
                      <a:noFill/>
                    </a:lnB>
                    <a:solidFill>
                      <a:schemeClr val="accent4"/>
                    </a:solidFill>
                  </a:tcPr>
                </a:tc>
              </a:tr>
              <a:tr h="225901">
                <a:tc>
                  <a:txBody>
                    <a:bodyPr/>
                    <a:lstStyle/>
                    <a:p>
                      <a:pPr algn="l" fontAlgn="ctr"/>
                      <a:r>
                        <a:rPr lang="fr-FR" sz="1300" b="1" i="0" u="none" strike="noStrike" dirty="0" err="1">
                          <a:solidFill>
                            <a:srgbClr val="000000"/>
                          </a:solidFill>
                          <a:latin typeface="Calibri"/>
                        </a:rPr>
                        <a:t>Nestle</a:t>
                      </a:r>
                      <a:r>
                        <a:rPr lang="fr-FR" sz="1300" b="1" i="0" u="none" strike="noStrike" dirty="0">
                          <a:solidFill>
                            <a:srgbClr val="000000"/>
                          </a:solidFill>
                          <a:latin typeface="Calibri"/>
                        </a:rPr>
                        <a:t> CEO</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24 March 2008</a:t>
                      </a:r>
                    </a:p>
                  </a:txBody>
                  <a:tcPr marL="9371" marR="9371" marT="9371" marB="0" anchor="ctr">
                    <a:lnL>
                      <a:noFill/>
                    </a:lnL>
                    <a:lnR>
                      <a:noFill/>
                    </a:lnR>
                    <a:lnT>
                      <a:noFill/>
                    </a:lnT>
                    <a:lnB>
                      <a:noFill/>
                    </a:lnB>
                  </a:tcPr>
                </a:tc>
                <a:tc>
                  <a:txBody>
                    <a:bodyPr/>
                    <a:lstStyle/>
                    <a:p>
                      <a:pPr algn="ctr" fontAlgn="ctr"/>
                      <a:r>
                        <a:rPr lang="fr-FR" sz="1300" b="0" i="0" u="none" strike="noStrike" dirty="0">
                          <a:solidFill>
                            <a:srgbClr val="000000"/>
                          </a:solidFill>
                          <a:latin typeface="Calibri"/>
                        </a:rPr>
                        <a:t>"</a:t>
                      </a:r>
                      <a:r>
                        <a:rPr lang="fr-FR" sz="1300" b="0" i="0" u="none" strike="noStrike" dirty="0" err="1">
                          <a:solidFill>
                            <a:srgbClr val="000000"/>
                          </a:solidFill>
                          <a:latin typeface="Calibri"/>
                        </a:rPr>
                        <a:t>Threat</a:t>
                      </a:r>
                      <a:r>
                        <a:rPr lang="fr-FR" sz="1300" b="0" i="0" u="none" strike="noStrike" dirty="0">
                          <a:solidFill>
                            <a:srgbClr val="000000"/>
                          </a:solidFill>
                          <a:latin typeface="Calibri"/>
                        </a:rPr>
                        <a:t> for </a:t>
                      </a:r>
                      <a:r>
                        <a:rPr lang="fr-FR" sz="1300" b="0" i="0" u="none" strike="noStrike" dirty="0" err="1">
                          <a:solidFill>
                            <a:srgbClr val="000000"/>
                          </a:solidFill>
                          <a:latin typeface="Calibri"/>
                        </a:rPr>
                        <a:t>food</a:t>
                      </a:r>
                      <a:r>
                        <a:rPr lang="fr-FR" sz="1300" b="0" i="0" u="none" strike="noStrike" dirty="0">
                          <a:solidFill>
                            <a:srgbClr val="000000"/>
                          </a:solidFill>
                          <a:latin typeface="Calibri"/>
                        </a:rPr>
                        <a:t> </a:t>
                      </a:r>
                      <a:r>
                        <a:rPr lang="fr-FR" sz="1300" b="0" i="0" u="none" strike="noStrike" dirty="0" err="1">
                          <a:solidFill>
                            <a:srgbClr val="000000"/>
                          </a:solidFill>
                          <a:latin typeface="Calibri"/>
                        </a:rPr>
                        <a:t>security</a:t>
                      </a:r>
                      <a:r>
                        <a:rPr lang="fr-FR" sz="1300" b="0" i="0" u="none" strike="noStrike" dirty="0">
                          <a:solidFill>
                            <a:srgbClr val="000000"/>
                          </a:solidFill>
                          <a:latin typeface="Calibri"/>
                        </a:rPr>
                        <a:t>"</a:t>
                      </a:r>
                    </a:p>
                  </a:txBody>
                  <a:tcPr marL="9371" marR="9371" marT="9371" marB="0" anchor="ctr">
                    <a:lnL>
                      <a:noFill/>
                    </a:lnL>
                    <a:lnR>
                      <a:noFill/>
                    </a:lnR>
                    <a:lnT>
                      <a:noFill/>
                    </a:lnT>
                    <a:lnB>
                      <a:noFill/>
                    </a:lnB>
                  </a:tcPr>
                </a:tc>
              </a:tr>
              <a:tr h="451800">
                <a:tc>
                  <a:txBody>
                    <a:bodyPr/>
                    <a:lstStyle/>
                    <a:p>
                      <a:pPr algn="l" fontAlgn="ctr"/>
                      <a:r>
                        <a:rPr lang="fr-FR" sz="1300" b="1" i="0" u="none" strike="noStrike" dirty="0" err="1">
                          <a:solidFill>
                            <a:srgbClr val="000000"/>
                          </a:solidFill>
                          <a:latin typeface="Calibri"/>
                        </a:rPr>
                        <a:t>European</a:t>
                      </a:r>
                      <a:r>
                        <a:rPr lang="fr-FR" sz="1300" b="1" i="0" u="none" strike="noStrike" dirty="0">
                          <a:solidFill>
                            <a:srgbClr val="000000"/>
                          </a:solidFill>
                          <a:latin typeface="Calibri"/>
                        </a:rPr>
                        <a:t> </a:t>
                      </a:r>
                      <a:r>
                        <a:rPr lang="fr-FR" sz="1300" b="1" i="0" u="none" strike="noStrike" dirty="0" err="1">
                          <a:solidFill>
                            <a:srgbClr val="000000"/>
                          </a:solidFill>
                          <a:latin typeface="Calibri"/>
                        </a:rPr>
                        <a:t>Environment</a:t>
                      </a:r>
                      <a:r>
                        <a:rPr lang="fr-FR" sz="1300" b="1" i="0" u="none" strike="noStrike" dirty="0">
                          <a:solidFill>
                            <a:srgbClr val="000000"/>
                          </a:solidFill>
                          <a:latin typeface="Calibri"/>
                        </a:rPr>
                        <a:t> Agency</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10 April 2008</a:t>
                      </a:r>
                    </a:p>
                  </a:txBody>
                  <a:tcPr marL="9371" marR="9371" marT="9371" marB="0" anchor="ctr">
                    <a:lnL>
                      <a:noFill/>
                    </a:lnL>
                    <a:lnR>
                      <a:noFill/>
                    </a:lnR>
                    <a:lnT>
                      <a:noFill/>
                    </a:lnT>
                    <a:lnB>
                      <a:noFill/>
                    </a:lnB>
                  </a:tcPr>
                </a:tc>
                <a:tc>
                  <a:txBody>
                    <a:bodyPr/>
                    <a:lstStyle/>
                    <a:p>
                      <a:pPr algn="ctr" fontAlgn="ctr"/>
                      <a:r>
                        <a:rPr lang="en-US" sz="1300" b="0" i="0" u="none" strike="noStrike" dirty="0">
                          <a:solidFill>
                            <a:srgbClr val="000000"/>
                          </a:solidFill>
                          <a:latin typeface="Calibri"/>
                        </a:rPr>
                        <a:t>Ask for suspension of EU biofuel mandate</a:t>
                      </a:r>
                    </a:p>
                  </a:txBody>
                  <a:tcPr marL="9371" marR="9371" marT="9371" marB="0" anchor="ctr">
                    <a:lnL>
                      <a:noFill/>
                    </a:lnL>
                    <a:lnR>
                      <a:noFill/>
                    </a:lnR>
                    <a:lnT>
                      <a:noFill/>
                    </a:lnT>
                    <a:lnB>
                      <a:noFill/>
                    </a:lnB>
                  </a:tcPr>
                </a:tc>
              </a:tr>
              <a:tr h="451800">
                <a:tc>
                  <a:txBody>
                    <a:bodyPr/>
                    <a:lstStyle/>
                    <a:p>
                      <a:pPr algn="l" fontAlgn="ctr"/>
                      <a:r>
                        <a:rPr lang="fr-FR" sz="1300" b="1" i="0" u="none" strike="noStrike" dirty="0">
                          <a:solidFill>
                            <a:srgbClr val="000000"/>
                          </a:solidFill>
                          <a:latin typeface="Calibri"/>
                        </a:rPr>
                        <a:t>UN </a:t>
                      </a:r>
                      <a:r>
                        <a:rPr lang="fr-FR" sz="1300" b="1" i="0" u="none" strike="noStrike" dirty="0" err="1">
                          <a:solidFill>
                            <a:srgbClr val="000000"/>
                          </a:solidFill>
                          <a:latin typeface="Calibri"/>
                        </a:rPr>
                        <a:t>Secretary</a:t>
                      </a:r>
                      <a:endParaRPr lang="fr-FR" sz="1300" b="1" i="0" u="none" strike="noStrike" dirty="0">
                        <a:solidFill>
                          <a:srgbClr val="000000"/>
                        </a:solidFill>
                        <a:latin typeface="Calibri"/>
                      </a:endParaRP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14 April 2008</a:t>
                      </a:r>
                    </a:p>
                  </a:txBody>
                  <a:tcPr marL="9371" marR="9371" marT="9371" marB="0" anchor="ctr">
                    <a:lnL>
                      <a:noFill/>
                    </a:lnL>
                    <a:lnR>
                      <a:noFill/>
                    </a:lnR>
                    <a:lnT>
                      <a:noFill/>
                    </a:lnT>
                    <a:lnB>
                      <a:noFill/>
                    </a:lnB>
                  </a:tcPr>
                </a:tc>
                <a:tc>
                  <a:txBody>
                    <a:bodyPr/>
                    <a:lstStyle/>
                    <a:p>
                      <a:pPr algn="ctr" fontAlgn="ctr"/>
                      <a:r>
                        <a:rPr lang="en-US" sz="1300" b="0" i="0" u="none" strike="noStrike" dirty="0">
                          <a:solidFill>
                            <a:srgbClr val="000000"/>
                          </a:solidFill>
                          <a:latin typeface="Calibri"/>
                        </a:rPr>
                        <a:t>Call for a review of biofuel policies</a:t>
                      </a:r>
                    </a:p>
                  </a:txBody>
                  <a:tcPr marL="9371" marR="9371" marT="9371" marB="0" anchor="ctr">
                    <a:lnL>
                      <a:noFill/>
                    </a:lnL>
                    <a:lnR>
                      <a:noFill/>
                    </a:lnR>
                    <a:lnT>
                      <a:noFill/>
                    </a:lnT>
                    <a:lnB>
                      <a:noFill/>
                    </a:lnB>
                  </a:tcPr>
                </a:tc>
              </a:tr>
              <a:tr h="225901">
                <a:tc>
                  <a:txBody>
                    <a:bodyPr/>
                    <a:lstStyle/>
                    <a:p>
                      <a:pPr algn="l" fontAlgn="ctr"/>
                      <a:r>
                        <a:rPr lang="fr-FR" sz="1300" b="1" i="0" u="none" strike="noStrike" dirty="0">
                          <a:solidFill>
                            <a:srgbClr val="000000"/>
                          </a:solidFill>
                          <a:latin typeface="Calibri"/>
                        </a:rPr>
                        <a:t>IMF </a:t>
                      </a:r>
                      <a:r>
                        <a:rPr lang="fr-FR" sz="1300" b="1" i="0" u="none" strike="noStrike" dirty="0" err="1">
                          <a:solidFill>
                            <a:srgbClr val="000000"/>
                          </a:solidFill>
                          <a:latin typeface="Calibri"/>
                        </a:rPr>
                        <a:t>Chief</a:t>
                      </a:r>
                      <a:r>
                        <a:rPr lang="fr-FR" sz="1300" b="1" i="0" u="none" strike="noStrike" dirty="0">
                          <a:solidFill>
                            <a:srgbClr val="000000"/>
                          </a:solidFill>
                          <a:latin typeface="Calibri"/>
                        </a:rPr>
                        <a:t> </a:t>
                      </a:r>
                      <a:r>
                        <a:rPr lang="fr-FR" sz="1300" b="1" i="0" u="none" strike="noStrike" dirty="0" err="1">
                          <a:solidFill>
                            <a:srgbClr val="000000"/>
                          </a:solidFill>
                          <a:latin typeface="Calibri"/>
                        </a:rPr>
                        <a:t>Economist</a:t>
                      </a:r>
                      <a:r>
                        <a:rPr lang="fr-FR" sz="1300" b="1" i="0" u="none" strike="noStrike" dirty="0">
                          <a:solidFill>
                            <a:srgbClr val="000000"/>
                          </a:solidFill>
                          <a:latin typeface="Calibri"/>
                        </a:rPr>
                        <a:t> </a:t>
                      </a:r>
                    </a:p>
                  </a:txBody>
                  <a:tcPr marL="9371" marR="9371" marT="9371" marB="0" anchor="ctr">
                    <a:lnL>
                      <a:noFill/>
                    </a:lnL>
                    <a:lnR>
                      <a:noFill/>
                    </a:lnR>
                    <a:lnT>
                      <a:noFill/>
                    </a:lnT>
                    <a:lnB>
                      <a:noFill/>
                    </a:lnB>
                    <a:solidFill>
                      <a:schemeClr val="accent4"/>
                    </a:solidFill>
                  </a:tcPr>
                </a:tc>
                <a:tc>
                  <a:txBody>
                    <a:bodyPr/>
                    <a:lstStyle/>
                    <a:p>
                      <a:pPr algn="r" fontAlgn="ctr"/>
                      <a:r>
                        <a:rPr lang="fr-FR" sz="1300" b="0" i="0" u="none" strike="noStrike" dirty="0">
                          <a:solidFill>
                            <a:srgbClr val="000000"/>
                          </a:solidFill>
                          <a:latin typeface="Calibri"/>
                        </a:rPr>
                        <a:t>14 April 2008</a:t>
                      </a:r>
                    </a:p>
                  </a:txBody>
                  <a:tcPr marL="9371" marR="9371" marT="9371" marB="0" anchor="ctr">
                    <a:lnL>
                      <a:noFill/>
                    </a:lnL>
                    <a:lnR>
                      <a:noFill/>
                    </a:lnR>
                    <a:lnT>
                      <a:noFill/>
                    </a:lnT>
                    <a:lnB>
                      <a:noFill/>
                    </a:lnB>
                    <a:solidFill>
                      <a:schemeClr val="accent4"/>
                    </a:solidFill>
                  </a:tcPr>
                </a:tc>
                <a:tc>
                  <a:txBody>
                    <a:bodyPr/>
                    <a:lstStyle/>
                    <a:p>
                      <a:pPr algn="ctr" fontAlgn="ctr"/>
                      <a:r>
                        <a:rPr lang="en-US" sz="1300" b="0" i="0" u="none" strike="noStrike" dirty="0">
                          <a:solidFill>
                            <a:srgbClr val="000000"/>
                          </a:solidFill>
                          <a:latin typeface="Calibri"/>
                        </a:rPr>
                        <a:t>Contribution of 20 to 30 %</a:t>
                      </a:r>
                    </a:p>
                  </a:txBody>
                  <a:tcPr marL="9371" marR="9371" marT="9371" marB="0" anchor="ctr">
                    <a:lnL>
                      <a:noFill/>
                    </a:lnL>
                    <a:lnR>
                      <a:noFill/>
                    </a:lnR>
                    <a:lnT>
                      <a:noFill/>
                    </a:lnT>
                    <a:lnB>
                      <a:noFill/>
                    </a:lnB>
                    <a:solidFill>
                      <a:schemeClr val="accent4"/>
                    </a:solidFill>
                  </a:tcPr>
                </a:tc>
              </a:tr>
              <a:tr h="451800">
                <a:tc>
                  <a:txBody>
                    <a:bodyPr/>
                    <a:lstStyle/>
                    <a:p>
                      <a:pPr algn="l" fontAlgn="ctr"/>
                      <a:r>
                        <a:rPr lang="en-US" sz="1300" b="1" i="0" u="none" strike="noStrike" dirty="0">
                          <a:solidFill>
                            <a:srgbClr val="000000"/>
                          </a:solidFill>
                          <a:latin typeface="Calibri"/>
                        </a:rPr>
                        <a:t>UN Rapporteur on the Right to Food</a:t>
                      </a:r>
                    </a:p>
                  </a:txBody>
                  <a:tcPr marL="9371" marR="9371" marT="9371" marB="0" anchor="ctr">
                    <a:lnL>
                      <a:noFill/>
                    </a:lnL>
                    <a:lnR>
                      <a:noFill/>
                    </a:lnR>
                    <a:lnT>
                      <a:noFill/>
                    </a:lnT>
                    <a:lnB>
                      <a:noFill/>
                    </a:lnB>
                  </a:tcPr>
                </a:tc>
                <a:tc>
                  <a:txBody>
                    <a:bodyPr/>
                    <a:lstStyle/>
                    <a:p>
                      <a:pPr algn="r" fontAlgn="ctr"/>
                      <a:r>
                        <a:rPr lang="fr-FR" sz="1300" b="0" i="0" u="none" strike="noStrike">
                          <a:solidFill>
                            <a:srgbClr val="000000"/>
                          </a:solidFill>
                          <a:latin typeface="Calibri"/>
                        </a:rPr>
                        <a:t>14 April 2008</a:t>
                      </a:r>
                    </a:p>
                  </a:txBody>
                  <a:tcPr marL="9371" marR="9371" marT="9371" marB="0" anchor="ctr">
                    <a:lnL>
                      <a:noFill/>
                    </a:lnL>
                    <a:lnR>
                      <a:noFill/>
                    </a:lnR>
                    <a:lnT>
                      <a:noFill/>
                    </a:lnT>
                    <a:lnB>
                      <a:noFill/>
                    </a:lnB>
                  </a:tcPr>
                </a:tc>
                <a:tc>
                  <a:txBody>
                    <a:bodyPr/>
                    <a:lstStyle/>
                    <a:p>
                      <a:pPr algn="ctr" fontAlgn="ctr"/>
                      <a:r>
                        <a:rPr lang="en-US" sz="1300" b="0" i="0" u="none" strike="noStrike" dirty="0">
                          <a:solidFill>
                            <a:srgbClr val="000000"/>
                          </a:solidFill>
                          <a:latin typeface="Calibri"/>
                        </a:rPr>
                        <a:t>"Crime against humanity"</a:t>
                      </a:r>
                      <a:br>
                        <a:rPr lang="en-US" sz="1300" b="0" i="0" u="none" strike="noStrike" dirty="0">
                          <a:solidFill>
                            <a:srgbClr val="000000"/>
                          </a:solidFill>
                          <a:latin typeface="Calibri"/>
                        </a:rPr>
                      </a:br>
                      <a:r>
                        <a:rPr lang="en-US" sz="1300" b="0" i="0" u="none" strike="noStrike" dirty="0">
                          <a:solidFill>
                            <a:srgbClr val="000000"/>
                          </a:solidFill>
                          <a:latin typeface="Calibri"/>
                        </a:rPr>
                        <a:t>(2nd time)</a:t>
                      </a:r>
                    </a:p>
                  </a:txBody>
                  <a:tcPr marL="9371" marR="9371" marT="9371" marB="0" anchor="ctr">
                    <a:lnL>
                      <a:noFill/>
                    </a:lnL>
                    <a:lnR>
                      <a:noFill/>
                    </a:lnR>
                    <a:lnT>
                      <a:noFill/>
                    </a:lnT>
                    <a:lnB>
                      <a:noFill/>
                    </a:lnB>
                  </a:tcPr>
                </a:tc>
              </a:tr>
              <a:tr h="225901">
                <a:tc>
                  <a:txBody>
                    <a:bodyPr/>
                    <a:lstStyle/>
                    <a:p>
                      <a:pPr algn="l" fontAlgn="ctr"/>
                      <a:r>
                        <a:rPr lang="fr-FR" sz="1300" b="1" i="0" u="none" strike="noStrike" dirty="0">
                          <a:solidFill>
                            <a:srgbClr val="000000"/>
                          </a:solidFill>
                          <a:latin typeface="Calibri"/>
                        </a:rPr>
                        <a:t>US White House</a:t>
                      </a:r>
                    </a:p>
                  </a:txBody>
                  <a:tcPr marL="9371" marR="9371" marT="9371" marB="0" anchor="ctr">
                    <a:lnL>
                      <a:noFill/>
                    </a:lnL>
                    <a:lnR>
                      <a:noFill/>
                    </a:lnR>
                    <a:lnT>
                      <a:noFill/>
                    </a:lnT>
                    <a:lnB>
                      <a:noFill/>
                    </a:lnB>
                    <a:solidFill>
                      <a:srgbClr val="FFFF99"/>
                    </a:solidFill>
                  </a:tcPr>
                </a:tc>
                <a:tc>
                  <a:txBody>
                    <a:bodyPr/>
                    <a:lstStyle/>
                    <a:p>
                      <a:pPr algn="r" fontAlgn="ctr"/>
                      <a:r>
                        <a:rPr lang="fr-FR" sz="1300" b="0" i="0" u="none" strike="noStrike" dirty="0">
                          <a:solidFill>
                            <a:srgbClr val="000000"/>
                          </a:solidFill>
                          <a:latin typeface="Calibri"/>
                        </a:rPr>
                        <a:t>29 April 2008</a:t>
                      </a:r>
                    </a:p>
                  </a:txBody>
                  <a:tcPr marL="9371" marR="9371" marT="9371" marB="0" anchor="ctr">
                    <a:lnL>
                      <a:noFill/>
                    </a:lnL>
                    <a:lnR>
                      <a:noFill/>
                    </a:lnR>
                    <a:lnT>
                      <a:noFill/>
                    </a:lnT>
                    <a:lnB>
                      <a:noFill/>
                    </a:lnB>
                    <a:solidFill>
                      <a:srgbClr val="FFFF99"/>
                    </a:solidFill>
                  </a:tcPr>
                </a:tc>
                <a:tc>
                  <a:txBody>
                    <a:bodyPr/>
                    <a:lstStyle/>
                    <a:p>
                      <a:pPr algn="ctr" fontAlgn="ctr"/>
                      <a:r>
                        <a:rPr lang="fr-FR" sz="1300" b="0" i="0" u="none" strike="noStrike" dirty="0">
                          <a:solidFill>
                            <a:srgbClr val="000000"/>
                          </a:solidFill>
                          <a:latin typeface="Calibri"/>
                        </a:rPr>
                        <a:t>Contribution of 15%</a:t>
                      </a:r>
                    </a:p>
                  </a:txBody>
                  <a:tcPr marL="9371" marR="9371" marT="9371" marB="0" anchor="ctr">
                    <a:lnL>
                      <a:noFill/>
                    </a:lnL>
                    <a:lnR>
                      <a:noFill/>
                    </a:lnR>
                    <a:lnT>
                      <a:noFill/>
                    </a:lnT>
                    <a:lnB>
                      <a:noFill/>
                    </a:lnB>
                    <a:solidFill>
                      <a:srgbClr val="FFFF99"/>
                    </a:solidFill>
                  </a:tcPr>
                </a:tc>
              </a:tr>
              <a:tr h="225901">
                <a:tc>
                  <a:txBody>
                    <a:bodyPr/>
                    <a:lstStyle/>
                    <a:p>
                      <a:pPr algn="l" fontAlgn="ctr"/>
                      <a:r>
                        <a:rPr lang="en-US" sz="1300" b="1" i="0" u="none" strike="noStrike" dirty="0">
                          <a:solidFill>
                            <a:srgbClr val="000000"/>
                          </a:solidFill>
                          <a:latin typeface="Calibri"/>
                        </a:rPr>
                        <a:t>White House Council of Economic Advisor</a:t>
                      </a:r>
                    </a:p>
                  </a:txBody>
                  <a:tcPr marL="9371" marR="9371" marT="9371" marB="0" anchor="ctr">
                    <a:lnL>
                      <a:noFill/>
                    </a:lnL>
                    <a:lnR>
                      <a:noFill/>
                    </a:lnR>
                    <a:lnT>
                      <a:noFill/>
                    </a:lnT>
                    <a:lnB>
                      <a:noFill/>
                    </a:lnB>
                    <a:solidFill>
                      <a:srgbClr val="99FF99"/>
                    </a:solidFill>
                  </a:tcPr>
                </a:tc>
                <a:tc>
                  <a:txBody>
                    <a:bodyPr/>
                    <a:lstStyle/>
                    <a:p>
                      <a:pPr algn="r" fontAlgn="ctr"/>
                      <a:r>
                        <a:rPr lang="fr-FR" sz="1300" b="0" i="0" u="none" strike="noStrike" dirty="0">
                          <a:solidFill>
                            <a:srgbClr val="000000"/>
                          </a:solidFill>
                          <a:latin typeface="Calibri"/>
                        </a:rPr>
                        <a:t>1st May 2008</a:t>
                      </a:r>
                    </a:p>
                  </a:txBody>
                  <a:tcPr marL="9371" marR="9371" marT="9371" marB="0" anchor="ctr">
                    <a:lnL>
                      <a:noFill/>
                    </a:lnL>
                    <a:lnR>
                      <a:noFill/>
                    </a:lnR>
                    <a:lnT>
                      <a:noFill/>
                    </a:lnT>
                    <a:lnB>
                      <a:noFill/>
                    </a:lnB>
                    <a:solidFill>
                      <a:srgbClr val="99FF99"/>
                    </a:solidFill>
                  </a:tcPr>
                </a:tc>
                <a:tc>
                  <a:txBody>
                    <a:bodyPr/>
                    <a:lstStyle/>
                    <a:p>
                      <a:pPr algn="ctr" fontAlgn="ctr"/>
                      <a:r>
                        <a:rPr lang="fr-FR" sz="1300" b="0" i="0" u="none" strike="noStrike" dirty="0">
                          <a:solidFill>
                            <a:srgbClr val="000000"/>
                          </a:solidFill>
                          <a:latin typeface="Calibri"/>
                        </a:rPr>
                        <a:t>Contribution of 2-3%</a:t>
                      </a:r>
                    </a:p>
                  </a:txBody>
                  <a:tcPr marL="9371" marR="9371" marT="9371" marB="0" anchor="ctr">
                    <a:lnL>
                      <a:noFill/>
                    </a:lnL>
                    <a:lnR>
                      <a:noFill/>
                    </a:lnR>
                    <a:lnT>
                      <a:noFill/>
                    </a:lnT>
                    <a:lnB>
                      <a:noFill/>
                    </a:lnB>
                    <a:solidFill>
                      <a:srgbClr val="99FF99"/>
                    </a:solidFill>
                  </a:tcPr>
                </a:tc>
              </a:tr>
              <a:tr h="225901">
                <a:tc>
                  <a:txBody>
                    <a:bodyPr/>
                    <a:lstStyle/>
                    <a:p>
                      <a:pPr algn="l" fontAlgn="ctr"/>
                      <a:r>
                        <a:rPr lang="fr-FR" sz="1300" b="1" i="0" u="none" strike="noStrike" dirty="0">
                          <a:solidFill>
                            <a:srgbClr val="000000"/>
                          </a:solidFill>
                          <a:latin typeface="Calibri"/>
                        </a:rPr>
                        <a:t>USDA </a:t>
                      </a:r>
                      <a:r>
                        <a:rPr lang="fr-FR" sz="1300" b="1" i="0" u="none" strike="noStrike" dirty="0" err="1">
                          <a:solidFill>
                            <a:srgbClr val="000000"/>
                          </a:solidFill>
                          <a:latin typeface="Calibri"/>
                        </a:rPr>
                        <a:t>Chief</a:t>
                      </a:r>
                      <a:r>
                        <a:rPr lang="fr-FR" sz="1300" b="1" i="0" u="none" strike="noStrike" dirty="0">
                          <a:solidFill>
                            <a:srgbClr val="000000"/>
                          </a:solidFill>
                          <a:latin typeface="Calibri"/>
                        </a:rPr>
                        <a:t> </a:t>
                      </a:r>
                      <a:r>
                        <a:rPr lang="fr-FR" sz="1300" b="1" i="0" u="none" strike="noStrike" dirty="0" err="1">
                          <a:solidFill>
                            <a:srgbClr val="000000"/>
                          </a:solidFill>
                          <a:latin typeface="Calibri"/>
                        </a:rPr>
                        <a:t>Economist</a:t>
                      </a:r>
                      <a:endParaRPr lang="fr-FR" sz="1300" b="1" i="0" u="none" strike="noStrike" dirty="0">
                        <a:solidFill>
                          <a:srgbClr val="000000"/>
                        </a:solidFill>
                        <a:latin typeface="Calibri"/>
                      </a:endParaRPr>
                    </a:p>
                  </a:txBody>
                  <a:tcPr marL="9371" marR="9371" marT="9371" marB="0" anchor="ctr">
                    <a:lnL>
                      <a:noFill/>
                    </a:lnL>
                    <a:lnR>
                      <a:noFill/>
                    </a:lnR>
                    <a:lnT>
                      <a:noFill/>
                    </a:lnT>
                    <a:lnB>
                      <a:noFill/>
                    </a:lnB>
                    <a:solidFill>
                      <a:srgbClr val="FFFF99"/>
                    </a:solidFill>
                  </a:tcPr>
                </a:tc>
                <a:tc>
                  <a:txBody>
                    <a:bodyPr/>
                    <a:lstStyle/>
                    <a:p>
                      <a:pPr algn="r" fontAlgn="ctr"/>
                      <a:r>
                        <a:rPr lang="fr-FR" sz="1300" b="0" i="0" u="none" strike="noStrike" dirty="0">
                          <a:solidFill>
                            <a:srgbClr val="000000"/>
                          </a:solidFill>
                          <a:latin typeface="Calibri"/>
                        </a:rPr>
                        <a:t>21 May 2008</a:t>
                      </a:r>
                    </a:p>
                  </a:txBody>
                  <a:tcPr marL="9371" marR="9371" marT="9371" marB="0" anchor="ctr">
                    <a:lnL>
                      <a:noFill/>
                    </a:lnL>
                    <a:lnR>
                      <a:noFill/>
                    </a:lnR>
                    <a:lnT>
                      <a:noFill/>
                    </a:lnT>
                    <a:lnB>
                      <a:noFill/>
                    </a:lnB>
                    <a:solidFill>
                      <a:srgbClr val="FFFF99"/>
                    </a:solidFill>
                  </a:tcPr>
                </a:tc>
                <a:tc>
                  <a:txBody>
                    <a:bodyPr/>
                    <a:lstStyle/>
                    <a:p>
                      <a:pPr algn="ctr" fontAlgn="ctr"/>
                      <a:r>
                        <a:rPr lang="fr-FR" sz="1300" b="0" i="0" u="none" strike="noStrike" dirty="0">
                          <a:solidFill>
                            <a:srgbClr val="000000"/>
                          </a:solidFill>
                          <a:latin typeface="Calibri"/>
                        </a:rPr>
                        <a:t>Contribution of 10%</a:t>
                      </a:r>
                    </a:p>
                  </a:txBody>
                  <a:tcPr marL="9371" marR="9371" marT="9371" marB="0" anchor="ctr">
                    <a:lnL>
                      <a:noFill/>
                    </a:lnL>
                    <a:lnR>
                      <a:noFill/>
                    </a:lnR>
                    <a:lnT>
                      <a:noFill/>
                    </a:lnT>
                    <a:lnB>
                      <a:noFill/>
                    </a:lnB>
                    <a:solidFill>
                      <a:srgbClr val="FFFF99"/>
                    </a:solidFill>
                  </a:tcPr>
                </a:tc>
              </a:tr>
              <a:tr h="225901">
                <a:tc>
                  <a:txBody>
                    <a:bodyPr/>
                    <a:lstStyle/>
                    <a:p>
                      <a:pPr algn="l" fontAlgn="ctr"/>
                      <a:r>
                        <a:rPr lang="fr-FR" sz="1300" b="1" i="0" u="none" strike="noStrike" dirty="0">
                          <a:solidFill>
                            <a:srgbClr val="000000"/>
                          </a:solidFill>
                          <a:latin typeface="Calibri"/>
                        </a:rPr>
                        <a:t>US </a:t>
                      </a:r>
                      <a:r>
                        <a:rPr lang="fr-FR" sz="1300" b="1" i="0" u="none" strike="noStrike" dirty="0" err="1">
                          <a:solidFill>
                            <a:srgbClr val="000000"/>
                          </a:solidFill>
                          <a:latin typeface="Calibri"/>
                        </a:rPr>
                        <a:t>Secretary</a:t>
                      </a:r>
                      <a:r>
                        <a:rPr lang="fr-FR" sz="1300" b="1" i="0" u="none" strike="noStrike" dirty="0">
                          <a:solidFill>
                            <a:srgbClr val="000000"/>
                          </a:solidFill>
                          <a:latin typeface="Calibri"/>
                        </a:rPr>
                        <a:t> of agriculture</a:t>
                      </a:r>
                    </a:p>
                  </a:txBody>
                  <a:tcPr marL="9371" marR="9371" marT="9371" marB="0" anchor="ctr">
                    <a:lnL>
                      <a:noFill/>
                    </a:lnL>
                    <a:lnR>
                      <a:noFill/>
                    </a:lnR>
                    <a:lnT>
                      <a:noFill/>
                    </a:lnT>
                    <a:lnB>
                      <a:noFill/>
                    </a:lnB>
                    <a:solidFill>
                      <a:srgbClr val="99FF99"/>
                    </a:solidFill>
                  </a:tcPr>
                </a:tc>
                <a:tc>
                  <a:txBody>
                    <a:bodyPr/>
                    <a:lstStyle/>
                    <a:p>
                      <a:pPr algn="r" fontAlgn="ctr"/>
                      <a:r>
                        <a:rPr lang="fr-FR" sz="1300" b="0" i="0" u="none" strike="noStrike" dirty="0">
                          <a:solidFill>
                            <a:srgbClr val="000000"/>
                          </a:solidFill>
                          <a:latin typeface="Calibri"/>
                        </a:rPr>
                        <a:t>4 </a:t>
                      </a:r>
                      <a:r>
                        <a:rPr lang="fr-FR" sz="1300" b="0" i="0" u="none" strike="noStrike" dirty="0" err="1">
                          <a:solidFill>
                            <a:srgbClr val="000000"/>
                          </a:solidFill>
                          <a:latin typeface="Calibri"/>
                        </a:rPr>
                        <a:t>June</a:t>
                      </a:r>
                      <a:r>
                        <a:rPr lang="fr-FR" sz="1300" b="0" i="0" u="none" strike="noStrike" dirty="0">
                          <a:solidFill>
                            <a:srgbClr val="000000"/>
                          </a:solidFill>
                          <a:latin typeface="Calibri"/>
                        </a:rPr>
                        <a:t> 2008</a:t>
                      </a:r>
                    </a:p>
                  </a:txBody>
                  <a:tcPr marL="9371" marR="9371" marT="9371" marB="0" anchor="ctr">
                    <a:lnL>
                      <a:noFill/>
                    </a:lnL>
                    <a:lnR>
                      <a:noFill/>
                    </a:lnR>
                    <a:lnT>
                      <a:noFill/>
                    </a:lnT>
                    <a:lnB>
                      <a:noFill/>
                    </a:lnB>
                    <a:solidFill>
                      <a:srgbClr val="99FF99"/>
                    </a:solidFill>
                  </a:tcPr>
                </a:tc>
                <a:tc>
                  <a:txBody>
                    <a:bodyPr/>
                    <a:lstStyle/>
                    <a:p>
                      <a:pPr algn="ctr" fontAlgn="ctr"/>
                      <a:r>
                        <a:rPr lang="fr-FR" sz="1300" b="0" i="0" u="none" strike="noStrike" dirty="0">
                          <a:solidFill>
                            <a:srgbClr val="000000"/>
                          </a:solidFill>
                          <a:latin typeface="Calibri"/>
                        </a:rPr>
                        <a:t>Contribution of 2-3%</a:t>
                      </a:r>
                    </a:p>
                  </a:txBody>
                  <a:tcPr marL="9371" marR="9371" marT="9371" marB="0" anchor="ctr">
                    <a:lnL>
                      <a:noFill/>
                    </a:lnL>
                    <a:lnR>
                      <a:noFill/>
                    </a:lnR>
                    <a:lnT>
                      <a:noFill/>
                    </a:lnT>
                    <a:lnB>
                      <a:noFill/>
                    </a:lnB>
                    <a:solidFill>
                      <a:srgbClr val="99FF99"/>
                    </a:solidFill>
                  </a:tcPr>
                </a:tc>
              </a:tr>
              <a:tr h="237196">
                <a:tc>
                  <a:txBody>
                    <a:bodyPr/>
                    <a:lstStyle/>
                    <a:p>
                      <a:pPr algn="l" fontAlgn="ctr"/>
                      <a:r>
                        <a:rPr lang="en-US" sz="1300" b="1" i="0" u="none" strike="noStrike" dirty="0">
                          <a:solidFill>
                            <a:srgbClr val="000000"/>
                          </a:solidFill>
                          <a:latin typeface="Calibri"/>
                        </a:rPr>
                        <a:t>Oxfam: "Another Inconvenient Truth" Report</a:t>
                      </a:r>
                    </a:p>
                  </a:txBody>
                  <a:tcPr marL="9371" marR="9371" marT="9371" marB="0" anchor="ctr">
                    <a:lnL>
                      <a:noFill/>
                    </a:lnL>
                    <a:lnR>
                      <a:noFill/>
                    </a:lnR>
                    <a:lnT>
                      <a:noFill/>
                    </a:lnT>
                    <a:lnB>
                      <a:noFill/>
                    </a:lnB>
                    <a:solidFill>
                      <a:schemeClr val="accent4"/>
                    </a:solidFill>
                  </a:tcPr>
                </a:tc>
                <a:tc>
                  <a:txBody>
                    <a:bodyPr/>
                    <a:lstStyle/>
                    <a:p>
                      <a:pPr algn="r" fontAlgn="ctr"/>
                      <a:r>
                        <a:rPr lang="fr-FR" sz="1300" b="0" i="0" u="none" strike="noStrike" dirty="0">
                          <a:solidFill>
                            <a:srgbClr val="000000"/>
                          </a:solidFill>
                          <a:latin typeface="Calibri"/>
                        </a:rPr>
                        <a:t>25 </a:t>
                      </a:r>
                      <a:r>
                        <a:rPr lang="fr-FR" sz="1300" b="0" i="0" u="none" strike="noStrike" dirty="0" err="1">
                          <a:solidFill>
                            <a:srgbClr val="000000"/>
                          </a:solidFill>
                          <a:latin typeface="Calibri"/>
                        </a:rPr>
                        <a:t>June</a:t>
                      </a:r>
                      <a:r>
                        <a:rPr lang="fr-FR" sz="1300" b="0" i="0" u="none" strike="noStrike" dirty="0">
                          <a:solidFill>
                            <a:srgbClr val="000000"/>
                          </a:solidFill>
                          <a:latin typeface="Calibri"/>
                        </a:rPr>
                        <a:t> 2008</a:t>
                      </a:r>
                    </a:p>
                  </a:txBody>
                  <a:tcPr marL="9371" marR="9371" marT="9371" marB="0" anchor="ctr">
                    <a:lnL>
                      <a:noFill/>
                    </a:lnL>
                    <a:lnR>
                      <a:noFill/>
                    </a:lnR>
                    <a:lnT>
                      <a:noFill/>
                    </a:lnT>
                    <a:lnB>
                      <a:noFill/>
                    </a:lnB>
                    <a:solidFill>
                      <a:schemeClr val="accent4"/>
                    </a:solidFill>
                  </a:tcPr>
                </a:tc>
                <a:tc>
                  <a:txBody>
                    <a:bodyPr/>
                    <a:lstStyle/>
                    <a:p>
                      <a:pPr algn="ctr" fontAlgn="ctr"/>
                      <a:r>
                        <a:rPr lang="fr-FR" sz="1300" b="0" i="0" u="none" strike="noStrike" dirty="0">
                          <a:solidFill>
                            <a:srgbClr val="000000"/>
                          </a:solidFill>
                          <a:latin typeface="Calibri"/>
                        </a:rPr>
                        <a:t>Contribution of 30%</a:t>
                      </a:r>
                    </a:p>
                  </a:txBody>
                  <a:tcPr marL="9371" marR="9371" marT="9371" marB="0" anchor="ctr">
                    <a:lnL>
                      <a:noFill/>
                    </a:lnL>
                    <a:lnR>
                      <a:noFill/>
                    </a:lnR>
                    <a:lnT>
                      <a:noFill/>
                    </a:lnT>
                    <a:lnB>
                      <a:noFill/>
                    </a:lnB>
                    <a:solidFill>
                      <a:schemeClr val="accent4"/>
                    </a:solidFill>
                  </a:tcPr>
                </a:tc>
              </a:tr>
              <a:tr h="237196">
                <a:tc>
                  <a:txBody>
                    <a:bodyPr/>
                    <a:lstStyle/>
                    <a:p>
                      <a:pPr algn="l" fontAlgn="ctr"/>
                      <a:r>
                        <a:rPr lang="fr-FR" sz="1300" b="1" i="0" u="none" strike="noStrike" dirty="0">
                          <a:solidFill>
                            <a:srgbClr val="000000"/>
                          </a:solidFill>
                          <a:latin typeface="Calibri"/>
                        </a:rPr>
                        <a:t>World Bank "secret report"</a:t>
                      </a:r>
                    </a:p>
                  </a:txBody>
                  <a:tcPr marL="9371" marR="9371" marT="9371" marB="0" anchor="ctr">
                    <a:lnL>
                      <a:noFill/>
                    </a:lnL>
                    <a:lnR>
                      <a:noFill/>
                    </a:lnR>
                    <a:lnT>
                      <a:noFill/>
                    </a:lnT>
                    <a:lnB>
                      <a:noFill/>
                    </a:lnB>
                    <a:solidFill>
                      <a:schemeClr val="accent4">
                        <a:lumMod val="75000"/>
                      </a:schemeClr>
                    </a:solidFill>
                  </a:tcPr>
                </a:tc>
                <a:tc>
                  <a:txBody>
                    <a:bodyPr/>
                    <a:lstStyle/>
                    <a:p>
                      <a:pPr algn="r" fontAlgn="ctr"/>
                      <a:r>
                        <a:rPr lang="fr-FR" sz="1300" b="0" i="0" u="none" strike="noStrike" dirty="0">
                          <a:solidFill>
                            <a:srgbClr val="000000"/>
                          </a:solidFill>
                          <a:latin typeface="Calibri"/>
                        </a:rPr>
                        <a:t>3 July 2008</a:t>
                      </a:r>
                    </a:p>
                  </a:txBody>
                  <a:tcPr marL="9371" marR="9371" marT="9371" marB="0" anchor="ctr">
                    <a:lnL>
                      <a:noFill/>
                    </a:lnL>
                    <a:lnR>
                      <a:noFill/>
                    </a:lnR>
                    <a:lnT>
                      <a:noFill/>
                    </a:lnT>
                    <a:lnB>
                      <a:noFill/>
                    </a:lnB>
                    <a:solidFill>
                      <a:schemeClr val="accent4">
                        <a:lumMod val="75000"/>
                      </a:schemeClr>
                    </a:solidFill>
                  </a:tcPr>
                </a:tc>
                <a:tc>
                  <a:txBody>
                    <a:bodyPr/>
                    <a:lstStyle/>
                    <a:p>
                      <a:pPr algn="ctr" fontAlgn="ctr"/>
                      <a:r>
                        <a:rPr lang="fr-FR" sz="1300" b="0" i="0" u="none" strike="noStrike" dirty="0">
                          <a:solidFill>
                            <a:srgbClr val="000000"/>
                          </a:solidFill>
                          <a:latin typeface="Calibri"/>
                        </a:rPr>
                        <a:t>Contribution of 75%</a:t>
                      </a:r>
                    </a:p>
                  </a:txBody>
                  <a:tcPr marL="9371" marR="9371" marT="9371" marB="0" anchor="ctr">
                    <a:lnL>
                      <a:noFill/>
                    </a:lnL>
                    <a:lnR>
                      <a:noFill/>
                    </a:lnR>
                    <a:lnT>
                      <a:noFill/>
                    </a:lnT>
                    <a:lnB>
                      <a:noFill/>
                    </a:lnB>
                    <a:solidFill>
                      <a:schemeClr val="accent4">
                        <a:lumMod val="75000"/>
                      </a:schemeClr>
                    </a:solidFill>
                  </a:tcPr>
                </a:tc>
              </a:tr>
              <a:tr h="451800">
                <a:tc>
                  <a:txBody>
                    <a:bodyPr/>
                    <a:lstStyle/>
                    <a:p>
                      <a:pPr algn="l" fontAlgn="ctr"/>
                      <a:r>
                        <a:rPr lang="fr-FR" sz="1300" b="1" i="0" u="none" strike="noStrike" dirty="0">
                          <a:solidFill>
                            <a:srgbClr val="000000"/>
                          </a:solidFill>
                          <a:latin typeface="Calibri"/>
                        </a:rPr>
                        <a:t>OECD Report</a:t>
                      </a:r>
                    </a:p>
                  </a:txBody>
                  <a:tcPr marL="9371" marR="9371" marT="9371" marB="0" anchor="ctr">
                    <a:lnL>
                      <a:noFill/>
                    </a:lnL>
                    <a:lnR>
                      <a:noFill/>
                    </a:lnR>
                    <a:lnT>
                      <a:noFill/>
                    </a:lnT>
                    <a:lnB>
                      <a:noFill/>
                    </a:lnB>
                    <a:solidFill>
                      <a:srgbClr val="FFFF99"/>
                    </a:solidFill>
                  </a:tcPr>
                </a:tc>
                <a:tc>
                  <a:txBody>
                    <a:bodyPr/>
                    <a:lstStyle/>
                    <a:p>
                      <a:pPr algn="r" fontAlgn="ctr"/>
                      <a:r>
                        <a:rPr lang="fr-FR" sz="1300" b="0" i="0" u="none" strike="noStrike" dirty="0">
                          <a:solidFill>
                            <a:srgbClr val="000000"/>
                          </a:solidFill>
                          <a:latin typeface="Calibri"/>
                        </a:rPr>
                        <a:t>16 July 2008</a:t>
                      </a:r>
                    </a:p>
                  </a:txBody>
                  <a:tcPr marL="9371" marR="9371" marT="9371" marB="0" anchor="ctr">
                    <a:lnL>
                      <a:noFill/>
                    </a:lnL>
                    <a:lnR>
                      <a:noFill/>
                    </a:lnR>
                    <a:lnT>
                      <a:noFill/>
                    </a:lnT>
                    <a:lnB>
                      <a:noFill/>
                    </a:lnB>
                    <a:solidFill>
                      <a:srgbClr val="FFFF99"/>
                    </a:solidFill>
                  </a:tcPr>
                </a:tc>
                <a:tc>
                  <a:txBody>
                    <a:bodyPr/>
                    <a:lstStyle/>
                    <a:p>
                      <a:pPr algn="ctr" fontAlgn="ctr"/>
                      <a:r>
                        <a:rPr lang="en-US" sz="1300" b="0" i="0" u="none" strike="noStrike" dirty="0">
                          <a:solidFill>
                            <a:srgbClr val="000000"/>
                          </a:solidFill>
                          <a:latin typeface="Calibri"/>
                        </a:rPr>
                        <a:t>Contribution of: 5% for wheat</a:t>
                      </a:r>
                      <a:br>
                        <a:rPr lang="en-US" sz="1300" b="0" i="0" u="none" strike="noStrike" dirty="0">
                          <a:solidFill>
                            <a:srgbClr val="000000"/>
                          </a:solidFill>
                          <a:latin typeface="Calibri"/>
                        </a:rPr>
                      </a:br>
                      <a:r>
                        <a:rPr lang="en-US" sz="1300" b="0" i="0" u="none" strike="noStrike" dirty="0">
                          <a:solidFill>
                            <a:srgbClr val="000000"/>
                          </a:solidFill>
                          <a:latin typeface="Calibri"/>
                        </a:rPr>
                        <a:t>7% for corn, 19% for </a:t>
                      </a:r>
                      <a:r>
                        <a:rPr lang="en-US" sz="1300" b="0" i="0" u="none" strike="noStrike" dirty="0" err="1">
                          <a:solidFill>
                            <a:srgbClr val="000000"/>
                          </a:solidFill>
                          <a:latin typeface="Calibri"/>
                        </a:rPr>
                        <a:t>vegoil</a:t>
                      </a:r>
                      <a:endParaRPr lang="en-US" sz="1300" b="0" i="0" u="none" strike="noStrike" dirty="0">
                        <a:solidFill>
                          <a:srgbClr val="000000"/>
                        </a:solidFill>
                        <a:latin typeface="Calibri"/>
                      </a:endParaRPr>
                    </a:p>
                  </a:txBody>
                  <a:tcPr marL="9371" marR="9371" marT="9371" marB="0" anchor="ctr">
                    <a:lnL>
                      <a:noFill/>
                    </a:lnL>
                    <a:lnR>
                      <a:noFill/>
                    </a:lnR>
                    <a:lnT>
                      <a:noFill/>
                    </a:lnT>
                    <a:lnB>
                      <a:noFill/>
                    </a:lnB>
                    <a:solidFill>
                      <a:srgbClr val="FFFF99"/>
                    </a:solidFill>
                  </a:tcPr>
                </a:tc>
              </a:tr>
              <a:tr h="237196">
                <a:tc>
                  <a:txBody>
                    <a:bodyPr/>
                    <a:lstStyle/>
                    <a:p>
                      <a:pPr algn="l" fontAlgn="ctr"/>
                      <a:r>
                        <a:rPr lang="fr-FR" sz="1300" b="1" i="0" u="none" strike="noStrike" dirty="0">
                          <a:solidFill>
                            <a:srgbClr val="000000"/>
                          </a:solidFill>
                          <a:latin typeface="Calibri"/>
                        </a:rPr>
                        <a:t>FAO </a:t>
                      </a:r>
                      <a:r>
                        <a:rPr lang="fr-FR" sz="1300" b="1" i="0" u="none" strike="noStrike" dirty="0" err="1">
                          <a:solidFill>
                            <a:srgbClr val="000000"/>
                          </a:solidFill>
                          <a:latin typeface="Calibri"/>
                        </a:rPr>
                        <a:t>Director</a:t>
                      </a:r>
                      <a:endParaRPr lang="fr-FR" sz="1300" b="1" i="0" u="none" strike="noStrike" dirty="0">
                        <a:solidFill>
                          <a:srgbClr val="000000"/>
                        </a:solidFill>
                        <a:latin typeface="Calibri"/>
                      </a:endParaRPr>
                    </a:p>
                  </a:txBody>
                  <a:tcPr marL="9371" marR="9371" marT="937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fr-FR" sz="1300" b="0" i="0" u="none" strike="noStrike">
                          <a:solidFill>
                            <a:srgbClr val="000000"/>
                          </a:solidFill>
                          <a:latin typeface="Calibri"/>
                        </a:rPr>
                        <a:t>8 October 2008</a:t>
                      </a:r>
                    </a:p>
                  </a:txBody>
                  <a:tcPr marL="9371" marR="9371" marT="937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300" b="0" i="0" u="none" strike="noStrike" dirty="0">
                          <a:solidFill>
                            <a:srgbClr val="000000"/>
                          </a:solidFill>
                          <a:latin typeface="Calibri"/>
                        </a:rPr>
                        <a:t>"</a:t>
                      </a:r>
                      <a:r>
                        <a:rPr lang="fr-FR" sz="1300" b="0" i="0" u="none" strike="noStrike" dirty="0" err="1">
                          <a:solidFill>
                            <a:srgbClr val="000000"/>
                          </a:solidFill>
                          <a:latin typeface="Calibri"/>
                        </a:rPr>
                        <a:t>Opportunities</a:t>
                      </a:r>
                      <a:r>
                        <a:rPr lang="fr-FR" sz="1300" b="0" i="0" u="none" strike="noStrike" dirty="0">
                          <a:solidFill>
                            <a:srgbClr val="000000"/>
                          </a:solidFill>
                          <a:latin typeface="Calibri"/>
                        </a:rPr>
                        <a:t> and </a:t>
                      </a:r>
                      <a:r>
                        <a:rPr lang="fr-FR" sz="1300" b="0" i="0" u="none" strike="noStrike" dirty="0" err="1">
                          <a:solidFill>
                            <a:srgbClr val="000000"/>
                          </a:solidFill>
                          <a:latin typeface="Calibri"/>
                        </a:rPr>
                        <a:t>risks</a:t>
                      </a:r>
                      <a:r>
                        <a:rPr lang="fr-FR" sz="1300" b="0" i="0" u="none" strike="noStrike" dirty="0">
                          <a:solidFill>
                            <a:srgbClr val="000000"/>
                          </a:solidFill>
                          <a:latin typeface="Calibri"/>
                        </a:rPr>
                        <a:t>"</a:t>
                      </a:r>
                    </a:p>
                  </a:txBody>
                  <a:tcPr marL="9371" marR="9371" marT="9371"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47279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t>Food </a:t>
            </a:r>
            <a:r>
              <a:rPr lang="fr-FR" sz="2400" dirty="0" err="1" smtClean="0"/>
              <a:t>price</a:t>
            </a:r>
            <a:r>
              <a:rPr lang="fr-FR" sz="2400" dirty="0" smtClean="0"/>
              <a:t> </a:t>
            </a:r>
            <a:r>
              <a:rPr lang="fr-FR" sz="2400" dirty="0" err="1" smtClean="0"/>
              <a:t>increases</a:t>
            </a:r>
            <a:r>
              <a:rPr lang="fr-FR" sz="2400" dirty="0" smtClean="0"/>
              <a:t>: Situations are </a:t>
            </a:r>
            <a:r>
              <a:rPr lang="fr-FR" sz="2400" dirty="0" err="1" smtClean="0"/>
              <a:t>different</a:t>
            </a:r>
            <a:r>
              <a:rPr lang="fr-FR" sz="2400" dirty="0" smtClean="0"/>
              <a:t> in </a:t>
            </a:r>
            <a:r>
              <a:rPr lang="fr-FR" sz="2400" dirty="0" err="1" smtClean="0"/>
              <a:t>each</a:t>
            </a:r>
            <a:r>
              <a:rPr lang="fr-FR" sz="2400" dirty="0" smtClean="0"/>
              <a:t> country</a:t>
            </a:r>
            <a:endParaRPr lang="fr-FR" sz="24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27584" y="1303224"/>
            <a:ext cx="7488832" cy="5119916"/>
          </a:xfrm>
          <a:prstGeom prst="rect">
            <a:avLst/>
          </a:prstGeom>
          <a:noFill/>
          <a:ln w="9525">
            <a:noFill/>
            <a:miter lim="800000"/>
            <a:headEnd/>
            <a:tailEnd/>
          </a:ln>
        </p:spPr>
      </p:pic>
      <p:sp>
        <p:nvSpPr>
          <p:cNvPr id="5" name="ZoneTexte 4"/>
          <p:cNvSpPr txBox="1"/>
          <p:nvPr/>
        </p:nvSpPr>
        <p:spPr>
          <a:xfrm>
            <a:off x="5148064" y="6488668"/>
            <a:ext cx="3243580" cy="369332"/>
          </a:xfrm>
          <a:prstGeom prst="rect">
            <a:avLst/>
          </a:prstGeom>
          <a:noFill/>
        </p:spPr>
        <p:txBody>
          <a:bodyPr wrap="none" rtlCol="0">
            <a:spAutoFit/>
          </a:bodyPr>
          <a:lstStyle/>
          <a:p>
            <a:r>
              <a:rPr lang="fr-FR" dirty="0" smtClean="0"/>
              <a:t>Source: State of Food, FAO, 2008</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Index 2006 = 1 (not </a:t>
            </a:r>
            <a:r>
              <a:rPr lang="fr-FR" dirty="0" err="1" smtClean="0"/>
              <a:t>deflated</a:t>
            </a:r>
            <a:r>
              <a:rPr lang="fr-FR" dirty="0" smtClean="0"/>
              <a:t>)</a:t>
            </a:r>
            <a:endParaRPr lang="fr-FR" dirty="0"/>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900113" y="1547866"/>
            <a:ext cx="7786687" cy="427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4427984" y="6131827"/>
            <a:ext cx="3183179" cy="276999"/>
          </a:xfrm>
          <a:prstGeom prst="rect">
            <a:avLst/>
          </a:prstGeom>
          <a:noFill/>
        </p:spPr>
        <p:txBody>
          <a:bodyPr wrap="none" rtlCol="0">
            <a:spAutoFit/>
          </a:bodyPr>
          <a:lstStyle/>
          <a:p>
            <a:r>
              <a:rPr lang="fr-FR" sz="1200" dirty="0" smtClean="0"/>
              <a:t>Source: FAO,  </a:t>
            </a:r>
            <a:r>
              <a:rPr lang="fr-FR" sz="1200" dirty="0" err="1" smtClean="0"/>
              <a:t>price</a:t>
            </a:r>
            <a:r>
              <a:rPr lang="fr-FR" sz="1200" dirty="0" smtClean="0"/>
              <a:t> </a:t>
            </a:r>
            <a:r>
              <a:rPr lang="fr-FR" sz="1200" dirty="0" err="1" smtClean="0"/>
              <a:t>database</a:t>
            </a:r>
            <a:r>
              <a:rPr lang="fr-FR" sz="1200" dirty="0" smtClean="0"/>
              <a:t> 2012; US EIA, 2012</a:t>
            </a:r>
            <a:endParaRPr lang="fr-FR" sz="1200" dirty="0"/>
          </a:p>
        </p:txBody>
      </p:sp>
    </p:spTree>
    <p:extLst>
      <p:ext uri="{BB962C8B-B14F-4D97-AF65-F5344CB8AC3E}">
        <p14:creationId xmlns:p14="http://schemas.microsoft.com/office/powerpoint/2010/main" val="1529119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068960"/>
            <a:ext cx="7787208" cy="990600"/>
          </a:xfrm>
        </p:spPr>
        <p:txBody>
          <a:bodyPr/>
          <a:lstStyle/>
          <a:p>
            <a:r>
              <a:rPr lang="en-US" dirty="0" smtClean="0"/>
              <a:t>The discussion around available and marginal land – land grabbing</a:t>
            </a:r>
            <a:endParaRPr lang="en-US" dirty="0"/>
          </a:p>
        </p:txBody>
      </p:sp>
    </p:spTree>
    <p:extLst>
      <p:ext uri="{BB962C8B-B14F-4D97-AF65-F5344CB8AC3E}">
        <p14:creationId xmlns:p14="http://schemas.microsoft.com/office/powerpoint/2010/main" val="1972414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for land – land availability</a:t>
            </a:r>
            <a:endParaRPr lang="en-US" dirty="0"/>
          </a:p>
        </p:txBody>
      </p:sp>
      <p:sp>
        <p:nvSpPr>
          <p:cNvPr id="3" name="Content Placeholder 2"/>
          <p:cNvSpPr>
            <a:spLocks noGrp="1"/>
          </p:cNvSpPr>
          <p:nvPr>
            <p:ph sz="quarter" idx="1"/>
          </p:nvPr>
        </p:nvSpPr>
        <p:spPr/>
        <p:txBody>
          <a:bodyPr/>
          <a:lstStyle/>
          <a:p>
            <a:r>
              <a:rPr lang="en-US" dirty="0" smtClean="0"/>
              <a:t>Report by the world bank</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337451" cy="58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47664" y="6404139"/>
            <a:ext cx="7271093" cy="369332"/>
          </a:xfrm>
          <a:prstGeom prst="rect">
            <a:avLst/>
          </a:prstGeom>
          <a:noFill/>
        </p:spPr>
        <p:txBody>
          <a:bodyPr wrap="none" rtlCol="0">
            <a:spAutoFit/>
          </a:bodyPr>
          <a:lstStyle/>
          <a:p>
            <a:r>
              <a:rPr lang="en-US" dirty="0" smtClean="0"/>
              <a:t>Source World Bank: </a:t>
            </a:r>
            <a:r>
              <a:rPr lang="en-US" dirty="0" err="1" smtClean="0"/>
              <a:t>Deininger</a:t>
            </a:r>
            <a:r>
              <a:rPr lang="en-US" dirty="0" smtClean="0"/>
              <a:t> et al., 2011, Rising global interest in farmland</a:t>
            </a:r>
            <a:endParaRPr lang="en-US" dirty="0"/>
          </a:p>
        </p:txBody>
      </p:sp>
    </p:spTree>
    <p:extLst>
      <p:ext uri="{BB962C8B-B14F-4D97-AF65-F5344CB8AC3E}">
        <p14:creationId xmlns:p14="http://schemas.microsoft.com/office/powerpoint/2010/main" val="1706917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9874" y="-99392"/>
            <a:ext cx="5791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5" y="1052736"/>
            <a:ext cx="2653803" cy="369332"/>
          </a:xfrm>
          <a:prstGeom prst="rect">
            <a:avLst/>
          </a:prstGeom>
          <a:noFill/>
        </p:spPr>
        <p:txBody>
          <a:bodyPr wrap="none" rtlCol="0">
            <a:spAutoFit/>
          </a:bodyPr>
          <a:lstStyle/>
          <a:p>
            <a:r>
              <a:rPr lang="en-US" dirty="0" smtClean="0"/>
              <a:t>Source World Bank </a:t>
            </a:r>
            <a:r>
              <a:rPr lang="en-US" dirty="0"/>
              <a:t>R</a:t>
            </a:r>
            <a:r>
              <a:rPr lang="en-US" dirty="0" smtClean="0"/>
              <a:t>eport</a:t>
            </a:r>
            <a:endParaRPr lang="en-US" dirty="0"/>
          </a:p>
        </p:txBody>
      </p:sp>
      <p:sp>
        <p:nvSpPr>
          <p:cNvPr id="5" name="TextBox 4"/>
          <p:cNvSpPr txBox="1"/>
          <p:nvPr/>
        </p:nvSpPr>
        <p:spPr>
          <a:xfrm>
            <a:off x="755576" y="6345342"/>
            <a:ext cx="7271093" cy="369332"/>
          </a:xfrm>
          <a:prstGeom prst="rect">
            <a:avLst/>
          </a:prstGeom>
          <a:noFill/>
        </p:spPr>
        <p:txBody>
          <a:bodyPr wrap="none" rtlCol="0">
            <a:spAutoFit/>
          </a:bodyPr>
          <a:lstStyle/>
          <a:p>
            <a:r>
              <a:rPr lang="en-US" dirty="0"/>
              <a:t>Source World Bank: </a:t>
            </a:r>
            <a:r>
              <a:rPr lang="en-US" dirty="0" err="1"/>
              <a:t>Deininger</a:t>
            </a:r>
            <a:r>
              <a:rPr lang="en-US" dirty="0"/>
              <a:t> et al., 2011, Rising global interest in farmland</a:t>
            </a:r>
          </a:p>
        </p:txBody>
      </p:sp>
    </p:spTree>
    <p:extLst>
      <p:ext uri="{BB962C8B-B14F-4D97-AF65-F5344CB8AC3E}">
        <p14:creationId xmlns:p14="http://schemas.microsoft.com/office/powerpoint/2010/main" val="1650069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62" name="Picture 6" descr="http://static02.mediaite.com/geekosystem/uploads/2010/10/true-size-of-africa.jpg"/>
          <p:cNvPicPr>
            <a:picLocks noChangeAspect="1" noChangeArrowheads="1"/>
          </p:cNvPicPr>
          <p:nvPr/>
        </p:nvPicPr>
        <p:blipFill>
          <a:blip r:embed="rId2" cstate="print"/>
          <a:srcRect/>
          <a:stretch>
            <a:fillRect/>
          </a:stretch>
        </p:blipFill>
        <p:spPr bwMode="auto">
          <a:xfrm>
            <a:off x="381000" y="756616"/>
            <a:ext cx="8761294" cy="620077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331640" y="1076325"/>
            <a:ext cx="6115050" cy="5781675"/>
          </a:xfrm>
          <a:prstGeom prst="rect">
            <a:avLst/>
          </a:prstGeom>
          <a:noFill/>
          <a:ln w="9525">
            <a:noFill/>
            <a:miter lim="800000"/>
            <a:headEnd/>
            <a:tailEnd/>
          </a:ln>
        </p:spPr>
      </p:pic>
      <p:cxnSp>
        <p:nvCxnSpPr>
          <p:cNvPr id="6" name="Straight Connector 5"/>
          <p:cNvCxnSpPr/>
          <p:nvPr/>
        </p:nvCxnSpPr>
        <p:spPr>
          <a:xfrm>
            <a:off x="4427984" y="5914107"/>
            <a:ext cx="2952328" cy="0"/>
          </a:xfrm>
          <a:prstGeom prst="line">
            <a:avLst/>
          </a:prstGeom>
          <a:ln w="222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1619672" y="6123100"/>
            <a:ext cx="4320480" cy="28136"/>
          </a:xfrm>
          <a:prstGeom prst="line">
            <a:avLst/>
          </a:prstGeom>
          <a:ln w="2222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784907" y="-1063115"/>
            <a:ext cx="10901523" cy="8380547"/>
          </a:xfrm>
          <a:prstGeom prst="rect">
            <a:avLst/>
          </a:prstGeom>
          <a:noFill/>
          <a:ln w="9525">
            <a:noFill/>
            <a:miter lim="800000"/>
            <a:headEnd/>
            <a:tailEnd/>
          </a:ln>
        </p:spPr>
      </p:pic>
      <p:cxnSp>
        <p:nvCxnSpPr>
          <p:cNvPr id="6" name="Straight Connector 5"/>
          <p:cNvCxnSpPr/>
          <p:nvPr/>
        </p:nvCxnSpPr>
        <p:spPr>
          <a:xfrm>
            <a:off x="4139952" y="5085184"/>
            <a:ext cx="1944216"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flipV="1">
            <a:off x="1978044" y="5229200"/>
            <a:ext cx="2305924" cy="14068"/>
          </a:xfrm>
          <a:prstGeom prst="line">
            <a:avLst/>
          </a:prstGeom>
          <a:ln w="25400"/>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36512" y="1484784"/>
            <a:ext cx="9177708" cy="424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Data quality issues around marginal land, land cover and crop acreage, Geo-wiki, Crowdsourcing efforts at IIASA</a:t>
            </a:r>
            <a:br>
              <a:rPr lang="en-US" dirty="0"/>
            </a:br>
            <a:endParaRPr lang="en-US" dirty="0"/>
          </a:p>
        </p:txBody>
      </p:sp>
    </p:spTree>
    <p:extLst>
      <p:ext uri="{BB962C8B-B14F-4D97-AF65-F5344CB8AC3E}">
        <p14:creationId xmlns:p14="http://schemas.microsoft.com/office/powerpoint/2010/main" val="4251792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86" y="26893"/>
            <a:ext cx="5544534" cy="6590118"/>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669" y="42303"/>
            <a:ext cx="2402487" cy="34150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669" y="3573016"/>
            <a:ext cx="2464241" cy="3119293"/>
          </a:xfrm>
          <a:prstGeom prst="rect">
            <a:avLst/>
          </a:prstGeom>
        </p:spPr>
      </p:pic>
    </p:spTree>
    <p:extLst>
      <p:ext uri="{BB962C8B-B14F-4D97-AF65-F5344CB8AC3E}">
        <p14:creationId xmlns:p14="http://schemas.microsoft.com/office/powerpoint/2010/main" val="1255198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GB" dirty="0" smtClean="0"/>
              <a:t>Map improvement via crowd-sourcing</a:t>
            </a:r>
            <a:endParaRPr lang="en-GB" dirty="0"/>
          </a:p>
        </p:txBody>
      </p:sp>
      <p:sp>
        <p:nvSpPr>
          <p:cNvPr id="24579" name="Content Placeholder 2"/>
          <p:cNvSpPr>
            <a:spLocks noGrp="1"/>
          </p:cNvSpPr>
          <p:nvPr>
            <p:ph idx="1"/>
          </p:nvPr>
        </p:nvSpPr>
        <p:spPr>
          <a:xfrm>
            <a:off x="642910" y="1857364"/>
            <a:ext cx="7772400" cy="4114800"/>
          </a:xfrm>
        </p:spPr>
        <p:txBody>
          <a:bodyPr/>
          <a:lstStyle/>
          <a:p>
            <a:r>
              <a:rPr lang="en-GB" dirty="0" smtClean="0"/>
              <a:t>About 450 users in more than 120 countries</a:t>
            </a:r>
          </a:p>
          <a:p>
            <a:r>
              <a:rPr lang="en-GB" dirty="0" smtClean="0"/>
              <a:t>&gt; 55,000 validation points</a:t>
            </a:r>
          </a:p>
          <a:p>
            <a:endParaRPr lang="en-GB" dirty="0" smtClean="0"/>
          </a:p>
          <a:p>
            <a:endParaRPr lang="en-GB" dirty="0" smtClean="0"/>
          </a:p>
          <a:p>
            <a:endParaRPr lang="en-GB" dirty="0" smtClean="0"/>
          </a:p>
          <a:p>
            <a:endParaRPr lang="en-GB" dirty="0" smtClean="0"/>
          </a:p>
          <a:p>
            <a:endParaRPr lang="en-GB" dirty="0" smtClean="0"/>
          </a:p>
          <a:p>
            <a:endParaRPr lang="en-GB" dirty="0" smtClean="0"/>
          </a:p>
        </p:txBody>
      </p:sp>
      <p:pic>
        <p:nvPicPr>
          <p:cNvPr id="24580" name="Picture 2"/>
          <p:cNvPicPr>
            <a:picLocks noChangeAspect="1" noChangeArrowheads="1"/>
          </p:cNvPicPr>
          <p:nvPr/>
        </p:nvPicPr>
        <p:blipFill>
          <a:blip r:embed="rId3" cstate="print"/>
          <a:srcRect/>
          <a:stretch>
            <a:fillRect/>
          </a:stretch>
        </p:blipFill>
        <p:spPr bwMode="auto">
          <a:xfrm>
            <a:off x="500063" y="3429000"/>
            <a:ext cx="7677150" cy="3114675"/>
          </a:xfrm>
          <a:prstGeom prst="rect">
            <a:avLst/>
          </a:prstGeom>
          <a:noFill/>
          <a:ln w="9525">
            <a:noFill/>
            <a:miter lim="800000"/>
            <a:headEnd/>
            <a:tailEnd/>
          </a:ln>
        </p:spPr>
      </p:pic>
      <p:sp>
        <p:nvSpPr>
          <p:cNvPr id="24581" name="Slide Number Placeholder 8"/>
          <p:cNvSpPr>
            <a:spLocks noGrp="1"/>
          </p:cNvSpPr>
          <p:nvPr>
            <p:ph type="sldNum" sz="quarter" idx="12"/>
          </p:nvPr>
        </p:nvSpPr>
        <p:spPr>
          <a:xfrm>
            <a:off x="3124200" y="6248400"/>
            <a:ext cx="2895600" cy="457200"/>
          </a:xfrm>
          <a:noFill/>
        </p:spPr>
        <p:txBody>
          <a:bodyPr/>
          <a:lstStyle/>
          <a:p>
            <a:pPr algn="ctr"/>
            <a:r>
              <a:rPr lang="en-US" smtClean="0"/>
              <a:t>	</a:t>
            </a:r>
            <a:fld id="{B76A267D-C08F-4F49-A2F8-D9D3DB322A91}" type="slidenum">
              <a:rPr lang="en-US" smtClean="0"/>
              <a:pPr algn="ctr"/>
              <a:t>25</a:t>
            </a:fld>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I_1_lc_bubbleplot.tif"/>
          <p:cNvPicPr/>
          <p:nvPr/>
        </p:nvPicPr>
        <p:blipFill>
          <a:blip r:embed="rId2" cstate="print"/>
          <a:stretch>
            <a:fillRect/>
          </a:stretch>
        </p:blipFill>
        <p:spPr>
          <a:xfrm>
            <a:off x="-36512" y="44624"/>
            <a:ext cx="6357982" cy="535785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467600" cy="692696"/>
          </a:xfrm>
        </p:spPr>
        <p:txBody>
          <a:bodyPr/>
          <a:lstStyle/>
          <a:p>
            <a:r>
              <a:rPr lang="en-US" dirty="0" smtClean="0"/>
              <a:t>Much less marginal land is available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876351959"/>
              </p:ext>
            </p:extLst>
          </p:nvPr>
        </p:nvGraphicFramePr>
        <p:xfrm>
          <a:off x="611560" y="1268760"/>
          <a:ext cx="7416824" cy="49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689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600" b="4878"/>
          <a:stretch/>
        </p:blipFill>
        <p:spPr bwMode="auto">
          <a:xfrm>
            <a:off x="228600" y="1371600"/>
            <a:ext cx="8802197" cy="492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706181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92696"/>
            <a:ext cx="7467600" cy="692696"/>
          </a:xfrm>
        </p:spPr>
        <p:txBody>
          <a:bodyPr/>
          <a:lstStyle/>
          <a:p>
            <a:r>
              <a:rPr lang="en-US" dirty="0" smtClean="0"/>
              <a:t>Geo-Wiki Project: Disagreement</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3360" y="1524000"/>
            <a:ext cx="8702040" cy="487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632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http://www.worldmapper.org/images/largepng/261.png"/>
          <p:cNvPicPr>
            <a:picLocks noChangeAspect="1" noChangeArrowheads="1"/>
          </p:cNvPicPr>
          <p:nvPr/>
        </p:nvPicPr>
        <p:blipFill>
          <a:blip r:embed="rId2" cstate="print"/>
          <a:srcRect/>
          <a:stretch>
            <a:fillRect/>
          </a:stretch>
        </p:blipFill>
        <p:spPr bwMode="auto">
          <a:xfrm>
            <a:off x="63500" y="194766"/>
            <a:ext cx="9080500" cy="4469309"/>
          </a:xfrm>
          <a:prstGeom prst="rect">
            <a:avLst/>
          </a:prstGeom>
          <a:noFill/>
        </p:spPr>
      </p:pic>
      <p:sp>
        <p:nvSpPr>
          <p:cNvPr id="5" name="TextBox 4"/>
          <p:cNvSpPr txBox="1"/>
          <p:nvPr/>
        </p:nvSpPr>
        <p:spPr>
          <a:xfrm>
            <a:off x="3347864" y="5229200"/>
            <a:ext cx="2893164" cy="584775"/>
          </a:xfrm>
          <a:prstGeom prst="rect">
            <a:avLst/>
          </a:prstGeom>
          <a:noFill/>
        </p:spPr>
        <p:txBody>
          <a:bodyPr wrap="none" rtlCol="0">
            <a:spAutoFit/>
          </a:bodyPr>
          <a:lstStyle/>
          <a:p>
            <a:r>
              <a:rPr lang="en-US" sz="3200" b="1" dirty="0" smtClean="0"/>
              <a:t>Infant Mortality</a:t>
            </a:r>
            <a:endParaRPr lang="en-US" sz="3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smtClean="0"/>
          </a:p>
        </p:txBody>
      </p:sp>
      <p:sp>
        <p:nvSpPr>
          <p:cNvPr id="15363" name="Content Placeholder 2"/>
          <p:cNvSpPr>
            <a:spLocks noGrp="1"/>
          </p:cNvSpPr>
          <p:nvPr>
            <p:ph idx="1"/>
          </p:nvPr>
        </p:nvSpPr>
        <p:spPr/>
        <p:txBody>
          <a:bodyPr/>
          <a:lstStyle/>
          <a:p>
            <a:endParaRPr lang="en-US" smtClean="0"/>
          </a:p>
        </p:txBody>
      </p:sp>
      <p:sp>
        <p:nvSpPr>
          <p:cNvPr id="15364" name="Footer Placeholder 3"/>
          <p:cNvSpPr>
            <a:spLocks noGrp="1"/>
          </p:cNvSpPr>
          <p:nvPr>
            <p:ph type="ftr" sz="quarter" idx="11"/>
          </p:nvPr>
        </p:nvSpPr>
        <p:spPr>
          <a:noFill/>
        </p:spPr>
        <p:txBody>
          <a:bodyPr/>
          <a:lstStyle/>
          <a:p>
            <a:r>
              <a:rPr lang="en-US" smtClean="0">
                <a:latin typeface="Arial" charset="0"/>
                <a:ea typeface="ＭＳ Ｐゴシック" pitchFamily="1" charset="-128"/>
              </a:rPr>
              <a:t>www.geo-wiki.org</a:t>
            </a:r>
          </a:p>
        </p:txBody>
      </p:sp>
      <p:pic>
        <p:nvPicPr>
          <p:cNvPr id="15365" name="Picture 2"/>
          <p:cNvPicPr>
            <a:picLocks noChangeAspect="1" noChangeArrowheads="1"/>
          </p:cNvPicPr>
          <p:nvPr/>
        </p:nvPicPr>
        <p:blipFill>
          <a:blip r:embed="rId2" cstate="print"/>
          <a:srcRect/>
          <a:stretch>
            <a:fillRect/>
          </a:stretch>
        </p:blipFill>
        <p:spPr bwMode="auto">
          <a:xfrm>
            <a:off x="76200" y="228600"/>
            <a:ext cx="8686800" cy="695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20483" name="Content Placeholder 2"/>
          <p:cNvSpPr>
            <a:spLocks noGrp="1"/>
          </p:cNvSpPr>
          <p:nvPr>
            <p:ph idx="1"/>
          </p:nvPr>
        </p:nvSpPr>
        <p:spPr/>
        <p:txBody>
          <a:bodyPr/>
          <a:lstStyle/>
          <a:p>
            <a:endParaRPr lang="en-US" smtClean="0"/>
          </a:p>
        </p:txBody>
      </p:sp>
      <p:pic>
        <p:nvPicPr>
          <p:cNvPr id="20484" name="Picture 5"/>
          <p:cNvPicPr>
            <a:picLocks noChangeAspect="1" noChangeArrowheads="1"/>
          </p:cNvPicPr>
          <p:nvPr/>
        </p:nvPicPr>
        <p:blipFill>
          <a:blip r:embed="rId2" cstate="print"/>
          <a:srcRect/>
          <a:stretch>
            <a:fillRect/>
          </a:stretch>
        </p:blipFill>
        <p:spPr bwMode="auto">
          <a:xfrm>
            <a:off x="0" y="0"/>
            <a:ext cx="10501313" cy="6300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sp>
        <p:nvSpPr>
          <p:cNvPr id="22531" name="Content Placeholder 2"/>
          <p:cNvSpPr>
            <a:spLocks noGrp="1"/>
          </p:cNvSpPr>
          <p:nvPr>
            <p:ph idx="1"/>
          </p:nvPr>
        </p:nvSpPr>
        <p:spPr/>
        <p:txBody>
          <a:bodyPr/>
          <a:lstStyle/>
          <a:p>
            <a:endParaRPr lang="en-US" smtClean="0"/>
          </a:p>
        </p:txBody>
      </p:sp>
      <p:sp>
        <p:nvSpPr>
          <p:cNvPr id="22532" name="Footer Placeholder 3"/>
          <p:cNvSpPr>
            <a:spLocks noGrp="1"/>
          </p:cNvSpPr>
          <p:nvPr>
            <p:ph type="ftr" sz="quarter" idx="11"/>
          </p:nvPr>
        </p:nvSpPr>
        <p:spPr>
          <a:noFill/>
        </p:spPr>
        <p:txBody>
          <a:bodyPr/>
          <a:lstStyle/>
          <a:p>
            <a:r>
              <a:rPr lang="en-US" smtClean="0">
                <a:latin typeface="Arial" charset="0"/>
                <a:ea typeface="ＭＳ Ｐゴシック" pitchFamily="1" charset="-128"/>
              </a:rPr>
              <a:t>www.geo-wiki.org</a:t>
            </a:r>
          </a:p>
        </p:txBody>
      </p:sp>
      <p:pic>
        <p:nvPicPr>
          <p:cNvPr id="22533" name="Picture 2"/>
          <p:cNvPicPr>
            <a:picLocks noChangeAspect="1" noChangeArrowheads="1"/>
          </p:cNvPicPr>
          <p:nvPr/>
        </p:nvPicPr>
        <p:blipFill>
          <a:blip r:embed="rId2" cstate="print"/>
          <a:srcRect/>
          <a:stretch>
            <a:fillRect/>
          </a:stretch>
        </p:blipFill>
        <p:spPr bwMode="auto">
          <a:xfrm>
            <a:off x="0" y="-304800"/>
            <a:ext cx="8953500" cy="716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smtClean="0"/>
              <a:t>New technologies to improve in-situ data</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21" y="260648"/>
            <a:ext cx="934503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srcRect/>
          <a:stretch>
            <a:fillRect/>
          </a:stretch>
        </p:blipFill>
        <p:spPr bwMode="auto">
          <a:xfrm>
            <a:off x="0" y="0"/>
            <a:ext cx="13011150" cy="7315200"/>
          </a:xfrm>
          <a:prstGeom prst="rect">
            <a:avLst/>
          </a:prstGeom>
          <a:noFill/>
          <a:ln w="9525">
            <a:noFill/>
            <a:miter lim="800000"/>
            <a:headEnd/>
            <a:tailEnd/>
          </a:ln>
        </p:spPr>
      </p:pic>
    </p:spTree>
    <p:extLst>
      <p:ext uri="{BB962C8B-B14F-4D97-AF65-F5344CB8AC3E}">
        <p14:creationId xmlns:p14="http://schemas.microsoft.com/office/powerpoint/2010/main" val="3358353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Geo-Wiki mobile – new technologies...</a:t>
            </a:r>
            <a:endParaRPr lang="de-AT" dirty="0"/>
          </a:p>
        </p:txBody>
      </p:sp>
      <p:pic>
        <p:nvPicPr>
          <p:cNvPr id="14" name="Inhaltsplatzhalter 1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04065" y="1600200"/>
            <a:ext cx="2326869" cy="4525963"/>
          </a:xfr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556792"/>
            <a:ext cx="840465" cy="720080"/>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571194"/>
            <a:ext cx="875928" cy="875928"/>
          </a:xfrm>
          <a:prstGeom prst="rect">
            <a:avLst/>
          </a:prstGeom>
        </p:spPr>
      </p:pic>
      <p:pic>
        <p:nvPicPr>
          <p:cNvPr id="13" name="Inhaltsplatzhalter 12"/>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261126" y="1600200"/>
            <a:ext cx="2430748" cy="4525963"/>
          </a:xfrm>
          <a:prstGeom prst="rect">
            <a:avLst/>
          </a:prstGeom>
        </p:spPr>
      </p:pic>
      <p:sp>
        <p:nvSpPr>
          <p:cNvPr id="7" name="Rechteck 6"/>
          <p:cNvSpPr/>
          <p:nvPr/>
        </p:nvSpPr>
        <p:spPr>
          <a:xfrm>
            <a:off x="6300192" y="4480984"/>
            <a:ext cx="57606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99" name="Picture 3"/>
          <p:cNvPicPr>
            <a:picLocks noChangeAspect="1" noChangeArrowheads="1"/>
          </p:cNvPicPr>
          <p:nvPr/>
        </p:nvPicPr>
        <p:blipFill>
          <a:blip r:embed="rId6" cstate="print"/>
          <a:srcRect/>
          <a:stretch>
            <a:fillRect/>
          </a:stretch>
        </p:blipFill>
        <p:spPr bwMode="auto">
          <a:xfrm>
            <a:off x="6156176" y="2871125"/>
            <a:ext cx="1008112" cy="1241428"/>
          </a:xfrm>
          <a:prstGeom prst="rect">
            <a:avLst/>
          </a:prstGeom>
          <a:noFill/>
          <a:ln w="9525">
            <a:noFill/>
            <a:miter lim="800000"/>
            <a:headEnd/>
            <a:tailEnd/>
          </a:ln>
        </p:spPr>
      </p:pic>
    </p:spTree>
    <p:extLst>
      <p:ext uri="{BB962C8B-B14F-4D97-AF65-F5344CB8AC3E}">
        <p14:creationId xmlns:p14="http://schemas.microsoft.com/office/powerpoint/2010/main" val="656295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48680"/>
            <a:ext cx="7467600" cy="692696"/>
          </a:xfrm>
        </p:spPr>
        <p:txBody>
          <a:bodyPr/>
          <a:lstStyle/>
          <a:p>
            <a:r>
              <a:rPr lang="en-US" dirty="0" err="1" smtClean="0"/>
              <a:t>FarmSupport</a:t>
            </a:r>
            <a:r>
              <a:rPr lang="en-US" dirty="0" smtClean="0"/>
              <a:t> – APP: </a:t>
            </a:r>
            <a:r>
              <a:rPr lang="en-US" dirty="0" err="1" smtClean="0"/>
              <a:t>Menue</a:t>
            </a:r>
            <a:endParaRPr lang="en-US"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83900" y="1600200"/>
            <a:ext cx="29984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433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20688"/>
            <a:ext cx="7467600" cy="692696"/>
          </a:xfrm>
        </p:spPr>
        <p:txBody>
          <a:bodyPr/>
          <a:lstStyle/>
          <a:p>
            <a:r>
              <a:rPr lang="en-US" dirty="0" err="1"/>
              <a:t>FarmSupport</a:t>
            </a:r>
            <a:r>
              <a:rPr lang="en-US" dirty="0"/>
              <a:t> – APP: </a:t>
            </a:r>
            <a:r>
              <a:rPr lang="en-US" dirty="0" smtClean="0"/>
              <a:t>Soil </a:t>
            </a:r>
            <a:r>
              <a:rPr lang="en-US" dirty="0" err="1" smtClean="0"/>
              <a:t>Mosture</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83900" y="1600200"/>
            <a:ext cx="29984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512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836712"/>
            <a:ext cx="7467600" cy="692696"/>
          </a:xfrm>
        </p:spPr>
        <p:txBody>
          <a:bodyPr/>
          <a:lstStyle/>
          <a:p>
            <a:r>
              <a:rPr lang="en-US" sz="3600" dirty="0" err="1"/>
              <a:t>FarmSupport</a:t>
            </a:r>
            <a:r>
              <a:rPr lang="en-US" sz="3600" dirty="0"/>
              <a:t> – </a:t>
            </a:r>
            <a:r>
              <a:rPr lang="en-US" sz="3600" dirty="0" smtClean="0"/>
              <a:t>APP: Sample Question</a:t>
            </a:r>
            <a:endParaRPr lang="en-US" sz="3600"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83900" y="1600200"/>
            <a:ext cx="29984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5417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sz="2800" dirty="0" smtClean="0"/>
              <a:t>Data Sharing and GEOGLAM</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descr="http://www.worldmapper.org/images/largepng/279.png"/>
          <p:cNvPicPr>
            <a:picLocks noChangeAspect="1" noChangeArrowheads="1"/>
          </p:cNvPicPr>
          <p:nvPr/>
        </p:nvPicPr>
        <p:blipFill>
          <a:blip r:embed="rId2" cstate="print"/>
          <a:srcRect/>
          <a:stretch>
            <a:fillRect/>
          </a:stretch>
        </p:blipFill>
        <p:spPr bwMode="auto">
          <a:xfrm>
            <a:off x="63500" y="194766"/>
            <a:ext cx="9080500" cy="4469309"/>
          </a:xfrm>
          <a:prstGeom prst="rect">
            <a:avLst/>
          </a:prstGeom>
          <a:noFill/>
        </p:spPr>
      </p:pic>
      <p:sp>
        <p:nvSpPr>
          <p:cNvPr id="5" name="TextBox 4"/>
          <p:cNvSpPr txBox="1"/>
          <p:nvPr/>
        </p:nvSpPr>
        <p:spPr>
          <a:xfrm>
            <a:off x="2987824" y="5229200"/>
            <a:ext cx="2795637" cy="523220"/>
          </a:xfrm>
          <a:prstGeom prst="rect">
            <a:avLst/>
          </a:prstGeom>
          <a:noFill/>
        </p:spPr>
        <p:txBody>
          <a:bodyPr wrap="none" rtlCol="0">
            <a:spAutoFit/>
          </a:bodyPr>
          <a:lstStyle/>
          <a:p>
            <a:r>
              <a:rPr lang="en-US" sz="2800" b="1" dirty="0" smtClean="0"/>
              <a:t>Military spending</a:t>
            </a:r>
            <a:endParaRPr lang="en-US" sz="28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6443663" y="4797425"/>
            <a:ext cx="2303462" cy="1412875"/>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cstate="print"/>
          <a:srcRect b="26343"/>
          <a:stretch>
            <a:fillRect/>
          </a:stretch>
        </p:blipFill>
        <p:spPr bwMode="auto">
          <a:xfrm>
            <a:off x="611188" y="4797425"/>
            <a:ext cx="5640387" cy="1403350"/>
          </a:xfrm>
          <a:prstGeom prst="rect">
            <a:avLst/>
          </a:prstGeom>
          <a:noFill/>
          <a:ln w="9525">
            <a:noFill/>
            <a:miter lim="800000"/>
            <a:headEnd/>
            <a:tailEnd/>
          </a:ln>
          <a:effectLst/>
        </p:spPr>
      </p:pic>
      <p:sp>
        <p:nvSpPr>
          <p:cNvPr id="29700" name="Rectangle 4"/>
          <p:cNvSpPr>
            <a:spLocks noGrp="1" noChangeArrowheads="1"/>
          </p:cNvSpPr>
          <p:nvPr>
            <p:ph type="ctrTitle" idx="4294967295"/>
          </p:nvPr>
        </p:nvSpPr>
        <p:spPr bwMode="auto">
          <a:xfrm>
            <a:off x="112713" y="1752600"/>
            <a:ext cx="8915400" cy="2057400"/>
          </a:xfrm>
          <a:noFill/>
        </p:spPr>
        <p:txBody>
          <a:bodyPr wrap="square" numCol="1" anchorCtr="0" compatLnSpc="1">
            <a:prstTxWarp prst="textNoShape">
              <a:avLst/>
            </a:prstTxWarp>
          </a:bodyPr>
          <a:lstStyle/>
          <a:p>
            <a:r>
              <a:rPr lang="en-GB" sz="3600" b="0" cap="none" smtClean="0">
                <a:solidFill>
                  <a:srgbClr val="000000"/>
                </a:solidFill>
              </a:rPr>
              <a:t>GEO-GLAM</a:t>
            </a:r>
            <a:br>
              <a:rPr lang="en-GB" sz="3600" b="0" cap="none" smtClean="0">
                <a:solidFill>
                  <a:srgbClr val="000000"/>
                </a:solidFill>
              </a:rPr>
            </a:br>
            <a:r>
              <a:rPr lang="en-GB" sz="3600" b="0" cap="none" smtClean="0">
                <a:solidFill>
                  <a:srgbClr val="000000"/>
                </a:solidFill>
              </a:rPr>
              <a:t/>
            </a:r>
            <a:br>
              <a:rPr lang="en-GB" sz="3600" b="0" cap="none" smtClean="0">
                <a:solidFill>
                  <a:srgbClr val="000000"/>
                </a:solidFill>
              </a:rPr>
            </a:br>
            <a:r>
              <a:rPr lang="en-GB" sz="3600" b="0" cap="none" smtClean="0">
                <a:solidFill>
                  <a:srgbClr val="000000"/>
                </a:solidFill>
              </a:rPr>
              <a:t>The GEO led Initiative for</a:t>
            </a:r>
            <a:br>
              <a:rPr lang="en-GB" sz="3600" b="0" cap="none" smtClean="0">
                <a:solidFill>
                  <a:srgbClr val="000000"/>
                </a:solidFill>
              </a:rPr>
            </a:br>
            <a:r>
              <a:rPr lang="en-GB" sz="3600" b="0" cap="none" smtClean="0">
                <a:solidFill>
                  <a:srgbClr val="000000"/>
                </a:solidFill>
              </a:rPr>
              <a:t>GLOBAL AGRICULTURAL MONITORING</a:t>
            </a:r>
            <a:endParaRPr lang="fr-FR" sz="3600" b="0" cap="none" smtClean="0">
              <a:solidFill>
                <a:srgbClr val="000000"/>
              </a:solidFill>
            </a:endParaRPr>
          </a:p>
        </p:txBody>
      </p:sp>
      <p:sp>
        <p:nvSpPr>
          <p:cNvPr id="29701" name="Rectangle 5"/>
          <p:cNvSpPr>
            <a:spLocks noChangeArrowheads="1"/>
          </p:cNvSpPr>
          <p:nvPr/>
        </p:nvSpPr>
        <p:spPr bwMode="auto">
          <a:xfrm>
            <a:off x="1066800" y="6548438"/>
            <a:ext cx="7620000" cy="304800"/>
          </a:xfrm>
          <a:prstGeom prst="rect">
            <a:avLst/>
          </a:prstGeom>
          <a:noFill/>
          <a:ln w="9525">
            <a:noFill/>
            <a:miter lim="800000"/>
            <a:headEnd/>
            <a:tailEnd/>
          </a:ln>
        </p:spPr>
        <p:txBody>
          <a:bodyPr anchor="ctr"/>
          <a:lstStyle/>
          <a:p>
            <a:pPr algn="r" eaLnBrk="0" hangingPunct="0"/>
            <a:r>
              <a:rPr lang="en-GB" sz="900" b="1" i="1">
                <a:solidFill>
                  <a:srgbClr val="000000"/>
                </a:solidFill>
                <a:cs typeface="Arial" pitchFamily="34" charset="0"/>
              </a:rPr>
              <a:t>GEO Agriculture Community of Practice</a:t>
            </a:r>
            <a:endParaRPr lang="fr-FR" sz="900" i="1">
              <a:solidFill>
                <a:srgbClr val="000000"/>
              </a:solidFill>
              <a:cs typeface="Arial" pitchFamily="34" charset="0"/>
            </a:endParaRPr>
          </a:p>
        </p:txBody>
      </p:sp>
      <p:sp>
        <p:nvSpPr>
          <p:cNvPr id="29702" name="Text Box 6"/>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12F6A021-5260-43CC-83F6-C4F9A146C69A}" type="slidenum">
              <a:rPr lang="fr-FR" b="1">
                <a:solidFill>
                  <a:srgbClr val="000000"/>
                </a:solidFill>
              </a:rPr>
              <a:pPr algn="ctr">
                <a:spcBef>
                  <a:spcPct val="50000"/>
                </a:spcBef>
              </a:pPr>
              <a:t>40</a:t>
            </a:fld>
            <a:endParaRPr lang="fr-FR" b="1">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0" descr="glc-2000.tif"/>
          <p:cNvPicPr>
            <a:picLocks noChangeAspect="1" noChangeArrowheads="1"/>
          </p:cNvPicPr>
          <p:nvPr/>
        </p:nvPicPr>
        <p:blipFill>
          <a:blip r:embed="rId2" cstate="print"/>
          <a:srcRect/>
          <a:stretch>
            <a:fillRect/>
          </a:stretch>
        </p:blipFill>
        <p:spPr bwMode="auto">
          <a:xfrm>
            <a:off x="-36512" y="-27384"/>
            <a:ext cx="2647950" cy="2333625"/>
          </a:xfrm>
          <a:prstGeom prst="rect">
            <a:avLst/>
          </a:prstGeom>
          <a:noFill/>
          <a:ln w="9525">
            <a:noFill/>
            <a:miter lim="800000"/>
            <a:headEnd/>
            <a:tailEnd/>
          </a:ln>
        </p:spPr>
      </p:pic>
      <p:pic>
        <p:nvPicPr>
          <p:cNvPr id="31747" name="Picture 1" descr="globcover.tif"/>
          <p:cNvPicPr>
            <a:picLocks noChangeAspect="1" noChangeArrowheads="1"/>
          </p:cNvPicPr>
          <p:nvPr/>
        </p:nvPicPr>
        <p:blipFill>
          <a:blip r:embed="rId3" cstate="print"/>
          <a:srcRect/>
          <a:stretch>
            <a:fillRect/>
          </a:stretch>
        </p:blipFill>
        <p:spPr bwMode="auto">
          <a:xfrm>
            <a:off x="2700338" y="-27384"/>
            <a:ext cx="2647950" cy="2343150"/>
          </a:xfrm>
          <a:prstGeom prst="rect">
            <a:avLst/>
          </a:prstGeom>
          <a:noFill/>
          <a:ln w="9525">
            <a:noFill/>
            <a:miter lim="800000"/>
            <a:headEnd/>
            <a:tailEnd/>
          </a:ln>
        </p:spPr>
      </p:pic>
      <p:sp>
        <p:nvSpPr>
          <p:cNvPr id="31748"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GB"/>
          </a:p>
        </p:txBody>
      </p:sp>
      <p:pic>
        <p:nvPicPr>
          <p:cNvPr id="31749" name="Picture 6" descr="Modis.tif"/>
          <p:cNvPicPr>
            <a:picLocks noChangeAspect="1" noChangeArrowheads="1"/>
          </p:cNvPicPr>
          <p:nvPr/>
        </p:nvPicPr>
        <p:blipFill>
          <a:blip r:embed="rId4" cstate="print"/>
          <a:srcRect/>
          <a:stretch>
            <a:fillRect/>
          </a:stretch>
        </p:blipFill>
        <p:spPr bwMode="auto">
          <a:xfrm>
            <a:off x="5435601" y="-27384"/>
            <a:ext cx="2663825" cy="2349500"/>
          </a:xfrm>
          <a:prstGeom prst="rect">
            <a:avLst/>
          </a:prstGeom>
          <a:noFill/>
          <a:ln w="9525">
            <a:noFill/>
            <a:miter lim="800000"/>
            <a:headEnd/>
            <a:tailEnd/>
          </a:ln>
        </p:spPr>
      </p:pic>
      <p:pic>
        <p:nvPicPr>
          <p:cNvPr id="31750" name="Picture 7" descr="Hansen.tif"/>
          <p:cNvPicPr>
            <a:picLocks noChangeAspect="1" noChangeArrowheads="1"/>
          </p:cNvPicPr>
          <p:nvPr/>
        </p:nvPicPr>
        <p:blipFill>
          <a:blip r:embed="rId5" cstate="print"/>
          <a:srcRect/>
          <a:stretch>
            <a:fillRect/>
          </a:stretch>
        </p:blipFill>
        <p:spPr bwMode="auto">
          <a:xfrm>
            <a:off x="19570" y="2996952"/>
            <a:ext cx="2674938" cy="2360613"/>
          </a:xfrm>
          <a:prstGeom prst="rect">
            <a:avLst/>
          </a:prstGeom>
          <a:noFill/>
          <a:ln w="9525">
            <a:noFill/>
            <a:miter lim="800000"/>
            <a:headEnd/>
            <a:tailEnd/>
          </a:ln>
        </p:spPr>
      </p:pic>
      <p:pic>
        <p:nvPicPr>
          <p:cNvPr id="31751" name="Picture 8" descr="probability.tif"/>
          <p:cNvPicPr>
            <a:picLocks noChangeAspect="1" noChangeArrowheads="1"/>
          </p:cNvPicPr>
          <p:nvPr/>
        </p:nvPicPr>
        <p:blipFill>
          <a:blip r:embed="rId6" cstate="print"/>
          <a:srcRect/>
          <a:stretch>
            <a:fillRect/>
          </a:stretch>
        </p:blipFill>
        <p:spPr bwMode="auto">
          <a:xfrm>
            <a:off x="2756420" y="2996952"/>
            <a:ext cx="2689225" cy="2373313"/>
          </a:xfrm>
          <a:prstGeom prst="rect">
            <a:avLst/>
          </a:prstGeom>
          <a:noFill/>
          <a:ln w="9525">
            <a:noFill/>
            <a:miter lim="800000"/>
            <a:headEnd/>
            <a:tailEnd/>
          </a:ln>
        </p:spPr>
      </p:pic>
      <p:pic>
        <p:nvPicPr>
          <p:cNvPr id="31752" name="Picture 9" descr="synergy2.tif"/>
          <p:cNvPicPr>
            <a:picLocks noChangeAspect="1" noChangeArrowheads="1"/>
          </p:cNvPicPr>
          <p:nvPr/>
        </p:nvPicPr>
        <p:blipFill>
          <a:blip r:embed="rId7" cstate="print"/>
          <a:srcRect/>
          <a:stretch>
            <a:fillRect/>
          </a:stretch>
        </p:blipFill>
        <p:spPr bwMode="auto">
          <a:xfrm>
            <a:off x="5564708" y="2996952"/>
            <a:ext cx="2679700" cy="2365375"/>
          </a:xfrm>
          <a:prstGeom prst="rect">
            <a:avLst/>
          </a:prstGeom>
          <a:noFill/>
          <a:ln w="9525">
            <a:noFill/>
            <a:miter lim="800000"/>
            <a:headEnd/>
            <a:tailEnd/>
          </a:ln>
        </p:spPr>
      </p:pic>
      <p:sp>
        <p:nvSpPr>
          <p:cNvPr id="31753" name="TextBox 10"/>
          <p:cNvSpPr txBox="1">
            <a:spLocks noChangeArrowheads="1"/>
          </p:cNvSpPr>
          <p:nvPr/>
        </p:nvSpPr>
        <p:spPr bwMode="auto">
          <a:xfrm>
            <a:off x="107951" y="2420541"/>
            <a:ext cx="2384425" cy="430213"/>
          </a:xfrm>
          <a:prstGeom prst="rect">
            <a:avLst/>
          </a:prstGeom>
          <a:noFill/>
          <a:ln w="9525">
            <a:noFill/>
            <a:miter lim="800000"/>
            <a:headEnd/>
            <a:tailEnd/>
          </a:ln>
        </p:spPr>
        <p:txBody>
          <a:bodyPr wrap="none">
            <a:spAutoFit/>
          </a:bodyPr>
          <a:lstStyle/>
          <a:p>
            <a:r>
              <a:rPr lang="en-GB" sz="2200"/>
              <a:t>Cropland GLC-2000</a:t>
            </a:r>
          </a:p>
        </p:txBody>
      </p:sp>
      <p:sp>
        <p:nvSpPr>
          <p:cNvPr id="31754" name="TextBox 11"/>
          <p:cNvSpPr txBox="1">
            <a:spLocks noChangeArrowheads="1"/>
          </p:cNvSpPr>
          <p:nvPr/>
        </p:nvSpPr>
        <p:spPr bwMode="auto">
          <a:xfrm>
            <a:off x="2843213" y="2420541"/>
            <a:ext cx="2482850" cy="430213"/>
          </a:xfrm>
          <a:prstGeom prst="rect">
            <a:avLst/>
          </a:prstGeom>
          <a:noFill/>
          <a:ln w="9525">
            <a:noFill/>
            <a:miter lim="800000"/>
            <a:headEnd/>
            <a:tailEnd/>
          </a:ln>
        </p:spPr>
        <p:txBody>
          <a:bodyPr wrap="none">
            <a:spAutoFit/>
          </a:bodyPr>
          <a:lstStyle/>
          <a:p>
            <a:r>
              <a:rPr lang="en-GB" sz="2200"/>
              <a:t>Cropland GlobCover</a:t>
            </a:r>
          </a:p>
        </p:txBody>
      </p:sp>
      <p:sp>
        <p:nvSpPr>
          <p:cNvPr id="31755" name="TextBox 12"/>
          <p:cNvSpPr txBox="1">
            <a:spLocks noChangeArrowheads="1"/>
          </p:cNvSpPr>
          <p:nvPr/>
        </p:nvSpPr>
        <p:spPr bwMode="auto">
          <a:xfrm>
            <a:off x="5651501" y="2420541"/>
            <a:ext cx="2149475" cy="430213"/>
          </a:xfrm>
          <a:prstGeom prst="rect">
            <a:avLst/>
          </a:prstGeom>
          <a:noFill/>
          <a:ln w="9525">
            <a:noFill/>
            <a:miter lim="800000"/>
            <a:headEnd/>
            <a:tailEnd/>
          </a:ln>
        </p:spPr>
        <p:txBody>
          <a:bodyPr wrap="none">
            <a:spAutoFit/>
          </a:bodyPr>
          <a:lstStyle/>
          <a:p>
            <a:r>
              <a:rPr lang="en-GB" sz="2200"/>
              <a:t>Cropland  MODIS</a:t>
            </a:r>
          </a:p>
        </p:txBody>
      </p:sp>
      <p:sp>
        <p:nvSpPr>
          <p:cNvPr id="31756" name="TextBox 13"/>
          <p:cNvSpPr txBox="1">
            <a:spLocks noChangeArrowheads="1"/>
          </p:cNvSpPr>
          <p:nvPr/>
        </p:nvSpPr>
        <p:spPr bwMode="auto">
          <a:xfrm>
            <a:off x="306908" y="5444877"/>
            <a:ext cx="1954212" cy="431800"/>
          </a:xfrm>
          <a:prstGeom prst="rect">
            <a:avLst/>
          </a:prstGeom>
          <a:noFill/>
          <a:ln w="9525">
            <a:noFill/>
            <a:miter lim="800000"/>
            <a:headEnd/>
            <a:tailEnd/>
          </a:ln>
        </p:spPr>
        <p:txBody>
          <a:bodyPr wrap="none">
            <a:spAutoFit/>
          </a:bodyPr>
          <a:lstStyle/>
          <a:p>
            <a:r>
              <a:rPr lang="en-GB" sz="2200"/>
              <a:t>Crop Likelihood</a:t>
            </a:r>
          </a:p>
        </p:txBody>
      </p:sp>
      <p:sp>
        <p:nvSpPr>
          <p:cNvPr id="31757" name="TextBox 14"/>
          <p:cNvSpPr txBox="1">
            <a:spLocks noChangeArrowheads="1"/>
          </p:cNvSpPr>
          <p:nvPr/>
        </p:nvSpPr>
        <p:spPr bwMode="auto">
          <a:xfrm>
            <a:off x="3259658" y="5444877"/>
            <a:ext cx="1655762" cy="431800"/>
          </a:xfrm>
          <a:prstGeom prst="rect">
            <a:avLst/>
          </a:prstGeom>
          <a:noFill/>
          <a:ln w="9525">
            <a:noFill/>
            <a:miter lim="800000"/>
            <a:headEnd/>
            <a:tailEnd/>
          </a:ln>
        </p:spPr>
        <p:txBody>
          <a:bodyPr wrap="none">
            <a:spAutoFit/>
          </a:bodyPr>
          <a:lstStyle/>
          <a:p>
            <a:r>
              <a:rPr lang="en-GB" sz="2200"/>
              <a:t>Synergy map</a:t>
            </a:r>
          </a:p>
        </p:txBody>
      </p:sp>
      <p:sp>
        <p:nvSpPr>
          <p:cNvPr id="31758" name="TextBox 15"/>
          <p:cNvSpPr txBox="1">
            <a:spLocks noChangeArrowheads="1"/>
          </p:cNvSpPr>
          <p:nvPr/>
        </p:nvSpPr>
        <p:spPr bwMode="auto">
          <a:xfrm>
            <a:off x="5707583" y="5444877"/>
            <a:ext cx="2447925" cy="431800"/>
          </a:xfrm>
          <a:prstGeom prst="rect">
            <a:avLst/>
          </a:prstGeom>
          <a:noFill/>
          <a:ln w="9525">
            <a:noFill/>
            <a:miter lim="800000"/>
            <a:headEnd/>
            <a:tailEnd/>
          </a:ln>
        </p:spPr>
        <p:txBody>
          <a:bodyPr wrap="none">
            <a:spAutoFit/>
          </a:bodyPr>
          <a:lstStyle/>
          <a:p>
            <a:r>
              <a:rPr lang="en-GB" sz="2200"/>
              <a:t>Calibrated Cropland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2915295" y="260350"/>
            <a:ext cx="5545137" cy="5545138"/>
          </a:xfrm>
          <a:prstGeom prst="rect">
            <a:avLst/>
          </a:prstGeom>
          <a:noFill/>
          <a:ln w="9525">
            <a:noFill/>
            <a:miter lim="800000"/>
            <a:headEnd/>
            <a:tailEnd/>
          </a:ln>
        </p:spPr>
      </p:pic>
      <p:sp>
        <p:nvSpPr>
          <p:cNvPr id="32771" name="TextBox 4"/>
          <p:cNvSpPr txBox="1">
            <a:spLocks noChangeArrowheads="1"/>
          </p:cNvSpPr>
          <p:nvPr/>
        </p:nvSpPr>
        <p:spPr bwMode="auto">
          <a:xfrm>
            <a:off x="142844" y="4857760"/>
            <a:ext cx="4060825" cy="2246769"/>
          </a:xfrm>
          <a:prstGeom prst="rect">
            <a:avLst/>
          </a:prstGeom>
          <a:noFill/>
          <a:ln w="9525">
            <a:noFill/>
            <a:miter lim="800000"/>
            <a:headEnd/>
            <a:tailEnd/>
          </a:ln>
        </p:spPr>
        <p:txBody>
          <a:bodyPr>
            <a:spAutoFit/>
          </a:bodyPr>
          <a:lstStyle/>
          <a:p>
            <a:pPr>
              <a:buFont typeface="Arial" charset="0"/>
              <a:buChar char="•"/>
            </a:pPr>
            <a:r>
              <a:rPr lang="en-GB" dirty="0"/>
              <a:t> IIASA/ILRI map in Geo-Wiki</a:t>
            </a:r>
          </a:p>
          <a:p>
            <a:pPr>
              <a:buFont typeface="Arial" charset="0"/>
              <a:buChar char="•"/>
            </a:pPr>
            <a:r>
              <a:rPr lang="en-GB" dirty="0"/>
              <a:t> Available for download</a:t>
            </a:r>
          </a:p>
          <a:p>
            <a:pPr>
              <a:buFont typeface="Arial" charset="0"/>
              <a:buChar char="•"/>
            </a:pPr>
            <a:r>
              <a:rPr lang="en-GB" dirty="0"/>
              <a:t> Published in Fritz et al. (2011</a:t>
            </a:r>
            <a:r>
              <a:rPr lang="en-GB" dirty="0" smtClean="0"/>
              <a:t>), GRL</a:t>
            </a:r>
            <a:endParaRPr lang="en-GB" dirty="0"/>
          </a:p>
          <a:p>
            <a:endParaRPr lang="en-GB"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457200" y="76200"/>
            <a:ext cx="8229600" cy="990600"/>
          </a:xfrm>
        </p:spPr>
        <p:txBody>
          <a:bodyPr>
            <a:noAutofit/>
          </a:bodyPr>
          <a:lstStyle/>
          <a:p>
            <a:r>
              <a:rPr lang="en-US" sz="2800" b="1" dirty="0" smtClean="0"/>
              <a:t>Land-</a:t>
            </a:r>
            <a:r>
              <a:rPr lang="en-US" sz="2800" b="1" dirty="0" err="1" smtClean="0"/>
              <a:t>useMap</a:t>
            </a:r>
            <a:r>
              <a:rPr lang="en-US" sz="2800" b="1" dirty="0" smtClean="0"/>
              <a:t>: An improved global land-use map</a:t>
            </a:r>
          </a:p>
        </p:txBody>
      </p:sp>
      <p:sp>
        <p:nvSpPr>
          <p:cNvPr id="19461" name="Line 4"/>
          <p:cNvSpPr>
            <a:spLocks noChangeShapeType="1"/>
          </p:cNvSpPr>
          <p:nvPr/>
        </p:nvSpPr>
        <p:spPr bwMode="auto">
          <a:xfrm>
            <a:off x="3962400" y="1143000"/>
            <a:ext cx="5181600" cy="0"/>
          </a:xfrm>
          <a:prstGeom prst="line">
            <a:avLst/>
          </a:prstGeom>
          <a:noFill/>
          <a:ln w="38100">
            <a:solidFill>
              <a:srgbClr val="FFC000"/>
            </a:solidFill>
            <a:round/>
            <a:headEnd/>
            <a:tailEnd/>
          </a:ln>
        </p:spPr>
        <p:txBody>
          <a:bodyPr/>
          <a:lstStyle/>
          <a:p>
            <a:endParaRPr lang="en-US">
              <a:solidFill>
                <a:prstClr val="black"/>
              </a:solidFill>
            </a:endParaRPr>
          </a:p>
        </p:txBody>
      </p:sp>
      <p:pic>
        <p:nvPicPr>
          <p:cNvPr id="9" name="Picture 8" descr="group_pic.jpg"/>
          <p:cNvPicPr>
            <a:picLocks noChangeAspect="1"/>
          </p:cNvPicPr>
          <p:nvPr/>
        </p:nvPicPr>
        <p:blipFill>
          <a:blip r:embed="rId3" cstate="print"/>
          <a:stretch>
            <a:fillRect/>
          </a:stretch>
        </p:blipFill>
        <p:spPr>
          <a:xfrm>
            <a:off x="104191" y="1295400"/>
            <a:ext cx="6068009" cy="3391631"/>
          </a:xfrm>
          <a:prstGeom prst="rect">
            <a:avLst/>
          </a:prstGeom>
        </p:spPr>
      </p:pic>
      <p:pic>
        <p:nvPicPr>
          <p:cNvPr id="7" name="Picture 6" descr="IMG_1483.jpg"/>
          <p:cNvPicPr>
            <a:picLocks noChangeAspect="1"/>
          </p:cNvPicPr>
          <p:nvPr/>
        </p:nvPicPr>
        <p:blipFill>
          <a:blip r:embed="rId4" cstate="print"/>
          <a:srcRect l="32227" t="2151" r="35547"/>
          <a:stretch>
            <a:fillRect/>
          </a:stretch>
        </p:blipFill>
        <p:spPr>
          <a:xfrm>
            <a:off x="-76200" y="0"/>
            <a:ext cx="609600" cy="6934200"/>
          </a:xfrm>
          <a:prstGeom prst="rect">
            <a:avLst/>
          </a:prstGeom>
          <a:ln>
            <a:noFill/>
          </a:ln>
          <a:effectLst>
            <a:softEdge rad="112500"/>
          </a:effectLst>
        </p:spPr>
      </p:pic>
      <p:sp>
        <p:nvSpPr>
          <p:cNvPr id="8" name="TextBox 7"/>
          <p:cNvSpPr txBox="1"/>
          <p:nvPr/>
        </p:nvSpPr>
        <p:spPr>
          <a:xfrm>
            <a:off x="6019800" y="1066800"/>
            <a:ext cx="3276600" cy="3754874"/>
          </a:xfrm>
          <a:prstGeom prst="rect">
            <a:avLst/>
          </a:prstGeom>
          <a:solidFill>
            <a:schemeClr val="bg1"/>
          </a:solidFill>
        </p:spPr>
        <p:txBody>
          <a:bodyPr wrap="square" rtlCol="0">
            <a:spAutoFit/>
          </a:bodyPr>
          <a:lstStyle/>
          <a:p>
            <a:r>
              <a:rPr lang="en-GB" dirty="0" smtClean="0">
                <a:solidFill>
                  <a:prstClr val="black"/>
                </a:solidFill>
              </a:rPr>
              <a:t>Land-</a:t>
            </a:r>
            <a:r>
              <a:rPr lang="en-GB" dirty="0" err="1" smtClean="0">
                <a:solidFill>
                  <a:prstClr val="black"/>
                </a:solidFill>
              </a:rPr>
              <a:t>useMap</a:t>
            </a:r>
            <a:r>
              <a:rPr lang="en-GB" dirty="0" smtClean="0">
                <a:solidFill>
                  <a:prstClr val="black"/>
                </a:solidFill>
              </a:rPr>
              <a:t>  was initiated </a:t>
            </a:r>
            <a:r>
              <a:rPr lang="en-GB" dirty="0">
                <a:solidFill>
                  <a:prstClr val="black"/>
                </a:solidFill>
              </a:rPr>
              <a:t>at the </a:t>
            </a:r>
            <a:r>
              <a:rPr lang="en-GB" dirty="0" smtClean="0">
                <a:solidFill>
                  <a:prstClr val="black"/>
                </a:solidFill>
              </a:rPr>
              <a:t>June 2011 IIASA workshop on Characterizing and Validating</a:t>
            </a:r>
          </a:p>
          <a:p>
            <a:r>
              <a:rPr lang="en-GB" dirty="0" smtClean="0">
                <a:solidFill>
                  <a:prstClr val="black"/>
                </a:solidFill>
              </a:rPr>
              <a:t>Global Agricultural </a:t>
            </a:r>
            <a:r>
              <a:rPr lang="en-GB" dirty="0" err="1" smtClean="0">
                <a:solidFill>
                  <a:prstClr val="black"/>
                </a:solidFill>
              </a:rPr>
              <a:t>Landcover</a:t>
            </a:r>
            <a:endParaRPr lang="en-GB" dirty="0">
              <a:solidFill>
                <a:prstClr val="black"/>
              </a:solidFill>
            </a:endParaRPr>
          </a:p>
          <a:p>
            <a:endParaRPr lang="en-GB" dirty="0">
              <a:solidFill>
                <a:prstClr val="black"/>
              </a:solidFill>
            </a:endParaRPr>
          </a:p>
          <a:p>
            <a:r>
              <a:rPr lang="en-GB" sz="1600" b="1" dirty="0" smtClean="0">
                <a:solidFill>
                  <a:prstClr val="black"/>
                </a:solidFill>
              </a:rPr>
              <a:t>Concept</a:t>
            </a:r>
            <a:r>
              <a:rPr lang="en-GB" sz="1600" b="1" dirty="0">
                <a:solidFill>
                  <a:prstClr val="black"/>
                </a:solidFill>
              </a:rPr>
              <a:t>: </a:t>
            </a:r>
            <a:r>
              <a:rPr lang="en-GB" sz="1600" b="1" dirty="0" smtClean="0">
                <a:solidFill>
                  <a:prstClr val="black"/>
                </a:solidFill>
              </a:rPr>
              <a:t>collecting, harmonising and mapping global land-use and collecting in-situ data by establishing a network of national and global map producers and </a:t>
            </a:r>
          </a:p>
          <a:p>
            <a:r>
              <a:rPr lang="en-GB" sz="1600" b="1" dirty="0" smtClean="0">
                <a:solidFill>
                  <a:prstClr val="black"/>
                </a:solidFill>
              </a:rPr>
              <a:t>land –use scientists</a:t>
            </a:r>
            <a:endParaRPr lang="en-GB" sz="1600" dirty="0">
              <a:solidFill>
                <a:prstClr val="black"/>
              </a:solidFill>
            </a:endParaRPr>
          </a:p>
          <a:p>
            <a:r>
              <a:rPr lang="en-GB" sz="1600" b="1" dirty="0" smtClean="0">
                <a:solidFill>
                  <a:prstClr val="black"/>
                </a:solidFill>
              </a:rPr>
              <a:t>Lead: Steffen Fritz, Linda See (IIASA)</a:t>
            </a:r>
            <a:endParaRPr lang="en-GB" sz="1600" b="1" dirty="0">
              <a:solidFill>
                <a:prstClr val="black"/>
              </a:solidFill>
            </a:endParaRPr>
          </a:p>
          <a:p>
            <a:endParaRPr lang="en-GB" b="1" dirty="0">
              <a:solidFill>
                <a:prstClr val="black"/>
              </a:solidFill>
            </a:endParaRPr>
          </a:p>
          <a:p>
            <a:endParaRPr lang="en-US" dirty="0">
              <a:solidFill>
                <a:prstClr val="black"/>
              </a:solidFill>
            </a:endParaRPr>
          </a:p>
        </p:txBody>
      </p:sp>
      <p:sp>
        <p:nvSpPr>
          <p:cNvPr id="11" name="TextBox 10"/>
          <p:cNvSpPr txBox="1"/>
          <p:nvPr/>
        </p:nvSpPr>
        <p:spPr>
          <a:xfrm>
            <a:off x="457200" y="4648200"/>
            <a:ext cx="8758808" cy="2831544"/>
          </a:xfrm>
          <a:prstGeom prst="rect">
            <a:avLst/>
          </a:prstGeom>
          <a:noFill/>
        </p:spPr>
        <p:txBody>
          <a:bodyPr wrap="none" rtlCol="0">
            <a:spAutoFit/>
          </a:bodyPr>
          <a:lstStyle/>
          <a:p>
            <a:pPr>
              <a:buFont typeface="Arial" pitchFamily="34" charset="0"/>
              <a:buChar char="•"/>
            </a:pPr>
            <a:r>
              <a:rPr lang="en-GB" sz="1600" dirty="0" smtClean="0"/>
              <a:t>GOAL: to produce an improved land-use map and to collect in-situ data on land-use (crop type, </a:t>
            </a:r>
          </a:p>
          <a:p>
            <a:r>
              <a:rPr lang="en-GB" sz="1600" dirty="0" smtClean="0"/>
              <a:t>  irrigated cropland, rangeland, plantation </a:t>
            </a:r>
            <a:r>
              <a:rPr lang="en-GB" sz="1600" dirty="0" err="1" smtClean="0"/>
              <a:t>ec</a:t>
            </a:r>
            <a:r>
              <a:rPr lang="en-GB" sz="1600" dirty="0" smtClean="0"/>
              <a:t>.) </a:t>
            </a:r>
          </a:p>
          <a:p>
            <a:pPr>
              <a:buFont typeface="Arial" pitchFamily="34" charset="0"/>
              <a:buChar char="•"/>
            </a:pPr>
            <a:r>
              <a:rPr lang="en-GB" sz="1600" dirty="0" smtClean="0"/>
              <a:t>Facilitate data sharing of already existing national, regional and global maps and in-situ data</a:t>
            </a:r>
          </a:p>
          <a:p>
            <a:pPr>
              <a:buFont typeface="Arial" pitchFamily="34" charset="0"/>
              <a:buChar char="•"/>
            </a:pPr>
            <a:r>
              <a:rPr lang="en-GB" sz="1600" dirty="0" smtClean="0"/>
              <a:t>Use advanced technologies (e.g. geo-wiki.org and </a:t>
            </a:r>
            <a:r>
              <a:rPr lang="en-GB" sz="1600" dirty="0" err="1" smtClean="0"/>
              <a:t>smartphone</a:t>
            </a:r>
            <a:r>
              <a:rPr lang="en-GB" sz="1600" dirty="0" smtClean="0"/>
              <a:t> applications) to visualise, collect and </a:t>
            </a:r>
          </a:p>
          <a:p>
            <a:r>
              <a:rPr lang="en-GB" sz="1600" dirty="0" smtClean="0"/>
              <a:t>  share data and to incorporate expert knowledge.     </a:t>
            </a:r>
          </a:p>
          <a:p>
            <a:pPr>
              <a:buFont typeface="Arial" pitchFamily="34" charset="0"/>
              <a:buChar char="•"/>
            </a:pPr>
            <a:r>
              <a:rPr lang="en-GB" sz="1600" dirty="0" smtClean="0"/>
              <a:t>Results from Land-</a:t>
            </a:r>
            <a:r>
              <a:rPr lang="en-GB" sz="1600" dirty="0" err="1" smtClean="0"/>
              <a:t>useMap</a:t>
            </a:r>
            <a:r>
              <a:rPr lang="en-GB" sz="1600" dirty="0" smtClean="0"/>
              <a:t> will help to:</a:t>
            </a:r>
          </a:p>
          <a:p>
            <a:pPr lvl="1">
              <a:buFont typeface="Arial" pitchFamily="34" charset="0"/>
              <a:buChar char="•"/>
            </a:pPr>
            <a:r>
              <a:rPr lang="en-GB" sz="1600" dirty="0" smtClean="0"/>
              <a:t>Improve agricultural monitoring</a:t>
            </a:r>
          </a:p>
          <a:p>
            <a:pPr lvl="1">
              <a:buFont typeface="Arial" pitchFamily="34" charset="0"/>
              <a:buChar char="•"/>
            </a:pPr>
            <a:r>
              <a:rPr lang="en-GB" sz="1600" dirty="0" smtClean="0"/>
              <a:t>Improve datasets used for integrated modelling studies</a:t>
            </a:r>
          </a:p>
          <a:p>
            <a:pPr lvl="1">
              <a:buFont typeface="Arial" pitchFamily="34" charset="0"/>
              <a:buChar char="•"/>
            </a:pPr>
            <a:r>
              <a:rPr lang="en-GB" sz="1600" dirty="0" smtClean="0"/>
              <a:t>improve decision making on sustainable development, food security and support climate policies</a:t>
            </a:r>
          </a:p>
          <a:p>
            <a:pPr lvl="1">
              <a:buFont typeface="Arial" pitchFamily="34" charset="0"/>
              <a:buChar char="•"/>
            </a:pPr>
            <a:endParaRPr lang="en-GB" sz="1600" dirty="0" smtClean="0"/>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ountry_Ranking4.png"/>
          <p:cNvPicPr/>
          <p:nvPr/>
        </p:nvPicPr>
        <p:blipFill>
          <a:blip r:embed="rId2" cstate="print"/>
          <a:stretch>
            <a:fillRect/>
          </a:stretch>
        </p:blipFill>
        <p:spPr>
          <a:xfrm>
            <a:off x="571472" y="1142984"/>
            <a:ext cx="7215238" cy="485778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57200" y="914400"/>
            <a:ext cx="7715250" cy="431800"/>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sz="2400" b="1">
                <a:solidFill>
                  <a:srgbClr val="000000"/>
                </a:solidFill>
                <a:cs typeface="Arial" pitchFamily="34" charset="0"/>
              </a:rPr>
              <a:t>1. Background : The G20 Agriculture Priority (2011)</a:t>
            </a:r>
            <a:endParaRPr lang="en-GB" sz="2400" b="1" i="1">
              <a:solidFill>
                <a:srgbClr val="000000"/>
              </a:solidFill>
              <a:cs typeface="Arial" pitchFamily="34" charset="0"/>
            </a:endParaRPr>
          </a:p>
          <a:p>
            <a:pPr marL="269875" indent="-269875" eaLnBrk="0" hangingPunct="0">
              <a:lnSpc>
                <a:spcPct val="80000"/>
              </a:lnSpc>
              <a:spcBef>
                <a:spcPct val="50000"/>
              </a:spcBef>
              <a:buFont typeface="Arial" pitchFamily="34" charset="0"/>
              <a:buNone/>
            </a:pPr>
            <a:endParaRPr lang="en-GB" sz="2400" b="1" i="1">
              <a:solidFill>
                <a:srgbClr val="000000"/>
              </a:solidFill>
              <a:cs typeface="Arial" pitchFamily="34" charset="0"/>
            </a:endParaRPr>
          </a:p>
        </p:txBody>
      </p:sp>
      <p:sp>
        <p:nvSpPr>
          <p:cNvPr id="30723" name="Rectangle 3"/>
          <p:cNvSpPr>
            <a:spLocks noGrp="1" noChangeArrowheads="1"/>
          </p:cNvSpPr>
          <p:nvPr>
            <p:ph type="body" idx="4294967295"/>
          </p:nvPr>
        </p:nvSpPr>
        <p:spPr>
          <a:xfrm>
            <a:off x="533400" y="1447800"/>
            <a:ext cx="7772400" cy="1511300"/>
          </a:xfrm>
          <a:noFill/>
        </p:spPr>
        <p:txBody>
          <a:bodyPr/>
          <a:lstStyle/>
          <a:p>
            <a:pPr marL="0" indent="0">
              <a:spcBef>
                <a:spcPct val="50000"/>
              </a:spcBef>
              <a:buFont typeface="Arial" pitchFamily="34" charset="0"/>
              <a:buNone/>
            </a:pPr>
            <a:r>
              <a:rPr lang="en-US" sz="2000" smtClean="0">
                <a:solidFill>
                  <a:srgbClr val="000000"/>
                </a:solidFill>
              </a:rPr>
              <a:t>“ We, the G20 Agriculture Ministers, meet today to address the issue of </a:t>
            </a:r>
            <a:r>
              <a:rPr lang="en-US" sz="2000" b="1" u="sng" smtClean="0">
                <a:solidFill>
                  <a:srgbClr val="000000"/>
                </a:solidFill>
              </a:rPr>
              <a:t>food price volatility</a:t>
            </a:r>
            <a:r>
              <a:rPr lang="en-US" sz="2000" smtClean="0">
                <a:solidFill>
                  <a:srgbClr val="000000"/>
                </a:solidFill>
              </a:rPr>
              <a:t> with the ultimate objective to improve food security and agree on an “Action Plan on food price volatility and agriculture” that will be submitted to our Leaders at their Summit in November 2011.”</a:t>
            </a:r>
          </a:p>
          <a:p>
            <a:pPr marL="0" indent="0" algn="r">
              <a:spcBef>
                <a:spcPct val="50000"/>
              </a:spcBef>
              <a:buFont typeface="Arial" pitchFamily="34" charset="0"/>
              <a:buNone/>
            </a:pPr>
            <a:r>
              <a:rPr lang="en-GB" sz="2000" i="1" smtClean="0">
                <a:solidFill>
                  <a:srgbClr val="000000"/>
                </a:solidFill>
              </a:rPr>
              <a:t>(introduction of the “G20 Agriculture Action Plan”, June 2011)</a:t>
            </a:r>
          </a:p>
        </p:txBody>
      </p:sp>
      <p:grpSp>
        <p:nvGrpSpPr>
          <p:cNvPr id="2" name="Group 4"/>
          <p:cNvGrpSpPr>
            <a:grpSpLocks/>
          </p:cNvGrpSpPr>
          <p:nvPr/>
        </p:nvGrpSpPr>
        <p:grpSpPr bwMode="auto">
          <a:xfrm>
            <a:off x="228600" y="3581400"/>
            <a:ext cx="8763000" cy="2519363"/>
            <a:chOff x="144" y="2256"/>
            <a:chExt cx="5520" cy="1587"/>
          </a:xfrm>
        </p:grpSpPr>
        <p:pic>
          <p:nvPicPr>
            <p:cNvPr id="30725" name="Picture 5"/>
            <p:cNvPicPr>
              <a:picLocks noChangeAspect="1" noChangeArrowheads="1"/>
            </p:cNvPicPr>
            <p:nvPr/>
          </p:nvPicPr>
          <p:blipFill>
            <a:blip r:embed="rId2" cstate="print"/>
            <a:srcRect/>
            <a:stretch>
              <a:fillRect/>
            </a:stretch>
          </p:blipFill>
          <p:spPr bwMode="auto">
            <a:xfrm>
              <a:off x="144" y="2256"/>
              <a:ext cx="3175" cy="1587"/>
            </a:xfrm>
            <a:prstGeom prst="rect">
              <a:avLst/>
            </a:prstGeom>
            <a:noFill/>
            <a:ln w="9525">
              <a:noFill/>
              <a:miter lim="800000"/>
              <a:headEnd/>
              <a:tailEnd/>
            </a:ln>
            <a:effectLst/>
          </p:spPr>
        </p:pic>
        <p:sp>
          <p:nvSpPr>
            <p:cNvPr id="30726" name="Rectangle 6"/>
            <p:cNvSpPr>
              <a:spLocks noChangeArrowheads="1"/>
            </p:cNvSpPr>
            <p:nvPr/>
          </p:nvSpPr>
          <p:spPr bwMode="auto">
            <a:xfrm>
              <a:off x="3408" y="2736"/>
              <a:ext cx="2256" cy="875"/>
            </a:xfrm>
            <a:prstGeom prst="rect">
              <a:avLst/>
            </a:prstGeom>
            <a:noFill/>
            <a:ln w="9525">
              <a:noFill/>
              <a:miter lim="800000"/>
              <a:headEnd/>
              <a:tailEnd/>
            </a:ln>
            <a:effectLst/>
          </p:spPr>
          <p:txBody>
            <a:bodyPr/>
            <a:lstStyle/>
            <a:p>
              <a:pPr eaLnBrk="0" hangingPunct="0">
                <a:spcBef>
                  <a:spcPct val="50000"/>
                </a:spcBef>
              </a:pPr>
              <a:r>
                <a:rPr lang="en-US">
                  <a:solidFill>
                    <a:srgbClr val="000000"/>
                  </a:solidFill>
                  <a:cs typeface="Arial" pitchFamily="34" charset="0"/>
                </a:rPr>
                <a:t>At risk :</a:t>
              </a:r>
            </a:p>
            <a:p>
              <a:pPr eaLnBrk="0" hangingPunct="0">
                <a:spcBef>
                  <a:spcPct val="50000"/>
                </a:spcBef>
                <a:buFontTx/>
                <a:buChar char="-"/>
              </a:pPr>
              <a:r>
                <a:rPr lang="en-US">
                  <a:solidFill>
                    <a:srgbClr val="000000"/>
                  </a:solidFill>
                  <a:cs typeface="Arial" pitchFamily="34" charset="0"/>
                </a:rPr>
                <a:t> Access to food for populations</a:t>
              </a:r>
            </a:p>
            <a:p>
              <a:pPr eaLnBrk="0" hangingPunct="0">
                <a:spcBef>
                  <a:spcPct val="50000"/>
                </a:spcBef>
                <a:buFontTx/>
                <a:buChar char="-"/>
              </a:pPr>
              <a:r>
                <a:rPr lang="en-GB" i="1">
                  <a:solidFill>
                    <a:srgbClr val="000000"/>
                  </a:solidFill>
                  <a:cs typeface="Arial" pitchFamily="34" charset="0"/>
                </a:rPr>
                <a:t> </a:t>
              </a:r>
              <a:r>
                <a:rPr lang="en-GB">
                  <a:solidFill>
                    <a:srgbClr val="000000"/>
                  </a:solidFill>
                  <a:cs typeface="Arial" pitchFamily="34" charset="0"/>
                </a:rPr>
                <a:t>Investment in the agricultural sector (</a:t>
              </a:r>
              <a:r>
                <a:rPr lang="en-GB" sz="1400" i="1">
                  <a:solidFill>
                    <a:srgbClr val="000000"/>
                  </a:solidFill>
                  <a:cs typeface="Arial" pitchFamily="34" charset="0"/>
                </a:rPr>
                <a:t>increase production by +70% over 2010- 2050</a:t>
              </a:r>
              <a:r>
                <a:rPr lang="en-GB">
                  <a:solidFill>
                    <a:srgbClr val="000000"/>
                  </a:solidFill>
                  <a:cs typeface="Arial" pitchFamily="34" charset="0"/>
                </a:rPr>
                <a:t>)</a:t>
              </a:r>
            </a:p>
          </p:txBody>
        </p:sp>
      </p:grpSp>
      <p:sp>
        <p:nvSpPr>
          <p:cNvPr id="30727" name="Line 7"/>
          <p:cNvSpPr>
            <a:spLocks noChangeShapeType="1"/>
          </p:cNvSpPr>
          <p:nvPr/>
        </p:nvSpPr>
        <p:spPr bwMode="auto">
          <a:xfrm>
            <a:off x="0" y="1219200"/>
            <a:ext cx="9144000" cy="0"/>
          </a:xfrm>
          <a:prstGeom prst="line">
            <a:avLst/>
          </a:prstGeom>
          <a:noFill/>
          <a:ln w="9525">
            <a:solidFill>
              <a:srgbClr val="000000"/>
            </a:solidFill>
            <a:round/>
            <a:headEnd/>
            <a:tailEnd/>
          </a:ln>
          <a:effectLst/>
        </p:spPr>
        <p:txBody>
          <a:bodyPr anchor="ctr"/>
          <a:lstStyle/>
          <a:p>
            <a:endParaRPr lang="en-US"/>
          </a:p>
        </p:txBody>
      </p:sp>
      <p:sp>
        <p:nvSpPr>
          <p:cNvPr id="30728" name="Text Box 8"/>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FE7AC6FF-57A4-4BBB-94C0-BA5432077F54}" type="slidenum">
              <a:rPr lang="fr-FR" b="1">
                <a:solidFill>
                  <a:srgbClr val="000000"/>
                </a:solidFill>
              </a:rPr>
              <a:pPr algn="ctr">
                <a:spcBef>
                  <a:spcPct val="50000"/>
                </a:spcBef>
              </a:pPr>
              <a:t>45</a:t>
            </a:fld>
            <a:endParaRPr lang="fr-FR" b="1">
              <a:solidFill>
                <a:srgbClr val="0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76600" y="2828925"/>
            <a:ext cx="2662238" cy="2447925"/>
            <a:chOff x="2064" y="2251"/>
            <a:chExt cx="1677" cy="1542"/>
          </a:xfrm>
        </p:grpSpPr>
        <p:grpSp>
          <p:nvGrpSpPr>
            <p:cNvPr id="3" name="Group 3"/>
            <p:cNvGrpSpPr>
              <a:grpSpLocks/>
            </p:cNvGrpSpPr>
            <p:nvPr/>
          </p:nvGrpSpPr>
          <p:grpSpPr bwMode="auto">
            <a:xfrm>
              <a:off x="2064" y="2251"/>
              <a:ext cx="1542" cy="1542"/>
              <a:chOff x="2064" y="2251"/>
              <a:chExt cx="1542" cy="1542"/>
            </a:xfrm>
          </p:grpSpPr>
          <p:sp>
            <p:nvSpPr>
              <p:cNvPr id="34820" name="Oval 4"/>
              <p:cNvSpPr>
                <a:spLocks noChangeArrowheads="1"/>
              </p:cNvSpPr>
              <p:nvPr/>
            </p:nvSpPr>
            <p:spPr bwMode="auto">
              <a:xfrm>
                <a:off x="2064" y="2251"/>
                <a:ext cx="1542" cy="154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4821" name="Oval 5"/>
              <p:cNvSpPr>
                <a:spLocks noChangeArrowheads="1"/>
              </p:cNvSpPr>
              <p:nvPr/>
            </p:nvSpPr>
            <p:spPr bwMode="auto">
              <a:xfrm>
                <a:off x="2154" y="2341"/>
                <a:ext cx="1361" cy="1361"/>
              </a:xfrm>
              <a:prstGeom prst="ellipse">
                <a:avLst/>
              </a:prstGeom>
              <a:solidFill>
                <a:srgbClr val="C0C0C0"/>
              </a:solidFill>
              <a:ln w="9525">
                <a:solidFill>
                  <a:schemeClr val="tx1"/>
                </a:solidFill>
                <a:round/>
                <a:headEnd/>
                <a:tailEnd/>
              </a:ln>
              <a:effectLst/>
            </p:spPr>
            <p:txBody>
              <a:bodyPr wrap="none" anchor="ctr"/>
              <a:lstStyle/>
              <a:p>
                <a:endParaRPr lang="en-US"/>
              </a:p>
            </p:txBody>
          </p:sp>
        </p:grpSp>
        <p:sp>
          <p:nvSpPr>
            <p:cNvPr id="34822" name="Text Box 6"/>
            <p:cNvSpPr txBox="1">
              <a:spLocks noChangeArrowheads="1"/>
            </p:cNvSpPr>
            <p:nvPr/>
          </p:nvSpPr>
          <p:spPr bwMode="auto">
            <a:xfrm>
              <a:off x="3061" y="3294"/>
              <a:ext cx="680" cy="237"/>
            </a:xfrm>
            <a:prstGeom prst="rect">
              <a:avLst/>
            </a:prstGeom>
            <a:solidFill>
              <a:srgbClr val="99CCFF"/>
            </a:solidFill>
            <a:ln w="9525">
              <a:solidFill>
                <a:srgbClr val="000000"/>
              </a:solidFill>
              <a:miter lim="800000"/>
              <a:headEnd/>
              <a:tailEnd/>
            </a:ln>
            <a:effectLst/>
          </p:spPr>
          <p:txBody>
            <a:bodyPr>
              <a:spAutoFit/>
            </a:bodyPr>
            <a:lstStyle/>
            <a:p>
              <a:pPr>
                <a:spcBef>
                  <a:spcPct val="50000"/>
                </a:spcBef>
              </a:pPr>
              <a:r>
                <a:rPr lang="fr-FR"/>
                <a:t>Trade</a:t>
              </a:r>
            </a:p>
          </p:txBody>
        </p:sp>
      </p:grpSp>
      <p:sp>
        <p:nvSpPr>
          <p:cNvPr id="34823" name="Rectangle 7"/>
          <p:cNvSpPr>
            <a:spLocks noChangeArrowheads="1"/>
          </p:cNvSpPr>
          <p:nvPr/>
        </p:nvSpPr>
        <p:spPr bwMode="auto">
          <a:xfrm>
            <a:off x="1547813" y="2179638"/>
            <a:ext cx="1258887" cy="1008062"/>
          </a:xfrm>
          <a:prstGeom prst="rect">
            <a:avLst/>
          </a:prstGeom>
          <a:noFill/>
          <a:ln w="9525">
            <a:solidFill>
              <a:srgbClr val="FF0000"/>
            </a:solidFill>
            <a:miter lim="800000"/>
            <a:headEnd/>
            <a:tailEnd/>
          </a:ln>
          <a:effectLst/>
        </p:spPr>
        <p:txBody>
          <a:bodyPr wrap="none" anchor="ctr"/>
          <a:lstStyle/>
          <a:p>
            <a:endParaRPr lang="en-US"/>
          </a:p>
        </p:txBody>
      </p:sp>
      <p:grpSp>
        <p:nvGrpSpPr>
          <p:cNvPr id="4" name="Group 8"/>
          <p:cNvGrpSpPr>
            <a:grpSpLocks/>
          </p:cNvGrpSpPr>
          <p:nvPr/>
        </p:nvGrpSpPr>
        <p:grpSpPr bwMode="auto">
          <a:xfrm>
            <a:off x="539750" y="3476625"/>
            <a:ext cx="3527425" cy="1169988"/>
            <a:chOff x="340" y="2659"/>
            <a:chExt cx="2222" cy="737"/>
          </a:xfrm>
        </p:grpSpPr>
        <p:pic>
          <p:nvPicPr>
            <p:cNvPr id="34825" name="Picture 9"/>
            <p:cNvPicPr>
              <a:picLocks noChangeAspect="1" noChangeArrowheads="1"/>
            </p:cNvPicPr>
            <p:nvPr/>
          </p:nvPicPr>
          <p:blipFill>
            <a:blip r:embed="rId2" cstate="print"/>
            <a:srcRect r="39569"/>
            <a:stretch>
              <a:fillRect/>
            </a:stretch>
          </p:blipFill>
          <p:spPr bwMode="auto">
            <a:xfrm>
              <a:off x="340" y="2659"/>
              <a:ext cx="1562" cy="737"/>
            </a:xfrm>
            <a:prstGeom prst="rect">
              <a:avLst/>
            </a:prstGeom>
            <a:noFill/>
            <a:ln w="9525">
              <a:noFill/>
              <a:miter lim="800000"/>
              <a:headEnd/>
              <a:tailEnd/>
            </a:ln>
            <a:effectLst/>
          </p:spPr>
        </p:pic>
        <p:sp>
          <p:nvSpPr>
            <p:cNvPr id="34826" name="Text Box 10"/>
            <p:cNvSpPr txBox="1">
              <a:spLocks noChangeArrowheads="1"/>
            </p:cNvSpPr>
            <p:nvPr/>
          </p:nvSpPr>
          <p:spPr bwMode="auto">
            <a:xfrm>
              <a:off x="1882" y="2840"/>
              <a:ext cx="680" cy="237"/>
            </a:xfrm>
            <a:prstGeom prst="rect">
              <a:avLst/>
            </a:prstGeom>
            <a:solidFill>
              <a:srgbClr val="FFFF00"/>
            </a:solidFill>
            <a:ln w="9525">
              <a:solidFill>
                <a:schemeClr val="tx1"/>
              </a:solidFill>
              <a:miter lim="800000"/>
              <a:headEnd/>
              <a:tailEnd/>
            </a:ln>
            <a:effectLst/>
          </p:spPr>
          <p:txBody>
            <a:bodyPr>
              <a:spAutoFit/>
            </a:bodyPr>
            <a:lstStyle/>
            <a:p>
              <a:pPr>
                <a:spcBef>
                  <a:spcPct val="50000"/>
                </a:spcBef>
              </a:pPr>
              <a:r>
                <a:rPr lang="fr-FR"/>
                <a:t>Demand</a:t>
              </a:r>
            </a:p>
          </p:txBody>
        </p:sp>
      </p:grpSp>
      <p:grpSp>
        <p:nvGrpSpPr>
          <p:cNvPr id="5" name="Group 11"/>
          <p:cNvGrpSpPr>
            <a:grpSpLocks/>
          </p:cNvGrpSpPr>
          <p:nvPr/>
        </p:nvGrpSpPr>
        <p:grpSpPr bwMode="auto">
          <a:xfrm>
            <a:off x="1331913" y="4772025"/>
            <a:ext cx="3024187" cy="1152525"/>
            <a:chOff x="839" y="3475"/>
            <a:chExt cx="1905" cy="726"/>
          </a:xfrm>
        </p:grpSpPr>
        <p:pic>
          <p:nvPicPr>
            <p:cNvPr id="34828" name="Picture 12"/>
            <p:cNvPicPr>
              <a:picLocks noChangeAspect="1" noChangeArrowheads="1"/>
            </p:cNvPicPr>
            <p:nvPr/>
          </p:nvPicPr>
          <p:blipFill>
            <a:blip r:embed="rId3" cstate="print"/>
            <a:srcRect/>
            <a:stretch>
              <a:fillRect/>
            </a:stretch>
          </p:blipFill>
          <p:spPr bwMode="auto">
            <a:xfrm>
              <a:off x="839" y="3475"/>
              <a:ext cx="1043" cy="726"/>
            </a:xfrm>
            <a:prstGeom prst="rect">
              <a:avLst/>
            </a:prstGeom>
            <a:noFill/>
            <a:ln w="9525">
              <a:noFill/>
              <a:miter lim="800000"/>
              <a:headEnd/>
              <a:tailEnd/>
            </a:ln>
            <a:effectLst/>
          </p:spPr>
        </p:pic>
        <p:sp>
          <p:nvSpPr>
            <p:cNvPr id="34829" name="Text Box 13"/>
            <p:cNvSpPr txBox="1">
              <a:spLocks noChangeArrowheads="1"/>
            </p:cNvSpPr>
            <p:nvPr/>
          </p:nvSpPr>
          <p:spPr bwMode="auto">
            <a:xfrm>
              <a:off x="2154" y="3566"/>
              <a:ext cx="590" cy="237"/>
            </a:xfrm>
            <a:prstGeom prst="rect">
              <a:avLst/>
            </a:prstGeom>
            <a:solidFill>
              <a:srgbClr val="FFCC99"/>
            </a:solidFill>
            <a:ln w="9525">
              <a:solidFill>
                <a:srgbClr val="000000"/>
              </a:solidFill>
              <a:miter lim="800000"/>
              <a:headEnd/>
              <a:tailEnd/>
            </a:ln>
            <a:effectLst/>
          </p:spPr>
          <p:txBody>
            <a:bodyPr>
              <a:spAutoFit/>
            </a:bodyPr>
            <a:lstStyle/>
            <a:p>
              <a:pPr>
                <a:spcBef>
                  <a:spcPct val="50000"/>
                </a:spcBef>
              </a:pPr>
              <a:r>
                <a:rPr lang="fr-FR"/>
                <a:t>Stocks</a:t>
              </a:r>
            </a:p>
          </p:txBody>
        </p:sp>
      </p:grpSp>
      <p:grpSp>
        <p:nvGrpSpPr>
          <p:cNvPr id="6" name="Group 14"/>
          <p:cNvGrpSpPr>
            <a:grpSpLocks/>
          </p:cNvGrpSpPr>
          <p:nvPr/>
        </p:nvGrpSpPr>
        <p:grpSpPr bwMode="auto">
          <a:xfrm>
            <a:off x="4932363" y="2828925"/>
            <a:ext cx="4033837" cy="1597025"/>
            <a:chOff x="3152" y="2251"/>
            <a:chExt cx="2541" cy="1006"/>
          </a:xfrm>
        </p:grpSpPr>
        <p:grpSp>
          <p:nvGrpSpPr>
            <p:cNvPr id="7" name="Group 15"/>
            <p:cNvGrpSpPr>
              <a:grpSpLocks/>
            </p:cNvGrpSpPr>
            <p:nvPr/>
          </p:nvGrpSpPr>
          <p:grpSpPr bwMode="auto">
            <a:xfrm>
              <a:off x="3878" y="2251"/>
              <a:ext cx="1815" cy="1006"/>
              <a:chOff x="3877" y="2515"/>
              <a:chExt cx="1815" cy="1006"/>
            </a:xfrm>
          </p:grpSpPr>
          <p:pic>
            <p:nvPicPr>
              <p:cNvPr id="34832" name="Picture 16"/>
              <p:cNvPicPr>
                <a:picLocks noChangeAspect="1" noChangeArrowheads="1"/>
              </p:cNvPicPr>
              <p:nvPr/>
            </p:nvPicPr>
            <p:blipFill>
              <a:blip r:embed="rId4" cstate="print"/>
              <a:srcRect/>
              <a:stretch>
                <a:fillRect/>
              </a:stretch>
            </p:blipFill>
            <p:spPr bwMode="auto">
              <a:xfrm>
                <a:off x="3877" y="2515"/>
                <a:ext cx="1815" cy="1006"/>
              </a:xfrm>
              <a:prstGeom prst="rect">
                <a:avLst/>
              </a:prstGeom>
              <a:noFill/>
              <a:ln w="9525">
                <a:noFill/>
                <a:miter lim="800000"/>
                <a:headEnd/>
                <a:tailEnd/>
              </a:ln>
              <a:effectLst/>
            </p:spPr>
          </p:pic>
          <p:sp>
            <p:nvSpPr>
              <p:cNvPr id="34833" name="Rectangle 17"/>
              <p:cNvSpPr>
                <a:spLocks noChangeArrowheads="1"/>
              </p:cNvSpPr>
              <p:nvPr/>
            </p:nvSpPr>
            <p:spPr bwMode="auto">
              <a:xfrm>
                <a:off x="3877" y="2704"/>
                <a:ext cx="1504" cy="667"/>
              </a:xfrm>
              <a:prstGeom prst="rect">
                <a:avLst/>
              </a:prstGeom>
              <a:noFill/>
              <a:ln w="9525">
                <a:solidFill>
                  <a:srgbClr val="FF0000"/>
                </a:solidFill>
                <a:miter lim="800000"/>
                <a:headEnd/>
                <a:tailEnd/>
              </a:ln>
              <a:effectLst/>
            </p:spPr>
            <p:txBody>
              <a:bodyPr wrap="none" anchor="ctr"/>
              <a:lstStyle/>
              <a:p>
                <a:endParaRPr lang="en-US"/>
              </a:p>
            </p:txBody>
          </p:sp>
        </p:grpSp>
        <p:sp>
          <p:nvSpPr>
            <p:cNvPr id="34834" name="Text Box 18"/>
            <p:cNvSpPr txBox="1">
              <a:spLocks noChangeArrowheads="1"/>
            </p:cNvSpPr>
            <p:nvPr/>
          </p:nvSpPr>
          <p:spPr bwMode="auto">
            <a:xfrm>
              <a:off x="3152" y="2568"/>
              <a:ext cx="590" cy="237"/>
            </a:xfrm>
            <a:prstGeom prst="rect">
              <a:avLst/>
            </a:prstGeom>
            <a:solidFill>
              <a:srgbClr val="FF0000"/>
            </a:solidFill>
            <a:ln w="9525">
              <a:solidFill>
                <a:srgbClr val="000000"/>
              </a:solidFill>
              <a:miter lim="800000"/>
              <a:headEnd/>
              <a:tailEnd/>
            </a:ln>
            <a:effectLst/>
          </p:spPr>
          <p:txBody>
            <a:bodyPr>
              <a:spAutoFit/>
            </a:bodyPr>
            <a:lstStyle/>
            <a:p>
              <a:pPr>
                <a:spcBef>
                  <a:spcPct val="50000"/>
                </a:spcBef>
              </a:pPr>
              <a:r>
                <a:rPr lang="fr-FR"/>
                <a:t>Price</a:t>
              </a:r>
            </a:p>
          </p:txBody>
        </p:sp>
      </p:grpSp>
      <p:grpSp>
        <p:nvGrpSpPr>
          <p:cNvPr id="8" name="Group 19"/>
          <p:cNvGrpSpPr>
            <a:grpSpLocks/>
          </p:cNvGrpSpPr>
          <p:nvPr/>
        </p:nvGrpSpPr>
        <p:grpSpPr bwMode="auto">
          <a:xfrm>
            <a:off x="1187450" y="2179638"/>
            <a:ext cx="3457575" cy="1181100"/>
            <a:chOff x="748" y="1842"/>
            <a:chExt cx="2178" cy="744"/>
          </a:xfrm>
        </p:grpSpPr>
        <p:grpSp>
          <p:nvGrpSpPr>
            <p:cNvPr id="9" name="Group 20"/>
            <p:cNvGrpSpPr>
              <a:grpSpLocks/>
            </p:cNvGrpSpPr>
            <p:nvPr/>
          </p:nvGrpSpPr>
          <p:grpSpPr bwMode="auto">
            <a:xfrm>
              <a:off x="748" y="1842"/>
              <a:ext cx="2178" cy="744"/>
              <a:chOff x="748" y="1842"/>
              <a:chExt cx="2178" cy="744"/>
            </a:xfrm>
          </p:grpSpPr>
          <p:pic>
            <p:nvPicPr>
              <p:cNvPr id="34837" name="Picture 21"/>
              <p:cNvPicPr>
                <a:picLocks noChangeAspect="1" noChangeArrowheads="1"/>
              </p:cNvPicPr>
              <p:nvPr/>
            </p:nvPicPr>
            <p:blipFill>
              <a:blip r:embed="rId5" cstate="print"/>
              <a:srcRect/>
              <a:stretch>
                <a:fillRect/>
              </a:stretch>
            </p:blipFill>
            <p:spPr bwMode="auto">
              <a:xfrm>
                <a:off x="748" y="1842"/>
                <a:ext cx="1141" cy="744"/>
              </a:xfrm>
              <a:prstGeom prst="rect">
                <a:avLst/>
              </a:prstGeom>
              <a:noFill/>
              <a:ln w="9525">
                <a:solidFill>
                  <a:srgbClr val="000000"/>
                </a:solidFill>
                <a:miter lim="800000"/>
                <a:headEnd/>
                <a:tailEnd/>
              </a:ln>
              <a:effectLst/>
            </p:spPr>
          </p:pic>
          <p:sp>
            <p:nvSpPr>
              <p:cNvPr id="34838" name="Text Box 22"/>
              <p:cNvSpPr txBox="1">
                <a:spLocks noChangeArrowheads="1"/>
              </p:cNvSpPr>
              <p:nvPr/>
            </p:nvSpPr>
            <p:spPr bwMode="auto">
              <a:xfrm>
                <a:off x="2336" y="2205"/>
                <a:ext cx="590" cy="237"/>
              </a:xfrm>
              <a:prstGeom prst="rect">
                <a:avLst/>
              </a:prstGeom>
              <a:solidFill>
                <a:srgbClr val="99CC00"/>
              </a:solidFill>
              <a:ln w="9525">
                <a:solidFill>
                  <a:srgbClr val="000000"/>
                </a:solidFill>
                <a:miter lim="800000"/>
                <a:headEnd/>
                <a:tailEnd/>
              </a:ln>
              <a:effectLst/>
            </p:spPr>
            <p:txBody>
              <a:bodyPr>
                <a:spAutoFit/>
              </a:bodyPr>
              <a:lstStyle/>
              <a:p>
                <a:pPr>
                  <a:spcBef>
                    <a:spcPct val="50000"/>
                  </a:spcBef>
                </a:pPr>
                <a:r>
                  <a:rPr lang="fr-FR"/>
                  <a:t>Supply</a:t>
                </a:r>
              </a:p>
            </p:txBody>
          </p:sp>
        </p:grpSp>
        <p:sp>
          <p:nvSpPr>
            <p:cNvPr id="34839" name="Rectangle 23"/>
            <p:cNvSpPr>
              <a:spLocks noChangeArrowheads="1"/>
            </p:cNvSpPr>
            <p:nvPr/>
          </p:nvSpPr>
          <p:spPr bwMode="auto">
            <a:xfrm>
              <a:off x="983" y="1843"/>
              <a:ext cx="793" cy="635"/>
            </a:xfrm>
            <a:prstGeom prst="rect">
              <a:avLst/>
            </a:prstGeom>
            <a:noFill/>
            <a:ln w="9525">
              <a:solidFill>
                <a:srgbClr val="FF0000"/>
              </a:solidFill>
              <a:miter lim="800000"/>
              <a:headEnd/>
              <a:tailEnd/>
            </a:ln>
            <a:effectLst/>
          </p:spPr>
          <p:txBody>
            <a:bodyPr wrap="none" anchor="ctr"/>
            <a:lstStyle/>
            <a:p>
              <a:endParaRPr lang="en-US"/>
            </a:p>
          </p:txBody>
        </p:sp>
      </p:grpSp>
      <p:pic>
        <p:nvPicPr>
          <p:cNvPr id="34840" name="Picture 24"/>
          <p:cNvPicPr>
            <a:picLocks noChangeAspect="1" noChangeArrowheads="1"/>
          </p:cNvPicPr>
          <p:nvPr/>
        </p:nvPicPr>
        <p:blipFill>
          <a:blip r:embed="rId6" cstate="print"/>
          <a:srcRect/>
          <a:stretch>
            <a:fillRect/>
          </a:stretch>
        </p:blipFill>
        <p:spPr bwMode="auto">
          <a:xfrm>
            <a:off x="1908175" y="2633663"/>
            <a:ext cx="863600" cy="530225"/>
          </a:xfrm>
          <a:prstGeom prst="rect">
            <a:avLst/>
          </a:prstGeom>
          <a:noFill/>
          <a:ln w="9525">
            <a:noFill/>
            <a:miter lim="800000"/>
            <a:headEnd/>
            <a:tailEnd/>
          </a:ln>
          <a:effectLst/>
        </p:spPr>
      </p:pic>
      <p:sp>
        <p:nvSpPr>
          <p:cNvPr id="34841" name="Text Box 25"/>
          <p:cNvSpPr txBox="1">
            <a:spLocks noChangeArrowheads="1"/>
          </p:cNvSpPr>
          <p:nvPr/>
        </p:nvSpPr>
        <p:spPr bwMode="auto">
          <a:xfrm>
            <a:off x="4211638" y="3763963"/>
            <a:ext cx="1079500" cy="376237"/>
          </a:xfrm>
          <a:prstGeom prst="rect">
            <a:avLst/>
          </a:prstGeom>
          <a:solidFill>
            <a:srgbClr val="FF99CC"/>
          </a:solidFill>
          <a:ln w="9525">
            <a:solidFill>
              <a:srgbClr val="000000"/>
            </a:solidFill>
            <a:miter lim="800000"/>
            <a:headEnd/>
            <a:tailEnd/>
          </a:ln>
          <a:effectLst/>
        </p:spPr>
        <p:txBody>
          <a:bodyPr>
            <a:spAutoFit/>
          </a:bodyPr>
          <a:lstStyle/>
          <a:p>
            <a:pPr>
              <a:spcBef>
                <a:spcPct val="50000"/>
              </a:spcBef>
            </a:pPr>
            <a:r>
              <a:rPr lang="fr-FR"/>
              <a:t>Policies</a:t>
            </a:r>
          </a:p>
        </p:txBody>
      </p:sp>
      <p:sp>
        <p:nvSpPr>
          <p:cNvPr id="34842" name="Rectangle 26"/>
          <p:cNvSpPr>
            <a:spLocks noChangeArrowheads="1"/>
          </p:cNvSpPr>
          <p:nvPr/>
        </p:nvSpPr>
        <p:spPr bwMode="auto">
          <a:xfrm>
            <a:off x="457200" y="914400"/>
            <a:ext cx="7643813" cy="431800"/>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sz="2400" b="1">
                <a:solidFill>
                  <a:srgbClr val="000000"/>
                </a:solidFill>
                <a:cs typeface="Arial" pitchFamily="34" charset="0"/>
              </a:rPr>
              <a:t>1. Background : The G20 Agriculture Priority (2011)</a:t>
            </a:r>
            <a:endParaRPr lang="en-GB" sz="2400" i="1">
              <a:solidFill>
                <a:srgbClr val="000000"/>
              </a:solidFill>
              <a:cs typeface="Arial" pitchFamily="34" charset="0"/>
            </a:endParaRPr>
          </a:p>
          <a:p>
            <a:pPr marL="269875" indent="-269875" eaLnBrk="0" hangingPunct="0">
              <a:lnSpc>
                <a:spcPct val="80000"/>
              </a:lnSpc>
              <a:spcBef>
                <a:spcPct val="50000"/>
              </a:spcBef>
              <a:buFont typeface="Arial" pitchFamily="34" charset="0"/>
              <a:buNone/>
            </a:pPr>
            <a:endParaRPr lang="en-GB" sz="2400" i="1">
              <a:solidFill>
                <a:srgbClr val="000000"/>
              </a:solidFill>
              <a:cs typeface="Arial" pitchFamily="34" charset="0"/>
            </a:endParaRPr>
          </a:p>
        </p:txBody>
      </p:sp>
      <p:sp>
        <p:nvSpPr>
          <p:cNvPr id="34843" name="Text Box 27"/>
          <p:cNvSpPr txBox="1">
            <a:spLocks noChangeArrowheads="1"/>
          </p:cNvSpPr>
          <p:nvPr/>
        </p:nvSpPr>
        <p:spPr bwMode="auto">
          <a:xfrm>
            <a:off x="3708400" y="4268788"/>
            <a:ext cx="1079500" cy="376237"/>
          </a:xfrm>
          <a:prstGeom prst="rect">
            <a:avLst/>
          </a:prstGeom>
          <a:solidFill>
            <a:srgbClr val="CC99FF"/>
          </a:solidFill>
          <a:ln w="9525">
            <a:solidFill>
              <a:srgbClr val="000000"/>
            </a:solidFill>
            <a:miter lim="800000"/>
            <a:headEnd/>
            <a:tailEnd/>
          </a:ln>
          <a:effectLst/>
        </p:spPr>
        <p:txBody>
          <a:bodyPr>
            <a:spAutoFit/>
          </a:bodyPr>
          <a:lstStyle/>
          <a:p>
            <a:pPr>
              <a:spcBef>
                <a:spcPct val="50000"/>
              </a:spcBef>
            </a:pPr>
            <a:r>
              <a:rPr lang="fr-FR"/>
              <a:t>Finance</a:t>
            </a:r>
          </a:p>
        </p:txBody>
      </p:sp>
      <p:grpSp>
        <p:nvGrpSpPr>
          <p:cNvPr id="10" name="Group 28"/>
          <p:cNvGrpSpPr>
            <a:grpSpLocks/>
          </p:cNvGrpSpPr>
          <p:nvPr/>
        </p:nvGrpSpPr>
        <p:grpSpPr bwMode="auto">
          <a:xfrm>
            <a:off x="539750" y="1676400"/>
            <a:ext cx="4392613" cy="1800225"/>
            <a:chOff x="340" y="1056"/>
            <a:chExt cx="2767" cy="1134"/>
          </a:xfrm>
        </p:grpSpPr>
        <p:sp>
          <p:nvSpPr>
            <p:cNvPr id="34845" name="Oval 29"/>
            <p:cNvSpPr>
              <a:spLocks noChangeArrowheads="1"/>
            </p:cNvSpPr>
            <p:nvPr/>
          </p:nvSpPr>
          <p:spPr bwMode="auto">
            <a:xfrm>
              <a:off x="340" y="1283"/>
              <a:ext cx="2767" cy="907"/>
            </a:xfrm>
            <a:prstGeom prst="ellipse">
              <a:avLst/>
            </a:prstGeom>
            <a:noFill/>
            <a:ln w="50800">
              <a:solidFill>
                <a:srgbClr val="00FF00"/>
              </a:solidFill>
              <a:round/>
              <a:headEnd/>
              <a:tailEnd/>
            </a:ln>
            <a:effectLst/>
          </p:spPr>
          <p:txBody>
            <a:bodyPr wrap="none" anchor="ctr"/>
            <a:lstStyle/>
            <a:p>
              <a:endParaRPr lang="en-US"/>
            </a:p>
          </p:txBody>
        </p:sp>
        <p:sp>
          <p:nvSpPr>
            <p:cNvPr id="34846" name="Rectangle 30"/>
            <p:cNvSpPr>
              <a:spLocks noChangeArrowheads="1"/>
            </p:cNvSpPr>
            <p:nvPr/>
          </p:nvSpPr>
          <p:spPr bwMode="auto">
            <a:xfrm>
              <a:off x="1020" y="1056"/>
              <a:ext cx="1134" cy="272"/>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b="1">
                  <a:cs typeface="Arial" pitchFamily="34" charset="0"/>
                </a:rPr>
                <a:t>GEO-GLAM</a:t>
              </a:r>
              <a:endParaRPr lang="en-GB" sz="1600" i="1">
                <a:cs typeface="Arial" pitchFamily="34" charset="0"/>
              </a:endParaRPr>
            </a:p>
          </p:txBody>
        </p:sp>
      </p:grpSp>
      <p:grpSp>
        <p:nvGrpSpPr>
          <p:cNvPr id="11" name="Group 31"/>
          <p:cNvGrpSpPr>
            <a:grpSpLocks/>
          </p:cNvGrpSpPr>
          <p:nvPr/>
        </p:nvGrpSpPr>
        <p:grpSpPr bwMode="auto">
          <a:xfrm>
            <a:off x="2771775" y="2468563"/>
            <a:ext cx="3887788" cy="3168650"/>
            <a:chOff x="1746" y="1555"/>
            <a:chExt cx="2449" cy="1996"/>
          </a:xfrm>
        </p:grpSpPr>
        <p:sp>
          <p:nvSpPr>
            <p:cNvPr id="34848" name="Oval 32"/>
            <p:cNvSpPr>
              <a:spLocks noChangeArrowheads="1"/>
            </p:cNvSpPr>
            <p:nvPr/>
          </p:nvSpPr>
          <p:spPr bwMode="auto">
            <a:xfrm>
              <a:off x="1746" y="1555"/>
              <a:ext cx="2132" cy="1996"/>
            </a:xfrm>
            <a:prstGeom prst="ellipse">
              <a:avLst/>
            </a:prstGeom>
            <a:noFill/>
            <a:ln w="50800">
              <a:solidFill>
                <a:srgbClr val="FF6600"/>
              </a:solidFill>
              <a:round/>
              <a:headEnd/>
              <a:tailEnd/>
            </a:ln>
            <a:effectLst/>
          </p:spPr>
          <p:txBody>
            <a:bodyPr wrap="none" anchor="ctr"/>
            <a:lstStyle/>
            <a:p>
              <a:endParaRPr lang="en-US"/>
            </a:p>
          </p:txBody>
        </p:sp>
        <p:sp>
          <p:nvSpPr>
            <p:cNvPr id="34849" name="Rectangle 33"/>
            <p:cNvSpPr>
              <a:spLocks noChangeArrowheads="1"/>
            </p:cNvSpPr>
            <p:nvPr/>
          </p:nvSpPr>
          <p:spPr bwMode="auto">
            <a:xfrm>
              <a:off x="3560" y="3188"/>
              <a:ext cx="635" cy="272"/>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b="1">
                  <a:cs typeface="Arial" pitchFamily="34" charset="0"/>
                </a:rPr>
                <a:t>AMIS</a:t>
              </a:r>
              <a:endParaRPr lang="en-GB" sz="1600" i="1">
                <a:cs typeface="Arial" pitchFamily="34" charset="0"/>
              </a:endParaRPr>
            </a:p>
          </p:txBody>
        </p:sp>
      </p:grpSp>
      <p:sp>
        <p:nvSpPr>
          <p:cNvPr id="34850" name="Line 34"/>
          <p:cNvSpPr>
            <a:spLocks noChangeShapeType="1"/>
          </p:cNvSpPr>
          <p:nvPr/>
        </p:nvSpPr>
        <p:spPr bwMode="auto">
          <a:xfrm>
            <a:off x="0" y="1219200"/>
            <a:ext cx="9144000" cy="0"/>
          </a:xfrm>
          <a:prstGeom prst="line">
            <a:avLst/>
          </a:prstGeom>
          <a:noFill/>
          <a:ln w="9525">
            <a:solidFill>
              <a:srgbClr val="000000"/>
            </a:solidFill>
            <a:round/>
            <a:headEnd/>
            <a:tailEnd/>
          </a:ln>
          <a:effectLst/>
        </p:spPr>
        <p:txBody>
          <a:bodyPr anchor="ctr"/>
          <a:lstStyle/>
          <a:p>
            <a:endParaRPr lang="en-US"/>
          </a:p>
        </p:txBody>
      </p:sp>
      <p:sp>
        <p:nvSpPr>
          <p:cNvPr id="34851" name="Text Box 35"/>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491BF3FF-6298-4FA4-A7FA-88B18C7558FB}" type="slidenum">
              <a:rPr lang="fr-FR" b="1">
                <a:solidFill>
                  <a:srgbClr val="000000"/>
                </a:solidFill>
              </a:rPr>
              <a:pPr algn="ctr">
                <a:spcBef>
                  <a:spcPct val="50000"/>
                </a:spcBef>
              </a:pPr>
              <a:t>46</a:t>
            </a:fld>
            <a:endParaRPr lang="fr-FR" b="1">
              <a:solidFill>
                <a:srgbClr val="000000"/>
              </a:solidFill>
            </a:endParaRPr>
          </a:p>
        </p:txBody>
      </p:sp>
      <p:sp>
        <p:nvSpPr>
          <p:cNvPr id="34852" name="Rectangle 36"/>
          <p:cNvSpPr>
            <a:spLocks noGrp="1" noChangeArrowheads="1"/>
          </p:cNvSpPr>
          <p:nvPr>
            <p:ph type="body" idx="4294967295"/>
          </p:nvPr>
        </p:nvSpPr>
        <p:spPr>
          <a:xfrm>
            <a:off x="4648200" y="1447800"/>
            <a:ext cx="4343400" cy="685800"/>
          </a:xfrm>
          <a:noFill/>
        </p:spPr>
        <p:txBody>
          <a:bodyPr/>
          <a:lstStyle/>
          <a:p>
            <a:pPr algn="r">
              <a:lnSpc>
                <a:spcPct val="90000"/>
              </a:lnSpc>
              <a:buFont typeface="Arial" pitchFamily="34" charset="0"/>
              <a:buNone/>
            </a:pPr>
            <a:r>
              <a:rPr lang="en-US" sz="1800" b="1" i="1" smtClean="0">
                <a:solidFill>
                  <a:srgbClr val="000000"/>
                </a:solidFill>
              </a:rPr>
              <a:t>2 initiatives to increase information availability, quality and transparency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9144000" cy="5916706"/>
          </a:xfrm>
          <a:prstGeom prst="rect">
            <a:avLst/>
          </a:prstGeom>
        </p:spPr>
      </p:pic>
      <p:sp>
        <p:nvSpPr>
          <p:cNvPr id="6" name="Rectangle 5"/>
          <p:cNvSpPr/>
          <p:nvPr/>
        </p:nvSpPr>
        <p:spPr>
          <a:xfrm>
            <a:off x="35945" y="0"/>
            <a:ext cx="8915400" cy="369332"/>
          </a:xfrm>
          <a:prstGeom prst="rect">
            <a:avLst/>
          </a:prstGeom>
        </p:spPr>
        <p:txBody>
          <a:bodyPr wrap="square">
            <a:spAutoFit/>
          </a:bodyPr>
          <a:lstStyle/>
          <a:p>
            <a:r>
              <a:rPr lang="en-US" b="1" dirty="0" smtClean="0"/>
              <a:t>Current Conditions in Northern Hemisphere Crop NDVI Anomaly, August 13th, 2012</a:t>
            </a:r>
            <a:endParaRPr lang="en-US" b="1" dirty="0"/>
          </a:p>
        </p:txBody>
      </p:sp>
      <p:grpSp>
        <p:nvGrpSpPr>
          <p:cNvPr id="2" name="Group 87"/>
          <p:cNvGrpSpPr/>
          <p:nvPr/>
        </p:nvGrpSpPr>
        <p:grpSpPr>
          <a:xfrm>
            <a:off x="179725" y="3048000"/>
            <a:ext cx="3671721" cy="942623"/>
            <a:chOff x="31635" y="2999601"/>
            <a:chExt cx="3671721" cy="1079039"/>
          </a:xfrm>
        </p:grpSpPr>
        <p:sp>
          <p:nvSpPr>
            <p:cNvPr id="87" name="Rectangle 86"/>
            <p:cNvSpPr/>
            <p:nvPr/>
          </p:nvSpPr>
          <p:spPr>
            <a:xfrm>
              <a:off x="31635" y="2999601"/>
              <a:ext cx="3671721" cy="1079039"/>
            </a:xfrm>
            <a:prstGeom prst="rect">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
            <p:cNvGrpSpPr/>
            <p:nvPr/>
          </p:nvGrpSpPr>
          <p:grpSpPr>
            <a:xfrm>
              <a:off x="80510" y="3032858"/>
              <a:ext cx="2590800" cy="1045780"/>
              <a:chOff x="4800600" y="4924539"/>
              <a:chExt cx="2809878" cy="1134212"/>
            </a:xfrm>
            <a:solidFill>
              <a:schemeClr val="bg1"/>
            </a:solidFill>
          </p:grpSpPr>
          <p:pic>
            <p:nvPicPr>
              <p:cNvPr id="8"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464" r="68965"/>
              <a:stretch/>
            </p:blipFill>
            <p:spPr bwMode="auto">
              <a:xfrm rot="16200000">
                <a:off x="6109424" y="4482378"/>
                <a:ext cx="249382" cy="164782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181600" y="5424055"/>
                <a:ext cx="2057400" cy="307777"/>
              </a:xfrm>
              <a:prstGeom prst="rect">
                <a:avLst/>
              </a:prstGeom>
              <a:grpFill/>
            </p:spPr>
            <p:txBody>
              <a:bodyPr wrap="square" rtlCol="0">
                <a:spAutoFit/>
              </a:bodyPr>
              <a:lstStyle/>
              <a:p>
                <a:r>
                  <a:rPr lang="en-US" sz="1200" b="1" dirty="0" smtClean="0"/>
                  <a:t>-0.4              0                 0.4</a:t>
                </a:r>
                <a:endParaRPr lang="en-US" sz="1200" b="1" dirty="0"/>
              </a:p>
            </p:txBody>
          </p:sp>
          <p:sp>
            <p:nvSpPr>
              <p:cNvPr id="10" name="TextBox 9"/>
              <p:cNvSpPr txBox="1"/>
              <p:nvPr/>
            </p:nvSpPr>
            <p:spPr>
              <a:xfrm>
                <a:off x="4800600" y="5650468"/>
                <a:ext cx="1104900" cy="383943"/>
              </a:xfrm>
              <a:prstGeom prst="rect">
                <a:avLst/>
              </a:prstGeom>
              <a:noFill/>
            </p:spPr>
            <p:txBody>
              <a:bodyPr wrap="square" rtlCol="0">
                <a:spAutoFit/>
              </a:bodyPr>
              <a:lstStyle/>
              <a:p>
                <a:pPr algn="ctr">
                  <a:lnSpc>
                    <a:spcPts val="1000"/>
                  </a:lnSpc>
                </a:pPr>
                <a:r>
                  <a:rPr lang="en-US" sz="1100" b="1" dirty="0" smtClean="0"/>
                  <a:t>Worse than normal</a:t>
                </a:r>
                <a:endParaRPr lang="en-US" sz="1100" b="1" dirty="0"/>
              </a:p>
            </p:txBody>
          </p:sp>
          <p:sp>
            <p:nvSpPr>
              <p:cNvPr id="11" name="TextBox 10"/>
              <p:cNvSpPr txBox="1"/>
              <p:nvPr/>
            </p:nvSpPr>
            <p:spPr>
              <a:xfrm>
                <a:off x="5653089" y="5638800"/>
                <a:ext cx="1104900" cy="283732"/>
              </a:xfrm>
              <a:prstGeom prst="rect">
                <a:avLst/>
              </a:prstGeom>
              <a:noFill/>
            </p:spPr>
            <p:txBody>
              <a:bodyPr wrap="square" rtlCol="0">
                <a:spAutoFit/>
              </a:bodyPr>
              <a:lstStyle/>
              <a:p>
                <a:pPr algn="ctr"/>
                <a:r>
                  <a:rPr lang="en-US" sz="1100" b="1" dirty="0" smtClean="0"/>
                  <a:t>normal</a:t>
                </a:r>
                <a:endParaRPr lang="en-US" sz="1100" b="1" dirty="0"/>
              </a:p>
            </p:txBody>
          </p:sp>
          <p:sp>
            <p:nvSpPr>
              <p:cNvPr id="12" name="TextBox 11"/>
              <p:cNvSpPr txBox="1"/>
              <p:nvPr/>
            </p:nvSpPr>
            <p:spPr>
              <a:xfrm>
                <a:off x="6505578" y="5650468"/>
                <a:ext cx="1104900" cy="408283"/>
              </a:xfrm>
              <a:prstGeom prst="rect">
                <a:avLst/>
              </a:prstGeom>
              <a:noFill/>
            </p:spPr>
            <p:txBody>
              <a:bodyPr wrap="square" rtlCol="0">
                <a:spAutoFit/>
              </a:bodyPr>
              <a:lstStyle/>
              <a:p>
                <a:pPr algn="ctr">
                  <a:lnSpc>
                    <a:spcPts val="1100"/>
                  </a:lnSpc>
                </a:pPr>
                <a:r>
                  <a:rPr lang="en-US" sz="1100" b="1" dirty="0" smtClean="0"/>
                  <a:t>Better than normal</a:t>
                </a:r>
                <a:endParaRPr lang="en-US" sz="1100" b="1" dirty="0"/>
              </a:p>
            </p:txBody>
          </p:sp>
          <p:sp>
            <p:nvSpPr>
              <p:cNvPr id="13" name="TextBox 12"/>
              <p:cNvSpPr txBox="1"/>
              <p:nvPr/>
            </p:nvSpPr>
            <p:spPr>
              <a:xfrm>
                <a:off x="5410202" y="4924539"/>
                <a:ext cx="1647826" cy="307777"/>
              </a:xfrm>
              <a:prstGeom prst="rect">
                <a:avLst/>
              </a:prstGeom>
              <a:noFill/>
            </p:spPr>
            <p:txBody>
              <a:bodyPr wrap="square" rtlCol="0">
                <a:spAutoFit/>
              </a:bodyPr>
              <a:lstStyle/>
              <a:p>
                <a:pPr algn="ctr"/>
                <a:r>
                  <a:rPr lang="en-US" sz="1200" b="1" dirty="0" smtClean="0"/>
                  <a:t>Crop NDVI Anomaly</a:t>
                </a:r>
                <a:endParaRPr lang="en-US" sz="1200" b="1" dirty="0"/>
              </a:p>
            </p:txBody>
          </p:sp>
        </p:grpSp>
      </p:grpSp>
      <p:sp>
        <p:nvSpPr>
          <p:cNvPr id="3" name="Oval 2"/>
          <p:cNvSpPr/>
          <p:nvPr/>
        </p:nvSpPr>
        <p:spPr>
          <a:xfrm>
            <a:off x="4831819" y="1600200"/>
            <a:ext cx="2711981" cy="10940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Oval 34"/>
          <p:cNvSpPr/>
          <p:nvPr/>
        </p:nvSpPr>
        <p:spPr>
          <a:xfrm>
            <a:off x="312809" y="2057400"/>
            <a:ext cx="1896991"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7" name="Group 4"/>
          <p:cNvGrpSpPr/>
          <p:nvPr/>
        </p:nvGrpSpPr>
        <p:grpSpPr>
          <a:xfrm>
            <a:off x="694095" y="1608779"/>
            <a:ext cx="7383105" cy="1667821"/>
            <a:chOff x="694095" y="1608779"/>
            <a:chExt cx="7383105" cy="1667821"/>
          </a:xfrm>
        </p:grpSpPr>
        <p:sp>
          <p:nvSpPr>
            <p:cNvPr id="4" name="TextBox 3"/>
            <p:cNvSpPr txBox="1"/>
            <p:nvPr/>
          </p:nvSpPr>
          <p:spPr>
            <a:xfrm>
              <a:off x="694095" y="2383423"/>
              <a:ext cx="448905" cy="276999"/>
            </a:xfrm>
            <a:prstGeom prst="rect">
              <a:avLst/>
            </a:prstGeom>
            <a:noFill/>
          </p:spPr>
          <p:txBody>
            <a:bodyPr wrap="none" rtlCol="0">
              <a:spAutoFit/>
            </a:bodyPr>
            <a:lstStyle/>
            <a:p>
              <a:r>
                <a:rPr lang="en-US" sz="1200" b="1" dirty="0" smtClean="0"/>
                <a:t>USA</a:t>
              </a:r>
              <a:endParaRPr lang="en-US" sz="1200" b="1" dirty="0"/>
            </a:p>
          </p:txBody>
        </p:sp>
        <p:sp>
          <p:nvSpPr>
            <p:cNvPr id="36" name="TextBox 35"/>
            <p:cNvSpPr txBox="1"/>
            <p:nvPr/>
          </p:nvSpPr>
          <p:spPr>
            <a:xfrm>
              <a:off x="5739196" y="1608779"/>
              <a:ext cx="590226" cy="276999"/>
            </a:xfrm>
            <a:prstGeom prst="rect">
              <a:avLst/>
            </a:prstGeom>
            <a:noFill/>
          </p:spPr>
          <p:txBody>
            <a:bodyPr wrap="none" rtlCol="0">
              <a:spAutoFit/>
            </a:bodyPr>
            <a:lstStyle/>
            <a:p>
              <a:r>
                <a:rPr lang="en-US" sz="1200" b="1" dirty="0" smtClean="0"/>
                <a:t>Russia</a:t>
              </a:r>
              <a:endParaRPr lang="en-US" sz="1200" b="1" dirty="0"/>
            </a:p>
          </p:txBody>
        </p:sp>
        <p:sp>
          <p:nvSpPr>
            <p:cNvPr id="37" name="TextBox 36"/>
            <p:cNvSpPr txBox="1"/>
            <p:nvPr/>
          </p:nvSpPr>
          <p:spPr>
            <a:xfrm>
              <a:off x="6094658" y="2008707"/>
              <a:ext cx="903774" cy="276999"/>
            </a:xfrm>
            <a:prstGeom prst="rect">
              <a:avLst/>
            </a:prstGeom>
            <a:noFill/>
          </p:spPr>
          <p:txBody>
            <a:bodyPr wrap="none" rtlCol="0">
              <a:spAutoFit/>
            </a:bodyPr>
            <a:lstStyle/>
            <a:p>
              <a:r>
                <a:rPr lang="en-US" sz="1200" b="1" dirty="0" smtClean="0"/>
                <a:t>Kazakhstan</a:t>
              </a:r>
              <a:endParaRPr lang="en-US" sz="1200" b="1" dirty="0"/>
            </a:p>
          </p:txBody>
        </p:sp>
        <p:sp>
          <p:nvSpPr>
            <p:cNvPr id="38" name="TextBox 37"/>
            <p:cNvSpPr txBox="1"/>
            <p:nvPr/>
          </p:nvSpPr>
          <p:spPr>
            <a:xfrm>
              <a:off x="5096071" y="1926595"/>
              <a:ext cx="643125" cy="261610"/>
            </a:xfrm>
            <a:prstGeom prst="rect">
              <a:avLst/>
            </a:prstGeom>
            <a:noFill/>
          </p:spPr>
          <p:txBody>
            <a:bodyPr wrap="none" rtlCol="0">
              <a:spAutoFit/>
            </a:bodyPr>
            <a:lstStyle/>
            <a:p>
              <a:r>
                <a:rPr lang="en-US" sz="1100" b="1" dirty="0" smtClean="0"/>
                <a:t>Ukraine</a:t>
              </a:r>
              <a:endParaRPr lang="en-US" sz="1100" b="1" dirty="0"/>
            </a:p>
          </p:txBody>
        </p:sp>
        <p:sp>
          <p:nvSpPr>
            <p:cNvPr id="39" name="TextBox 38"/>
            <p:cNvSpPr txBox="1"/>
            <p:nvPr/>
          </p:nvSpPr>
          <p:spPr>
            <a:xfrm>
              <a:off x="7530255" y="2590800"/>
              <a:ext cx="546945" cy="276999"/>
            </a:xfrm>
            <a:prstGeom prst="rect">
              <a:avLst/>
            </a:prstGeom>
            <a:noFill/>
          </p:spPr>
          <p:txBody>
            <a:bodyPr wrap="none" rtlCol="0">
              <a:spAutoFit/>
            </a:bodyPr>
            <a:lstStyle/>
            <a:p>
              <a:r>
                <a:rPr lang="en-US" sz="1200" b="1" dirty="0" smtClean="0"/>
                <a:t>China</a:t>
              </a:r>
              <a:endParaRPr lang="en-US" sz="1200" b="1" dirty="0"/>
            </a:p>
          </p:txBody>
        </p:sp>
        <p:sp>
          <p:nvSpPr>
            <p:cNvPr id="40" name="TextBox 39"/>
            <p:cNvSpPr txBox="1"/>
            <p:nvPr/>
          </p:nvSpPr>
          <p:spPr>
            <a:xfrm>
              <a:off x="6934200" y="2999601"/>
              <a:ext cx="506870" cy="276999"/>
            </a:xfrm>
            <a:prstGeom prst="rect">
              <a:avLst/>
            </a:prstGeom>
            <a:noFill/>
          </p:spPr>
          <p:txBody>
            <a:bodyPr wrap="none" rtlCol="0">
              <a:spAutoFit/>
            </a:bodyPr>
            <a:lstStyle/>
            <a:p>
              <a:r>
                <a:rPr lang="en-US" sz="1200" b="1" dirty="0" smtClean="0"/>
                <a:t>India</a:t>
              </a:r>
              <a:endParaRPr lang="en-US" sz="1200" b="1" dirty="0"/>
            </a:p>
          </p:txBody>
        </p:sp>
        <p:sp>
          <p:nvSpPr>
            <p:cNvPr id="41" name="TextBox 40"/>
            <p:cNvSpPr txBox="1"/>
            <p:nvPr/>
          </p:nvSpPr>
          <p:spPr>
            <a:xfrm>
              <a:off x="838200" y="1608779"/>
              <a:ext cx="659155" cy="276999"/>
            </a:xfrm>
            <a:prstGeom prst="rect">
              <a:avLst/>
            </a:prstGeom>
            <a:noFill/>
          </p:spPr>
          <p:txBody>
            <a:bodyPr wrap="none" rtlCol="0">
              <a:spAutoFit/>
            </a:bodyPr>
            <a:lstStyle/>
            <a:p>
              <a:r>
                <a:rPr lang="en-US" sz="1200" b="1" dirty="0" smtClean="0"/>
                <a:t>Canada</a:t>
              </a:r>
              <a:endParaRPr lang="en-US" sz="1200" b="1" dirty="0"/>
            </a:p>
          </p:txBody>
        </p:sp>
      </p:grpSp>
      <p:grpSp>
        <p:nvGrpSpPr>
          <p:cNvPr id="15" name="Group 60"/>
          <p:cNvGrpSpPr/>
          <p:nvPr/>
        </p:nvGrpSpPr>
        <p:grpSpPr>
          <a:xfrm>
            <a:off x="712643" y="4191000"/>
            <a:ext cx="7745557" cy="2115859"/>
            <a:chOff x="15875" y="2184400"/>
            <a:chExt cx="9112250" cy="2489200"/>
          </a:xfrm>
        </p:grpSpPr>
        <p:pic>
          <p:nvPicPr>
            <p:cNvPr id="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75" y="2184400"/>
              <a:ext cx="911225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62"/>
            <p:cNvSpPr/>
            <p:nvPr/>
          </p:nvSpPr>
          <p:spPr>
            <a:xfrm>
              <a:off x="228600" y="4343400"/>
              <a:ext cx="88392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157089" y="3166894"/>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65" name="Straight Arrow Connector 64"/>
            <p:cNvCxnSpPr/>
            <p:nvPr/>
          </p:nvCxnSpPr>
          <p:spPr>
            <a:xfrm flipH="1">
              <a:off x="1202678" y="3085609"/>
              <a:ext cx="15784" cy="3482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026954" y="2996102"/>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67" name="Straight Arrow Connector 66"/>
            <p:cNvCxnSpPr/>
            <p:nvPr/>
          </p:nvCxnSpPr>
          <p:spPr>
            <a:xfrm flipH="1">
              <a:off x="2939193" y="2932449"/>
              <a:ext cx="15784" cy="3482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286000" y="2253734"/>
              <a:ext cx="1329376" cy="217250"/>
            </a:xfrm>
            <a:prstGeom prst="rect">
              <a:avLst/>
            </a:prstGeom>
            <a:solidFill>
              <a:srgbClr val="F7F7F7"/>
            </a:solidFill>
            <a:ln>
              <a:noFill/>
            </a:ln>
          </p:spPr>
          <p:txBody>
            <a:bodyPr wrap="square" lIns="0" tIns="0" rIns="0" bIns="0" rtlCol="0">
              <a:spAutoFit/>
            </a:bodyPr>
            <a:lstStyle/>
            <a:p>
              <a:pPr algn="ctr"/>
              <a:r>
                <a:rPr lang="en-US" sz="1200" b="1" dirty="0" smtClean="0"/>
                <a:t>Russia, Orenburg </a:t>
              </a:r>
              <a:endParaRPr lang="en-US" sz="1200" b="1" dirty="0"/>
            </a:p>
          </p:txBody>
        </p:sp>
        <p:sp>
          <p:nvSpPr>
            <p:cNvPr id="69" name="Rectangle 68"/>
            <p:cNvSpPr/>
            <p:nvPr/>
          </p:nvSpPr>
          <p:spPr>
            <a:xfrm>
              <a:off x="5422443" y="2356144"/>
              <a:ext cx="102057" cy="4571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4823775" y="2885629"/>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71" name="Straight Arrow Connector 70"/>
            <p:cNvCxnSpPr/>
            <p:nvPr/>
          </p:nvCxnSpPr>
          <p:spPr>
            <a:xfrm flipH="1">
              <a:off x="4736014" y="2821976"/>
              <a:ext cx="15784" cy="348252"/>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629400" y="2601030"/>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73" name="Straight Arrow Connector 72"/>
            <p:cNvCxnSpPr/>
            <p:nvPr/>
          </p:nvCxnSpPr>
          <p:spPr>
            <a:xfrm>
              <a:off x="6557423" y="2537377"/>
              <a:ext cx="0" cy="28459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250778" y="3284254"/>
              <a:ext cx="588422" cy="220946"/>
            </a:xfrm>
            <a:prstGeom prst="rect">
              <a:avLst/>
            </a:prstGeom>
            <a:noFill/>
          </p:spPr>
          <p:txBody>
            <a:bodyPr wrap="none" rtlCol="0">
              <a:spAutoFit/>
            </a:bodyPr>
            <a:lstStyle/>
            <a:p>
              <a:r>
                <a:rPr lang="en-US" sz="1200" b="1" dirty="0" smtClean="0"/>
                <a:t>anomaly</a:t>
              </a:r>
              <a:endParaRPr lang="en-US" sz="1200" b="1" dirty="0"/>
            </a:p>
          </p:txBody>
        </p:sp>
        <p:cxnSp>
          <p:nvCxnSpPr>
            <p:cNvPr id="75" name="Straight Arrow Connector 74"/>
            <p:cNvCxnSpPr/>
            <p:nvPr/>
          </p:nvCxnSpPr>
          <p:spPr>
            <a:xfrm>
              <a:off x="8310023" y="3259735"/>
              <a:ext cx="0" cy="28459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11646" y="2478284"/>
              <a:ext cx="1152631" cy="307771"/>
            </a:xfrm>
            <a:prstGeom prst="rect">
              <a:avLst/>
            </a:prstGeom>
            <a:noFill/>
          </p:spPr>
          <p:txBody>
            <a:bodyPr wrap="none" rtlCol="0">
              <a:spAutoFit/>
            </a:bodyPr>
            <a:lstStyle/>
            <a:p>
              <a:r>
                <a:rPr lang="en-US" sz="1100" b="1" dirty="0" smtClean="0"/>
                <a:t>Spring Wheat</a:t>
              </a:r>
              <a:endParaRPr lang="en-US" sz="1100" b="1" dirty="0"/>
            </a:p>
          </p:txBody>
        </p:sp>
        <p:sp>
          <p:nvSpPr>
            <p:cNvPr id="77" name="TextBox 76"/>
            <p:cNvSpPr txBox="1"/>
            <p:nvPr/>
          </p:nvSpPr>
          <p:spPr>
            <a:xfrm>
              <a:off x="2286000" y="2478284"/>
              <a:ext cx="1152631" cy="307771"/>
            </a:xfrm>
            <a:prstGeom prst="rect">
              <a:avLst/>
            </a:prstGeom>
            <a:noFill/>
          </p:spPr>
          <p:txBody>
            <a:bodyPr wrap="none" rtlCol="0">
              <a:spAutoFit/>
            </a:bodyPr>
            <a:lstStyle/>
            <a:p>
              <a:r>
                <a:rPr lang="en-US" sz="1100" b="1" dirty="0" smtClean="0"/>
                <a:t>Spring Wheat</a:t>
              </a:r>
              <a:endParaRPr lang="en-US" sz="1100" b="1" dirty="0"/>
            </a:p>
          </p:txBody>
        </p:sp>
        <p:sp>
          <p:nvSpPr>
            <p:cNvPr id="78" name="TextBox 77"/>
            <p:cNvSpPr txBox="1"/>
            <p:nvPr/>
          </p:nvSpPr>
          <p:spPr>
            <a:xfrm>
              <a:off x="4236740" y="2478284"/>
              <a:ext cx="1152631" cy="307771"/>
            </a:xfrm>
            <a:prstGeom prst="rect">
              <a:avLst/>
            </a:prstGeom>
            <a:noFill/>
          </p:spPr>
          <p:txBody>
            <a:bodyPr wrap="none" rtlCol="0">
              <a:spAutoFit/>
            </a:bodyPr>
            <a:lstStyle/>
            <a:p>
              <a:r>
                <a:rPr lang="en-US" sz="1100" b="1" dirty="0" smtClean="0"/>
                <a:t>Spring Wheat</a:t>
              </a:r>
              <a:endParaRPr lang="en-US" sz="1100" b="1" dirty="0"/>
            </a:p>
          </p:txBody>
        </p:sp>
        <p:sp>
          <p:nvSpPr>
            <p:cNvPr id="79" name="TextBox 78"/>
            <p:cNvSpPr txBox="1"/>
            <p:nvPr/>
          </p:nvSpPr>
          <p:spPr>
            <a:xfrm>
              <a:off x="7359384" y="2480067"/>
              <a:ext cx="1631638" cy="307771"/>
            </a:xfrm>
            <a:prstGeom prst="rect">
              <a:avLst/>
            </a:prstGeom>
            <a:noFill/>
          </p:spPr>
          <p:txBody>
            <a:bodyPr wrap="none" rtlCol="0">
              <a:spAutoFit/>
            </a:bodyPr>
            <a:lstStyle/>
            <a:p>
              <a:r>
                <a:rPr lang="en-US" sz="1100" b="1" dirty="0" smtClean="0"/>
                <a:t>Winter Wheat/ Corn</a:t>
              </a:r>
              <a:endParaRPr lang="en-US" sz="1100" b="1" dirty="0"/>
            </a:p>
          </p:txBody>
        </p:sp>
        <p:sp>
          <p:nvSpPr>
            <p:cNvPr id="80" name="TextBox 79"/>
            <p:cNvSpPr txBox="1"/>
            <p:nvPr/>
          </p:nvSpPr>
          <p:spPr>
            <a:xfrm>
              <a:off x="5638800" y="2509308"/>
              <a:ext cx="609600" cy="506917"/>
            </a:xfrm>
            <a:prstGeom prst="rect">
              <a:avLst/>
            </a:prstGeom>
            <a:noFill/>
          </p:spPr>
          <p:txBody>
            <a:bodyPr wrap="square" rtlCol="0">
              <a:spAutoFit/>
            </a:bodyPr>
            <a:lstStyle/>
            <a:p>
              <a:r>
                <a:rPr lang="en-US" sz="1100" b="1" dirty="0" smtClean="0"/>
                <a:t>Corn/</a:t>
              </a:r>
            </a:p>
            <a:p>
              <a:r>
                <a:rPr lang="en-US" sz="1100" b="1" dirty="0" smtClean="0"/>
                <a:t>Soy</a:t>
              </a:r>
              <a:endParaRPr lang="en-US" sz="1100" b="1" dirty="0"/>
            </a:p>
          </p:txBody>
        </p:sp>
      </p:grpSp>
      <p:grpSp>
        <p:nvGrpSpPr>
          <p:cNvPr id="16" name="Group 81"/>
          <p:cNvGrpSpPr/>
          <p:nvPr/>
        </p:nvGrpSpPr>
        <p:grpSpPr>
          <a:xfrm>
            <a:off x="1497732" y="6406730"/>
            <a:ext cx="2416504" cy="377323"/>
            <a:chOff x="3617805" y="6404477"/>
            <a:chExt cx="2416504" cy="377323"/>
          </a:xfrm>
        </p:grpSpPr>
        <p:sp>
          <p:nvSpPr>
            <p:cNvPr id="83" name="Rectangle 82"/>
            <p:cNvSpPr/>
            <p:nvPr/>
          </p:nvSpPr>
          <p:spPr>
            <a:xfrm>
              <a:off x="3617805" y="6652978"/>
              <a:ext cx="185623" cy="907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Rectangle 83"/>
            <p:cNvSpPr/>
            <p:nvPr/>
          </p:nvSpPr>
          <p:spPr>
            <a:xfrm>
              <a:off x="3617805" y="6490355"/>
              <a:ext cx="185623" cy="907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TextBox 84"/>
            <p:cNvSpPr txBox="1"/>
            <p:nvPr/>
          </p:nvSpPr>
          <p:spPr>
            <a:xfrm>
              <a:off x="3741554" y="6404477"/>
              <a:ext cx="2229965" cy="224923"/>
            </a:xfrm>
            <a:prstGeom prst="rect">
              <a:avLst/>
            </a:prstGeom>
            <a:noFill/>
          </p:spPr>
          <p:txBody>
            <a:bodyPr wrap="none" rtlCol="0">
              <a:spAutoFit/>
            </a:bodyPr>
            <a:lstStyle/>
            <a:p>
              <a:r>
                <a:rPr lang="en-US" sz="1200" dirty="0" smtClean="0"/>
                <a:t>Current season crop development (2012)</a:t>
              </a:r>
              <a:endParaRPr lang="en-US" sz="1200" dirty="0"/>
            </a:p>
          </p:txBody>
        </p:sp>
        <p:sp>
          <p:nvSpPr>
            <p:cNvPr id="86" name="TextBox 85"/>
            <p:cNvSpPr txBox="1"/>
            <p:nvPr/>
          </p:nvSpPr>
          <p:spPr>
            <a:xfrm>
              <a:off x="3741554" y="6556877"/>
              <a:ext cx="2292755" cy="224923"/>
            </a:xfrm>
            <a:prstGeom prst="rect">
              <a:avLst/>
            </a:prstGeom>
            <a:noFill/>
          </p:spPr>
          <p:txBody>
            <a:bodyPr wrap="none" rtlCol="0">
              <a:spAutoFit/>
            </a:bodyPr>
            <a:lstStyle/>
            <a:p>
              <a:r>
                <a:rPr lang="en-US" sz="1200" dirty="0" smtClean="0"/>
                <a:t>Average season development (2000-2011)</a:t>
              </a:r>
              <a:endParaRPr lang="en-US" sz="1200" dirty="0"/>
            </a:p>
          </p:txBody>
        </p:sp>
      </p:grpSp>
      <p:grpSp>
        <p:nvGrpSpPr>
          <p:cNvPr id="17" name="Group 92"/>
          <p:cNvGrpSpPr/>
          <p:nvPr/>
        </p:nvGrpSpPr>
        <p:grpSpPr>
          <a:xfrm>
            <a:off x="2705100" y="3200400"/>
            <a:ext cx="1104900" cy="430887"/>
            <a:chOff x="2705100" y="3200400"/>
            <a:chExt cx="1104900" cy="430887"/>
          </a:xfrm>
        </p:grpSpPr>
        <p:sp>
          <p:nvSpPr>
            <p:cNvPr id="89" name="TextBox 88"/>
            <p:cNvSpPr txBox="1"/>
            <p:nvPr/>
          </p:nvSpPr>
          <p:spPr>
            <a:xfrm>
              <a:off x="2835053" y="3200400"/>
              <a:ext cx="974947" cy="430887"/>
            </a:xfrm>
            <a:prstGeom prst="rect">
              <a:avLst/>
            </a:prstGeom>
            <a:noFill/>
          </p:spPr>
          <p:txBody>
            <a:bodyPr wrap="none" rtlCol="0">
              <a:spAutoFit/>
            </a:bodyPr>
            <a:lstStyle/>
            <a:p>
              <a:r>
                <a:rPr lang="en-US" sz="1100" dirty="0" smtClean="0"/>
                <a:t>Non Cropland</a:t>
              </a:r>
            </a:p>
            <a:p>
              <a:r>
                <a:rPr lang="en-US" sz="1100" dirty="0" smtClean="0"/>
                <a:t>Not shown</a:t>
              </a:r>
              <a:endParaRPr lang="en-US" sz="1100" dirty="0"/>
            </a:p>
          </p:txBody>
        </p:sp>
        <p:grpSp>
          <p:nvGrpSpPr>
            <p:cNvPr id="18" name="Group 91"/>
            <p:cNvGrpSpPr/>
            <p:nvPr/>
          </p:nvGrpSpPr>
          <p:grpSpPr>
            <a:xfrm>
              <a:off x="2705100" y="3276599"/>
              <a:ext cx="190500" cy="266715"/>
              <a:chOff x="2805958" y="3162285"/>
              <a:chExt cx="190500" cy="266715"/>
            </a:xfrm>
          </p:grpSpPr>
          <p:sp>
            <p:nvSpPr>
              <p:cNvPr id="90" name="Rectangle 89"/>
              <p:cNvSpPr/>
              <p:nvPr/>
            </p:nvSpPr>
            <p:spPr>
              <a:xfrm>
                <a:off x="2805958" y="3162285"/>
                <a:ext cx="190500" cy="89525"/>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05958" y="3339475"/>
                <a:ext cx="190500" cy="89525"/>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074" name="Picture 2" descr="C:\Users\ireshef\Pictures\logo\u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0125" y="6311621"/>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p:cNvPicPr>
            <a:picLocks noChangeAspect="1" noChangeArrowheads="1"/>
          </p:cNvPicPr>
          <p:nvPr/>
        </p:nvPicPr>
        <p:blipFill>
          <a:blip r:embed="rId6" cstate="print"/>
          <a:srcRect/>
          <a:stretch>
            <a:fillRect/>
          </a:stretch>
        </p:blipFill>
        <p:spPr bwMode="auto">
          <a:xfrm>
            <a:off x="7815022" y="41039"/>
            <a:ext cx="1302447" cy="339961"/>
          </a:xfrm>
          <a:prstGeom prst="rect">
            <a:avLst/>
          </a:prstGeom>
          <a:noFill/>
          <a:ln w="9525">
            <a:noFill/>
            <a:miter lim="800000"/>
            <a:headEnd/>
            <a:tailEnd/>
          </a:ln>
        </p:spPr>
      </p:pic>
      <p:sp>
        <p:nvSpPr>
          <p:cNvPr id="94" name="TextBox 93"/>
          <p:cNvSpPr txBox="1"/>
          <p:nvPr/>
        </p:nvSpPr>
        <p:spPr>
          <a:xfrm rot="16200000">
            <a:off x="330086" y="5054348"/>
            <a:ext cx="556050" cy="307777"/>
          </a:xfrm>
          <a:prstGeom prst="rect">
            <a:avLst/>
          </a:prstGeom>
          <a:noFill/>
        </p:spPr>
        <p:txBody>
          <a:bodyPr wrap="none" rtlCol="0">
            <a:spAutoFit/>
          </a:bodyPr>
          <a:lstStyle/>
          <a:p>
            <a:r>
              <a:rPr lang="en-US" sz="1400" dirty="0" smtClean="0"/>
              <a:t>NDVI</a:t>
            </a:r>
            <a:endParaRPr lang="en-US" sz="1400" dirty="0"/>
          </a:p>
        </p:txBody>
      </p:sp>
    </p:spTree>
    <p:extLst>
      <p:ext uri="{BB962C8B-B14F-4D97-AF65-F5344CB8AC3E}">
        <p14:creationId xmlns:p14="http://schemas.microsoft.com/office/powerpoint/2010/main" val="26875553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bwMode="auto">
          <a:xfrm>
            <a:off x="1447800" y="1676400"/>
            <a:ext cx="6096000" cy="611188"/>
          </a:xfrm>
          <a:noFill/>
        </p:spPr>
        <p:txBody>
          <a:bodyPr wrap="square" numCol="1" anchorCtr="0" compatLnSpc="1">
            <a:prstTxWarp prst="textNoShape">
              <a:avLst/>
            </a:prstTxWarp>
          </a:bodyPr>
          <a:lstStyle/>
          <a:p>
            <a:r>
              <a:rPr lang="fr-CH" sz="2500" b="0" cap="none" smtClean="0">
                <a:solidFill>
                  <a:srgbClr val="000000"/>
                </a:solidFill>
              </a:rPr>
              <a:t>G20 Final Declaration</a:t>
            </a:r>
            <a:endParaRPr lang="en-US" sz="2500" b="0" cap="none" smtClean="0">
              <a:solidFill>
                <a:srgbClr val="000000"/>
              </a:solidFill>
            </a:endParaRPr>
          </a:p>
        </p:txBody>
      </p:sp>
      <p:sp>
        <p:nvSpPr>
          <p:cNvPr id="35843" name="Rectangle 3"/>
          <p:cNvSpPr>
            <a:spLocks noGrp="1"/>
          </p:cNvSpPr>
          <p:nvPr>
            <p:ph type="body" idx="4294967295"/>
          </p:nvPr>
        </p:nvSpPr>
        <p:spPr>
          <a:xfrm>
            <a:off x="539750" y="2565400"/>
            <a:ext cx="7993063" cy="3816350"/>
          </a:xfrm>
        </p:spPr>
        <p:txBody>
          <a:bodyPr/>
          <a:lstStyle/>
          <a:p>
            <a:pPr>
              <a:lnSpc>
                <a:spcPct val="90000"/>
              </a:lnSpc>
              <a:buFont typeface="Arial" pitchFamily="34" charset="0"/>
              <a:buNone/>
            </a:pPr>
            <a:r>
              <a:rPr lang="en-US" sz="2200" smtClean="0">
                <a:solidFill>
                  <a:srgbClr val="000000"/>
                </a:solidFill>
              </a:rPr>
              <a:t>44. We commit to improve market information and transparency in order to make international markets for agricultural commodities more effective. To that end, we launched:</a:t>
            </a:r>
          </a:p>
          <a:p>
            <a:pPr>
              <a:lnSpc>
                <a:spcPct val="90000"/>
              </a:lnSpc>
            </a:pPr>
            <a:r>
              <a:rPr lang="en-US" sz="2200" smtClean="0">
                <a:solidFill>
                  <a:srgbClr val="000000"/>
                </a:solidFill>
              </a:rPr>
              <a:t>The "Agricultural Market Information System" (AMIS) in Rome on September 15, 2011, to improve information on markets ...; </a:t>
            </a:r>
          </a:p>
          <a:p>
            <a:pPr>
              <a:lnSpc>
                <a:spcPct val="90000"/>
              </a:lnSpc>
            </a:pPr>
            <a:r>
              <a:rPr lang="en-US" sz="2200" smtClean="0">
                <a:solidFill>
                  <a:srgbClr val="000000"/>
                </a:solidFill>
              </a:rPr>
              <a:t>The </a:t>
            </a:r>
            <a:r>
              <a:rPr lang="en-US" sz="2200" b="1" smtClean="0">
                <a:solidFill>
                  <a:srgbClr val="000000"/>
                </a:solidFill>
              </a:rPr>
              <a:t>"Global Agricultural Geo-monitoring Initiative" (GEOGLAM)</a:t>
            </a:r>
            <a:r>
              <a:rPr lang="en-US" sz="2200" smtClean="0">
                <a:solidFill>
                  <a:srgbClr val="000000"/>
                </a:solidFill>
              </a:rPr>
              <a:t> in Geneva on September 22-23, 2011. This initiative will coordinate satellite monitoring observation systems in different regions of the world in order to enhance crop production projections and weather forecasting data.</a:t>
            </a:r>
            <a:r>
              <a:rPr lang="en-US" sz="2200" smtClean="0"/>
              <a:t> </a:t>
            </a:r>
          </a:p>
        </p:txBody>
      </p:sp>
      <p:sp>
        <p:nvSpPr>
          <p:cNvPr id="35844" name="Rectangle 4"/>
          <p:cNvSpPr>
            <a:spLocks noChangeArrowheads="1"/>
          </p:cNvSpPr>
          <p:nvPr/>
        </p:nvSpPr>
        <p:spPr bwMode="auto">
          <a:xfrm>
            <a:off x="457200" y="914400"/>
            <a:ext cx="7715250" cy="431800"/>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sz="2400" b="1">
                <a:solidFill>
                  <a:srgbClr val="000000"/>
                </a:solidFill>
                <a:cs typeface="Arial" pitchFamily="34" charset="0"/>
              </a:rPr>
              <a:t>1. Background : The G20 Agriculture Priority (2011)</a:t>
            </a:r>
            <a:endParaRPr lang="en-GB" sz="2400" i="1">
              <a:solidFill>
                <a:srgbClr val="000000"/>
              </a:solidFill>
              <a:cs typeface="Arial" pitchFamily="34" charset="0"/>
            </a:endParaRPr>
          </a:p>
        </p:txBody>
      </p:sp>
      <p:pic>
        <p:nvPicPr>
          <p:cNvPr id="35845" name="Picture 5"/>
          <p:cNvPicPr>
            <a:picLocks noChangeAspect="1" noChangeArrowheads="1"/>
          </p:cNvPicPr>
          <p:nvPr/>
        </p:nvPicPr>
        <p:blipFill>
          <a:blip r:embed="rId2" cstate="print"/>
          <a:srcRect/>
          <a:stretch>
            <a:fillRect/>
          </a:stretch>
        </p:blipFill>
        <p:spPr bwMode="auto">
          <a:xfrm>
            <a:off x="76200" y="1524000"/>
            <a:ext cx="1371600" cy="1023938"/>
          </a:xfrm>
          <a:prstGeom prst="rect">
            <a:avLst/>
          </a:prstGeom>
          <a:solidFill>
            <a:srgbClr val="FFFFFF"/>
          </a:solidFill>
          <a:ln w="9525">
            <a:noFill/>
            <a:miter lim="800000"/>
            <a:headEnd/>
            <a:tailEnd/>
          </a:ln>
        </p:spPr>
      </p:pic>
      <p:sp>
        <p:nvSpPr>
          <p:cNvPr id="35846" name="Line 6"/>
          <p:cNvSpPr>
            <a:spLocks noChangeShapeType="1"/>
          </p:cNvSpPr>
          <p:nvPr/>
        </p:nvSpPr>
        <p:spPr bwMode="auto">
          <a:xfrm>
            <a:off x="0" y="1219200"/>
            <a:ext cx="9144000" cy="0"/>
          </a:xfrm>
          <a:prstGeom prst="line">
            <a:avLst/>
          </a:prstGeom>
          <a:noFill/>
          <a:ln w="9525">
            <a:solidFill>
              <a:srgbClr val="000000"/>
            </a:solidFill>
            <a:round/>
            <a:headEnd/>
            <a:tailEnd/>
          </a:ln>
          <a:effectLst/>
        </p:spPr>
        <p:txBody>
          <a:bodyPr anchor="ctr"/>
          <a:lstStyle/>
          <a:p>
            <a:endParaRPr lang="en-US"/>
          </a:p>
        </p:txBody>
      </p:sp>
      <p:sp>
        <p:nvSpPr>
          <p:cNvPr id="35847" name="Text Box 7"/>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05B5BB39-258F-48B7-AD72-EE5E8448E77F}" type="slidenum">
              <a:rPr lang="fr-FR" b="1">
                <a:solidFill>
                  <a:srgbClr val="000000"/>
                </a:solidFill>
              </a:rPr>
              <a:pPr algn="ctr">
                <a:spcBef>
                  <a:spcPct val="50000"/>
                </a:spcBef>
              </a:pPr>
              <a:t>48</a:t>
            </a:fld>
            <a:endParaRPr lang="fr-FR" b="1">
              <a:solidFill>
                <a:srgbClr val="00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body" idx="4294967295"/>
          </p:nvPr>
        </p:nvSpPr>
        <p:spPr>
          <a:xfrm>
            <a:off x="468313" y="1268413"/>
            <a:ext cx="8229600" cy="1079500"/>
          </a:xfrm>
        </p:spPr>
        <p:txBody>
          <a:bodyPr/>
          <a:lstStyle/>
          <a:p>
            <a:pPr marL="0" indent="0">
              <a:lnSpc>
                <a:spcPct val="90000"/>
              </a:lnSpc>
              <a:spcBef>
                <a:spcPct val="50000"/>
              </a:spcBef>
              <a:buFont typeface="Arial" pitchFamily="34" charset="0"/>
              <a:buNone/>
            </a:pPr>
            <a:r>
              <a:rPr lang="en-GB" sz="2200" smtClean="0">
                <a:solidFill>
                  <a:srgbClr val="000000"/>
                </a:solidFill>
              </a:rPr>
              <a:t>To reinforce the international community’s capacity to produce and disseminate relevant, timely and accurate forecasts of agricultural production at national, regional and global scales. </a:t>
            </a:r>
          </a:p>
        </p:txBody>
      </p:sp>
      <p:pic>
        <p:nvPicPr>
          <p:cNvPr id="36868" name="Picture 4"/>
          <p:cNvPicPr>
            <a:picLocks noChangeAspect="1" noChangeArrowheads="1"/>
          </p:cNvPicPr>
          <p:nvPr/>
        </p:nvPicPr>
        <p:blipFill>
          <a:blip r:embed="rId2" cstate="print"/>
          <a:srcRect/>
          <a:stretch>
            <a:fillRect/>
          </a:stretch>
        </p:blipFill>
        <p:spPr bwMode="auto">
          <a:xfrm>
            <a:off x="4284663" y="2492375"/>
            <a:ext cx="2205037" cy="2135188"/>
          </a:xfrm>
          <a:prstGeom prst="rect">
            <a:avLst/>
          </a:prstGeom>
          <a:noFill/>
          <a:ln w="9525">
            <a:noFill/>
            <a:miter lim="800000"/>
            <a:headEnd/>
            <a:tailEnd/>
          </a:ln>
          <a:effectLst/>
        </p:spPr>
      </p:pic>
      <p:pic>
        <p:nvPicPr>
          <p:cNvPr id="36869" name="Picture 5"/>
          <p:cNvPicPr>
            <a:picLocks noChangeAspect="1" noChangeArrowheads="1"/>
          </p:cNvPicPr>
          <p:nvPr/>
        </p:nvPicPr>
        <p:blipFill>
          <a:blip r:embed="rId3" cstate="print"/>
          <a:srcRect/>
          <a:stretch>
            <a:fillRect/>
          </a:stretch>
        </p:blipFill>
        <p:spPr bwMode="auto">
          <a:xfrm>
            <a:off x="5653088" y="4148138"/>
            <a:ext cx="2128837" cy="2105025"/>
          </a:xfrm>
          <a:prstGeom prst="rect">
            <a:avLst/>
          </a:prstGeom>
          <a:noFill/>
          <a:ln w="9525">
            <a:noFill/>
            <a:miter lim="800000"/>
            <a:headEnd/>
            <a:tailEnd/>
          </a:ln>
          <a:effectLst/>
        </p:spPr>
      </p:pic>
      <p:pic>
        <p:nvPicPr>
          <p:cNvPr id="36871" name="Picture 7"/>
          <p:cNvPicPr>
            <a:picLocks noChangeAspect="1" noChangeArrowheads="1"/>
          </p:cNvPicPr>
          <p:nvPr/>
        </p:nvPicPr>
        <p:blipFill>
          <a:blip r:embed="rId4" cstate="print"/>
          <a:srcRect/>
          <a:stretch>
            <a:fillRect/>
          </a:stretch>
        </p:blipFill>
        <p:spPr bwMode="auto">
          <a:xfrm>
            <a:off x="539750" y="2565400"/>
            <a:ext cx="2952750" cy="1493838"/>
          </a:xfrm>
          <a:prstGeom prst="rect">
            <a:avLst/>
          </a:prstGeom>
          <a:noFill/>
          <a:ln w="9525">
            <a:noFill/>
            <a:miter lim="800000"/>
            <a:headEnd/>
            <a:tailEnd/>
          </a:ln>
          <a:effectLst/>
        </p:spPr>
      </p:pic>
      <p:pic>
        <p:nvPicPr>
          <p:cNvPr id="36872" name="Picture 8"/>
          <p:cNvPicPr>
            <a:picLocks noChangeAspect="1" noChangeArrowheads="1"/>
          </p:cNvPicPr>
          <p:nvPr/>
        </p:nvPicPr>
        <p:blipFill>
          <a:blip r:embed="rId5" cstate="print"/>
          <a:srcRect/>
          <a:stretch>
            <a:fillRect/>
          </a:stretch>
        </p:blipFill>
        <p:spPr bwMode="auto">
          <a:xfrm>
            <a:off x="539750" y="4365625"/>
            <a:ext cx="2952750" cy="1812925"/>
          </a:xfrm>
          <a:prstGeom prst="rect">
            <a:avLst/>
          </a:prstGeom>
          <a:noFill/>
          <a:ln w="9525">
            <a:noFill/>
            <a:miter lim="800000"/>
            <a:headEnd/>
            <a:tailEnd/>
          </a:ln>
          <a:effectLst/>
        </p:spPr>
      </p:pic>
      <p:sp>
        <p:nvSpPr>
          <p:cNvPr id="36873" name="Rectangle 9"/>
          <p:cNvSpPr>
            <a:spLocks noChangeArrowheads="1"/>
          </p:cNvSpPr>
          <p:nvPr/>
        </p:nvSpPr>
        <p:spPr bwMode="auto">
          <a:xfrm>
            <a:off x="442913" y="4037013"/>
            <a:ext cx="2952750" cy="358775"/>
          </a:xfrm>
          <a:prstGeom prst="rect">
            <a:avLst/>
          </a:prstGeom>
          <a:noFill/>
          <a:ln w="9525">
            <a:noFill/>
            <a:miter lim="800000"/>
            <a:headEnd/>
            <a:tailEnd/>
          </a:ln>
          <a:effectLst/>
        </p:spPr>
        <p:txBody>
          <a:bodyPr/>
          <a:lstStyle/>
          <a:p>
            <a:pPr eaLnBrk="0" hangingPunct="0">
              <a:lnSpc>
                <a:spcPct val="90000"/>
              </a:lnSpc>
              <a:spcBef>
                <a:spcPct val="50000"/>
              </a:spcBef>
              <a:buFont typeface="Arial" pitchFamily="34" charset="0"/>
              <a:buNone/>
            </a:pPr>
            <a:r>
              <a:rPr lang="en-GB" sz="1000" i="1">
                <a:solidFill>
                  <a:srgbClr val="7F7F7F"/>
                </a:solidFill>
                <a:cs typeface="Arial" pitchFamily="34" charset="0"/>
              </a:rPr>
              <a:t>Cultivated area / crop type area</a:t>
            </a:r>
          </a:p>
        </p:txBody>
      </p:sp>
      <p:sp>
        <p:nvSpPr>
          <p:cNvPr id="36874" name="Rectangle 10"/>
          <p:cNvSpPr>
            <a:spLocks noChangeArrowheads="1"/>
          </p:cNvSpPr>
          <p:nvPr/>
        </p:nvSpPr>
        <p:spPr bwMode="auto">
          <a:xfrm>
            <a:off x="452438" y="6165850"/>
            <a:ext cx="2879725" cy="315913"/>
          </a:xfrm>
          <a:prstGeom prst="rect">
            <a:avLst/>
          </a:prstGeom>
          <a:noFill/>
          <a:ln w="9525">
            <a:noFill/>
            <a:miter lim="800000"/>
            <a:headEnd/>
            <a:tailEnd/>
          </a:ln>
          <a:effectLst/>
        </p:spPr>
        <p:txBody>
          <a:bodyPr/>
          <a:lstStyle/>
          <a:p>
            <a:pPr eaLnBrk="0" hangingPunct="0">
              <a:lnSpc>
                <a:spcPct val="90000"/>
              </a:lnSpc>
              <a:spcBef>
                <a:spcPct val="50000"/>
              </a:spcBef>
              <a:buFont typeface="Arial" pitchFamily="34" charset="0"/>
              <a:buNone/>
            </a:pPr>
            <a:r>
              <a:rPr lang="en-GB" sz="1000" i="1">
                <a:solidFill>
                  <a:srgbClr val="7F7F7F"/>
                </a:solidFill>
                <a:cs typeface="Arial" pitchFamily="34" charset="0"/>
              </a:rPr>
              <a:t>Crop yield forecast</a:t>
            </a:r>
          </a:p>
        </p:txBody>
      </p:sp>
      <p:sp>
        <p:nvSpPr>
          <p:cNvPr id="36875" name="Line 11"/>
          <p:cNvSpPr>
            <a:spLocks noChangeShapeType="1"/>
          </p:cNvSpPr>
          <p:nvPr/>
        </p:nvSpPr>
        <p:spPr bwMode="auto">
          <a:xfrm>
            <a:off x="0" y="1219200"/>
            <a:ext cx="9144000" cy="0"/>
          </a:xfrm>
          <a:prstGeom prst="line">
            <a:avLst/>
          </a:prstGeom>
          <a:noFill/>
          <a:ln w="9525">
            <a:solidFill>
              <a:srgbClr val="000000"/>
            </a:solidFill>
            <a:round/>
            <a:headEnd/>
            <a:tailEnd/>
          </a:ln>
          <a:effectLst/>
        </p:spPr>
        <p:txBody>
          <a:bodyPr anchor="ctr"/>
          <a:lstStyle/>
          <a:p>
            <a:endParaRPr lang="en-US"/>
          </a:p>
        </p:txBody>
      </p:sp>
      <p:sp>
        <p:nvSpPr>
          <p:cNvPr id="36876" name="Rectangle 12"/>
          <p:cNvSpPr>
            <a:spLocks noChangeArrowheads="1"/>
          </p:cNvSpPr>
          <p:nvPr/>
        </p:nvSpPr>
        <p:spPr bwMode="auto">
          <a:xfrm>
            <a:off x="457200" y="914400"/>
            <a:ext cx="6911975" cy="431800"/>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sz="2400" b="1">
                <a:solidFill>
                  <a:srgbClr val="000000"/>
                </a:solidFill>
                <a:cs typeface="Arial" pitchFamily="34" charset="0"/>
              </a:rPr>
              <a:t>The GEOGLAM Initiative : objectives</a:t>
            </a:r>
            <a:endParaRPr lang="en-GB" sz="2400" i="1">
              <a:solidFill>
                <a:srgbClr val="000000"/>
              </a:solidFill>
              <a:cs typeface="Arial" pitchFamily="34" charset="0"/>
            </a:endParaRPr>
          </a:p>
        </p:txBody>
      </p:sp>
      <p:sp>
        <p:nvSpPr>
          <p:cNvPr id="36877" name="Text Box 13"/>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72D2BFFD-7583-4EB7-8F9E-96E7F7E0A92A}" type="slidenum">
              <a:rPr lang="fr-FR" b="1">
                <a:solidFill>
                  <a:srgbClr val="000000"/>
                </a:solidFill>
              </a:rPr>
              <a:pPr algn="ctr">
                <a:spcBef>
                  <a:spcPct val="50000"/>
                </a:spcBef>
              </a:pPr>
              <a:t>49</a:t>
            </a:fld>
            <a:endParaRPr lang="fr-FR" b="1">
              <a:solidFill>
                <a:srgbClr val="000000"/>
              </a:solidFill>
            </a:endParaRPr>
          </a:p>
        </p:txBody>
      </p:sp>
      <p:grpSp>
        <p:nvGrpSpPr>
          <p:cNvPr id="2" name="Group 15"/>
          <p:cNvGrpSpPr>
            <a:grpSpLocks noChangeAspect="1"/>
          </p:cNvGrpSpPr>
          <p:nvPr/>
        </p:nvGrpSpPr>
        <p:grpSpPr bwMode="auto">
          <a:xfrm>
            <a:off x="6373813" y="2492375"/>
            <a:ext cx="2447925" cy="2139950"/>
            <a:chOff x="4015" y="1570"/>
            <a:chExt cx="1542" cy="1348"/>
          </a:xfrm>
        </p:grpSpPr>
        <p:sp>
          <p:nvSpPr>
            <p:cNvPr id="36878" name="AutoShape 14"/>
            <p:cNvSpPr>
              <a:spLocks noChangeAspect="1" noChangeArrowheads="1" noTextEdit="1"/>
            </p:cNvSpPr>
            <p:nvPr/>
          </p:nvSpPr>
          <p:spPr bwMode="auto">
            <a:xfrm>
              <a:off x="4015" y="1570"/>
              <a:ext cx="1542" cy="1348"/>
            </a:xfrm>
            <a:prstGeom prst="rect">
              <a:avLst/>
            </a:prstGeom>
            <a:noFill/>
            <a:ln w="9525">
              <a:noFill/>
              <a:miter lim="800000"/>
              <a:headEnd/>
              <a:tailEnd/>
            </a:ln>
          </p:spPr>
          <p:txBody>
            <a:bodyPr/>
            <a:lstStyle/>
            <a:p>
              <a:endParaRPr lang="en-US"/>
            </a:p>
          </p:txBody>
        </p:sp>
        <p:grpSp>
          <p:nvGrpSpPr>
            <p:cNvPr id="3" name="Group 52"/>
            <p:cNvGrpSpPr>
              <a:grpSpLocks/>
            </p:cNvGrpSpPr>
            <p:nvPr/>
          </p:nvGrpSpPr>
          <p:grpSpPr bwMode="auto">
            <a:xfrm>
              <a:off x="4065" y="1570"/>
              <a:ext cx="1474" cy="862"/>
              <a:chOff x="4065" y="1570"/>
              <a:chExt cx="1474" cy="862"/>
            </a:xfrm>
          </p:grpSpPr>
          <p:grpSp>
            <p:nvGrpSpPr>
              <p:cNvPr id="4" name="Group 24"/>
              <p:cNvGrpSpPr>
                <a:grpSpLocks/>
              </p:cNvGrpSpPr>
              <p:nvPr/>
            </p:nvGrpSpPr>
            <p:grpSpPr bwMode="auto">
              <a:xfrm>
                <a:off x="4065" y="1570"/>
                <a:ext cx="1472" cy="512"/>
                <a:chOff x="4065" y="1570"/>
                <a:chExt cx="1472" cy="512"/>
              </a:xfrm>
            </p:grpSpPr>
            <p:pic>
              <p:nvPicPr>
                <p:cNvPr id="36880" name="Picture 16"/>
                <p:cNvPicPr>
                  <a:picLocks noChangeAspect="1" noChangeArrowheads="1"/>
                </p:cNvPicPr>
                <p:nvPr/>
              </p:nvPicPr>
              <p:blipFill>
                <a:blip r:embed="rId6" cstate="print"/>
                <a:srcRect/>
                <a:stretch>
                  <a:fillRect/>
                </a:stretch>
              </p:blipFill>
              <p:spPr bwMode="auto">
                <a:xfrm>
                  <a:off x="4065" y="1570"/>
                  <a:ext cx="349" cy="262"/>
                </a:xfrm>
                <a:prstGeom prst="rect">
                  <a:avLst/>
                </a:prstGeom>
                <a:noFill/>
                <a:ln w="9525">
                  <a:noFill/>
                  <a:miter lim="800000"/>
                  <a:headEnd/>
                  <a:tailEnd/>
                </a:ln>
              </p:spPr>
            </p:pic>
            <p:pic>
              <p:nvPicPr>
                <p:cNvPr id="36881" name="Picture 17"/>
                <p:cNvPicPr>
                  <a:picLocks noChangeAspect="1" noChangeArrowheads="1"/>
                </p:cNvPicPr>
                <p:nvPr/>
              </p:nvPicPr>
              <p:blipFill>
                <a:blip r:embed="rId7" cstate="print"/>
                <a:srcRect/>
                <a:stretch>
                  <a:fillRect/>
                </a:stretch>
              </p:blipFill>
              <p:spPr bwMode="auto">
                <a:xfrm>
                  <a:off x="4415" y="1570"/>
                  <a:ext cx="393" cy="266"/>
                </a:xfrm>
                <a:prstGeom prst="rect">
                  <a:avLst/>
                </a:prstGeom>
                <a:noFill/>
                <a:ln w="9525">
                  <a:noFill/>
                  <a:miter lim="800000"/>
                  <a:headEnd/>
                  <a:tailEnd/>
                </a:ln>
              </p:spPr>
            </p:pic>
            <p:pic>
              <p:nvPicPr>
                <p:cNvPr id="36882" name="Picture 18"/>
                <p:cNvPicPr>
                  <a:picLocks noChangeAspect="1" noChangeArrowheads="1"/>
                </p:cNvPicPr>
                <p:nvPr/>
              </p:nvPicPr>
              <p:blipFill>
                <a:blip r:embed="rId8" cstate="print"/>
                <a:srcRect/>
                <a:stretch>
                  <a:fillRect/>
                </a:stretch>
              </p:blipFill>
              <p:spPr bwMode="auto">
                <a:xfrm>
                  <a:off x="4415" y="1834"/>
                  <a:ext cx="393" cy="241"/>
                </a:xfrm>
                <a:prstGeom prst="rect">
                  <a:avLst/>
                </a:prstGeom>
                <a:noFill/>
                <a:ln w="9525">
                  <a:noFill/>
                  <a:miter lim="800000"/>
                  <a:headEnd/>
                  <a:tailEnd/>
                </a:ln>
              </p:spPr>
            </p:pic>
            <p:pic>
              <p:nvPicPr>
                <p:cNvPr id="36883" name="Picture 19"/>
                <p:cNvPicPr>
                  <a:picLocks noChangeAspect="1" noChangeArrowheads="1"/>
                </p:cNvPicPr>
                <p:nvPr/>
              </p:nvPicPr>
              <p:blipFill>
                <a:blip r:embed="rId9" cstate="print"/>
                <a:srcRect/>
                <a:stretch>
                  <a:fillRect/>
                </a:stretch>
              </p:blipFill>
              <p:spPr bwMode="auto">
                <a:xfrm>
                  <a:off x="4065" y="1833"/>
                  <a:ext cx="349" cy="249"/>
                </a:xfrm>
                <a:prstGeom prst="rect">
                  <a:avLst/>
                </a:prstGeom>
                <a:noFill/>
                <a:ln w="9525">
                  <a:noFill/>
                  <a:miter lim="800000"/>
                  <a:headEnd/>
                  <a:tailEnd/>
                </a:ln>
              </p:spPr>
            </p:pic>
            <p:pic>
              <p:nvPicPr>
                <p:cNvPr id="36884" name="Picture 20"/>
                <p:cNvPicPr>
                  <a:picLocks noChangeAspect="1" noChangeArrowheads="1"/>
                </p:cNvPicPr>
                <p:nvPr/>
              </p:nvPicPr>
              <p:blipFill>
                <a:blip r:embed="rId10" cstate="print"/>
                <a:srcRect/>
                <a:stretch>
                  <a:fillRect/>
                </a:stretch>
              </p:blipFill>
              <p:spPr bwMode="auto">
                <a:xfrm>
                  <a:off x="4808" y="1570"/>
                  <a:ext cx="366" cy="263"/>
                </a:xfrm>
                <a:prstGeom prst="rect">
                  <a:avLst/>
                </a:prstGeom>
                <a:noFill/>
                <a:ln w="9525">
                  <a:noFill/>
                  <a:miter lim="800000"/>
                  <a:headEnd/>
                  <a:tailEnd/>
                </a:ln>
              </p:spPr>
            </p:pic>
            <p:pic>
              <p:nvPicPr>
                <p:cNvPr id="36885" name="Picture 21"/>
                <p:cNvPicPr>
                  <a:picLocks noChangeAspect="1" noChangeArrowheads="1"/>
                </p:cNvPicPr>
                <p:nvPr/>
              </p:nvPicPr>
              <p:blipFill>
                <a:blip r:embed="rId11" cstate="print"/>
                <a:srcRect/>
                <a:stretch>
                  <a:fillRect/>
                </a:stretch>
              </p:blipFill>
              <p:spPr bwMode="auto">
                <a:xfrm>
                  <a:off x="4808" y="1832"/>
                  <a:ext cx="365" cy="245"/>
                </a:xfrm>
                <a:prstGeom prst="rect">
                  <a:avLst/>
                </a:prstGeom>
                <a:noFill/>
                <a:ln w="9525">
                  <a:noFill/>
                  <a:miter lim="800000"/>
                  <a:headEnd/>
                  <a:tailEnd/>
                </a:ln>
              </p:spPr>
            </p:pic>
            <p:pic>
              <p:nvPicPr>
                <p:cNvPr id="36886" name="Picture 22"/>
                <p:cNvPicPr>
                  <a:picLocks noChangeAspect="1" noChangeArrowheads="1"/>
                </p:cNvPicPr>
                <p:nvPr/>
              </p:nvPicPr>
              <p:blipFill>
                <a:blip r:embed="rId12" cstate="print"/>
                <a:srcRect/>
                <a:stretch>
                  <a:fillRect/>
                </a:stretch>
              </p:blipFill>
              <p:spPr bwMode="auto">
                <a:xfrm>
                  <a:off x="5174" y="1570"/>
                  <a:ext cx="363" cy="264"/>
                </a:xfrm>
                <a:prstGeom prst="rect">
                  <a:avLst/>
                </a:prstGeom>
                <a:noFill/>
                <a:ln w="9525">
                  <a:noFill/>
                  <a:miter lim="800000"/>
                  <a:headEnd/>
                  <a:tailEnd/>
                </a:ln>
              </p:spPr>
            </p:pic>
            <p:pic>
              <p:nvPicPr>
                <p:cNvPr id="36887" name="Picture 23"/>
                <p:cNvPicPr>
                  <a:picLocks noChangeAspect="1" noChangeArrowheads="1"/>
                </p:cNvPicPr>
                <p:nvPr/>
              </p:nvPicPr>
              <p:blipFill>
                <a:blip r:embed="rId13" cstate="print"/>
                <a:srcRect/>
                <a:stretch>
                  <a:fillRect/>
                </a:stretch>
              </p:blipFill>
              <p:spPr bwMode="auto">
                <a:xfrm>
                  <a:off x="5174" y="1834"/>
                  <a:ext cx="363" cy="246"/>
                </a:xfrm>
                <a:prstGeom prst="rect">
                  <a:avLst/>
                </a:prstGeom>
                <a:noFill/>
                <a:ln w="9525">
                  <a:noFill/>
                  <a:miter lim="800000"/>
                  <a:headEnd/>
                  <a:tailEnd/>
                </a:ln>
              </p:spPr>
            </p:pic>
          </p:grpSp>
          <p:grpSp>
            <p:nvGrpSpPr>
              <p:cNvPr id="5" name="Group 33"/>
              <p:cNvGrpSpPr>
                <a:grpSpLocks/>
              </p:cNvGrpSpPr>
              <p:nvPr/>
            </p:nvGrpSpPr>
            <p:grpSpPr bwMode="auto">
              <a:xfrm>
                <a:off x="4066" y="1936"/>
                <a:ext cx="1473" cy="496"/>
                <a:chOff x="4066" y="1936"/>
                <a:chExt cx="1473" cy="496"/>
              </a:xfrm>
            </p:grpSpPr>
            <p:pic>
              <p:nvPicPr>
                <p:cNvPr id="36889" name="Picture 25"/>
                <p:cNvPicPr>
                  <a:picLocks noChangeAspect="1" noChangeArrowheads="1"/>
                </p:cNvPicPr>
                <p:nvPr/>
              </p:nvPicPr>
              <p:blipFill>
                <a:blip r:embed="rId14" cstate="print"/>
                <a:srcRect/>
                <a:stretch>
                  <a:fillRect/>
                </a:stretch>
              </p:blipFill>
              <p:spPr bwMode="auto">
                <a:xfrm>
                  <a:off x="4066" y="1936"/>
                  <a:ext cx="349" cy="261"/>
                </a:xfrm>
                <a:prstGeom prst="rect">
                  <a:avLst/>
                </a:prstGeom>
                <a:noFill/>
                <a:ln w="9525">
                  <a:noFill/>
                  <a:miter lim="800000"/>
                  <a:headEnd/>
                  <a:tailEnd/>
                </a:ln>
              </p:spPr>
            </p:pic>
            <p:pic>
              <p:nvPicPr>
                <p:cNvPr id="36890" name="Picture 26"/>
                <p:cNvPicPr>
                  <a:picLocks noChangeAspect="1" noChangeArrowheads="1"/>
                </p:cNvPicPr>
                <p:nvPr/>
              </p:nvPicPr>
              <p:blipFill>
                <a:blip r:embed="rId15" cstate="print"/>
                <a:srcRect/>
                <a:stretch>
                  <a:fillRect/>
                </a:stretch>
              </p:blipFill>
              <p:spPr bwMode="auto">
                <a:xfrm>
                  <a:off x="4066" y="2198"/>
                  <a:ext cx="349" cy="227"/>
                </a:xfrm>
                <a:prstGeom prst="rect">
                  <a:avLst/>
                </a:prstGeom>
                <a:noFill/>
                <a:ln w="9525">
                  <a:noFill/>
                  <a:miter lim="800000"/>
                  <a:headEnd/>
                  <a:tailEnd/>
                </a:ln>
              </p:spPr>
            </p:pic>
            <p:pic>
              <p:nvPicPr>
                <p:cNvPr id="36891" name="Picture 27"/>
                <p:cNvPicPr>
                  <a:picLocks noChangeAspect="1" noChangeArrowheads="1"/>
                </p:cNvPicPr>
                <p:nvPr/>
              </p:nvPicPr>
              <p:blipFill>
                <a:blip r:embed="rId16" cstate="print"/>
                <a:srcRect/>
                <a:stretch>
                  <a:fillRect/>
                </a:stretch>
              </p:blipFill>
              <p:spPr bwMode="auto">
                <a:xfrm>
                  <a:off x="4416" y="1936"/>
                  <a:ext cx="393" cy="264"/>
                </a:xfrm>
                <a:prstGeom prst="rect">
                  <a:avLst/>
                </a:prstGeom>
                <a:noFill/>
                <a:ln w="9525">
                  <a:noFill/>
                  <a:miter lim="800000"/>
                  <a:headEnd/>
                  <a:tailEnd/>
                </a:ln>
              </p:spPr>
            </p:pic>
            <p:pic>
              <p:nvPicPr>
                <p:cNvPr id="36892" name="Picture 28"/>
                <p:cNvPicPr>
                  <a:picLocks noChangeAspect="1" noChangeArrowheads="1"/>
                </p:cNvPicPr>
                <p:nvPr/>
              </p:nvPicPr>
              <p:blipFill>
                <a:blip r:embed="rId17" cstate="print"/>
                <a:srcRect/>
                <a:stretch>
                  <a:fillRect/>
                </a:stretch>
              </p:blipFill>
              <p:spPr bwMode="auto">
                <a:xfrm>
                  <a:off x="4415" y="2197"/>
                  <a:ext cx="394" cy="234"/>
                </a:xfrm>
                <a:prstGeom prst="rect">
                  <a:avLst/>
                </a:prstGeom>
                <a:noFill/>
                <a:ln w="9525">
                  <a:noFill/>
                  <a:miter lim="800000"/>
                  <a:headEnd/>
                  <a:tailEnd/>
                </a:ln>
              </p:spPr>
            </p:pic>
            <p:pic>
              <p:nvPicPr>
                <p:cNvPr id="36893" name="Picture 29"/>
                <p:cNvPicPr>
                  <a:picLocks noChangeAspect="1" noChangeArrowheads="1"/>
                </p:cNvPicPr>
                <p:nvPr/>
              </p:nvPicPr>
              <p:blipFill>
                <a:blip r:embed="rId18" cstate="print"/>
                <a:srcRect/>
                <a:stretch>
                  <a:fillRect/>
                </a:stretch>
              </p:blipFill>
              <p:spPr bwMode="auto">
                <a:xfrm>
                  <a:off x="4810" y="2198"/>
                  <a:ext cx="364" cy="231"/>
                </a:xfrm>
                <a:prstGeom prst="rect">
                  <a:avLst/>
                </a:prstGeom>
                <a:noFill/>
                <a:ln w="9525">
                  <a:noFill/>
                  <a:miter lim="800000"/>
                  <a:headEnd/>
                  <a:tailEnd/>
                </a:ln>
              </p:spPr>
            </p:pic>
            <p:pic>
              <p:nvPicPr>
                <p:cNvPr id="36894" name="Picture 30"/>
                <p:cNvPicPr>
                  <a:picLocks noChangeAspect="1" noChangeArrowheads="1"/>
                </p:cNvPicPr>
                <p:nvPr/>
              </p:nvPicPr>
              <p:blipFill>
                <a:blip r:embed="rId19" cstate="print"/>
                <a:srcRect/>
                <a:stretch>
                  <a:fillRect/>
                </a:stretch>
              </p:blipFill>
              <p:spPr bwMode="auto">
                <a:xfrm>
                  <a:off x="4810" y="1936"/>
                  <a:ext cx="362" cy="265"/>
                </a:xfrm>
                <a:prstGeom prst="rect">
                  <a:avLst/>
                </a:prstGeom>
                <a:noFill/>
                <a:ln w="9525">
                  <a:noFill/>
                  <a:miter lim="800000"/>
                  <a:headEnd/>
                  <a:tailEnd/>
                </a:ln>
              </p:spPr>
            </p:pic>
            <p:pic>
              <p:nvPicPr>
                <p:cNvPr id="36895" name="Picture 31"/>
                <p:cNvPicPr>
                  <a:picLocks noChangeAspect="1" noChangeArrowheads="1"/>
                </p:cNvPicPr>
                <p:nvPr/>
              </p:nvPicPr>
              <p:blipFill>
                <a:blip r:embed="rId20" cstate="print"/>
                <a:srcRect/>
                <a:stretch>
                  <a:fillRect/>
                </a:stretch>
              </p:blipFill>
              <p:spPr bwMode="auto">
                <a:xfrm>
                  <a:off x="5176" y="1936"/>
                  <a:ext cx="363" cy="269"/>
                </a:xfrm>
                <a:prstGeom prst="rect">
                  <a:avLst/>
                </a:prstGeom>
                <a:noFill/>
                <a:ln w="9525">
                  <a:noFill/>
                  <a:miter lim="800000"/>
                  <a:headEnd/>
                  <a:tailEnd/>
                </a:ln>
              </p:spPr>
            </p:pic>
            <p:pic>
              <p:nvPicPr>
                <p:cNvPr id="36896" name="Picture 32"/>
                <p:cNvPicPr>
                  <a:picLocks noChangeAspect="1" noChangeArrowheads="1"/>
                </p:cNvPicPr>
                <p:nvPr/>
              </p:nvPicPr>
              <p:blipFill>
                <a:blip r:embed="rId21" cstate="print"/>
                <a:srcRect/>
                <a:stretch>
                  <a:fillRect/>
                </a:stretch>
              </p:blipFill>
              <p:spPr bwMode="auto">
                <a:xfrm>
                  <a:off x="5176" y="2198"/>
                  <a:ext cx="363" cy="234"/>
                </a:xfrm>
                <a:prstGeom prst="rect">
                  <a:avLst/>
                </a:prstGeom>
                <a:noFill/>
                <a:ln w="9525">
                  <a:noFill/>
                  <a:miter lim="800000"/>
                  <a:headEnd/>
                  <a:tailEnd/>
                </a:ln>
              </p:spPr>
            </p:pic>
          </p:grpSp>
          <p:grpSp>
            <p:nvGrpSpPr>
              <p:cNvPr id="6" name="Group 42"/>
              <p:cNvGrpSpPr>
                <a:grpSpLocks/>
              </p:cNvGrpSpPr>
              <p:nvPr/>
            </p:nvGrpSpPr>
            <p:grpSpPr bwMode="auto">
              <a:xfrm>
                <a:off x="4065" y="1570"/>
                <a:ext cx="1472" cy="512"/>
                <a:chOff x="4065" y="1570"/>
                <a:chExt cx="1472" cy="512"/>
              </a:xfrm>
            </p:grpSpPr>
            <p:pic>
              <p:nvPicPr>
                <p:cNvPr id="36898" name="Picture 34"/>
                <p:cNvPicPr>
                  <a:picLocks noChangeAspect="1" noChangeArrowheads="1"/>
                </p:cNvPicPr>
                <p:nvPr/>
              </p:nvPicPr>
              <p:blipFill>
                <a:blip r:embed="rId6" cstate="print"/>
                <a:srcRect/>
                <a:stretch>
                  <a:fillRect/>
                </a:stretch>
              </p:blipFill>
              <p:spPr bwMode="auto">
                <a:xfrm>
                  <a:off x="4065" y="1570"/>
                  <a:ext cx="349" cy="262"/>
                </a:xfrm>
                <a:prstGeom prst="rect">
                  <a:avLst/>
                </a:prstGeom>
                <a:noFill/>
                <a:ln w="9525">
                  <a:noFill/>
                  <a:miter lim="800000"/>
                  <a:headEnd/>
                  <a:tailEnd/>
                </a:ln>
              </p:spPr>
            </p:pic>
            <p:pic>
              <p:nvPicPr>
                <p:cNvPr id="36899" name="Picture 35"/>
                <p:cNvPicPr>
                  <a:picLocks noChangeAspect="1" noChangeArrowheads="1"/>
                </p:cNvPicPr>
                <p:nvPr/>
              </p:nvPicPr>
              <p:blipFill>
                <a:blip r:embed="rId22" cstate="print"/>
                <a:srcRect/>
                <a:stretch>
                  <a:fillRect/>
                </a:stretch>
              </p:blipFill>
              <p:spPr bwMode="auto">
                <a:xfrm>
                  <a:off x="4415" y="1570"/>
                  <a:ext cx="393" cy="266"/>
                </a:xfrm>
                <a:prstGeom prst="rect">
                  <a:avLst/>
                </a:prstGeom>
                <a:noFill/>
                <a:ln w="9525">
                  <a:noFill/>
                  <a:miter lim="800000"/>
                  <a:headEnd/>
                  <a:tailEnd/>
                </a:ln>
              </p:spPr>
            </p:pic>
            <p:pic>
              <p:nvPicPr>
                <p:cNvPr id="36900" name="Picture 36"/>
                <p:cNvPicPr>
                  <a:picLocks noChangeAspect="1" noChangeArrowheads="1"/>
                </p:cNvPicPr>
                <p:nvPr/>
              </p:nvPicPr>
              <p:blipFill>
                <a:blip r:embed="rId8" cstate="print"/>
                <a:srcRect/>
                <a:stretch>
                  <a:fillRect/>
                </a:stretch>
              </p:blipFill>
              <p:spPr bwMode="auto">
                <a:xfrm>
                  <a:off x="4415" y="1834"/>
                  <a:ext cx="393" cy="241"/>
                </a:xfrm>
                <a:prstGeom prst="rect">
                  <a:avLst/>
                </a:prstGeom>
                <a:noFill/>
                <a:ln w="9525">
                  <a:noFill/>
                  <a:miter lim="800000"/>
                  <a:headEnd/>
                  <a:tailEnd/>
                </a:ln>
              </p:spPr>
            </p:pic>
            <p:pic>
              <p:nvPicPr>
                <p:cNvPr id="36901" name="Picture 37"/>
                <p:cNvPicPr>
                  <a:picLocks noChangeAspect="1" noChangeArrowheads="1"/>
                </p:cNvPicPr>
                <p:nvPr/>
              </p:nvPicPr>
              <p:blipFill>
                <a:blip r:embed="rId9" cstate="print"/>
                <a:srcRect/>
                <a:stretch>
                  <a:fillRect/>
                </a:stretch>
              </p:blipFill>
              <p:spPr bwMode="auto">
                <a:xfrm>
                  <a:off x="4065" y="1833"/>
                  <a:ext cx="349" cy="249"/>
                </a:xfrm>
                <a:prstGeom prst="rect">
                  <a:avLst/>
                </a:prstGeom>
                <a:noFill/>
                <a:ln w="9525">
                  <a:noFill/>
                  <a:miter lim="800000"/>
                  <a:headEnd/>
                  <a:tailEnd/>
                </a:ln>
              </p:spPr>
            </p:pic>
            <p:pic>
              <p:nvPicPr>
                <p:cNvPr id="36902" name="Picture 38"/>
                <p:cNvPicPr>
                  <a:picLocks noChangeAspect="1" noChangeArrowheads="1"/>
                </p:cNvPicPr>
                <p:nvPr/>
              </p:nvPicPr>
              <p:blipFill>
                <a:blip r:embed="rId10" cstate="print"/>
                <a:srcRect/>
                <a:stretch>
                  <a:fillRect/>
                </a:stretch>
              </p:blipFill>
              <p:spPr bwMode="auto">
                <a:xfrm>
                  <a:off x="4808" y="1570"/>
                  <a:ext cx="366" cy="263"/>
                </a:xfrm>
                <a:prstGeom prst="rect">
                  <a:avLst/>
                </a:prstGeom>
                <a:noFill/>
                <a:ln w="9525">
                  <a:noFill/>
                  <a:miter lim="800000"/>
                  <a:headEnd/>
                  <a:tailEnd/>
                </a:ln>
              </p:spPr>
            </p:pic>
            <p:pic>
              <p:nvPicPr>
                <p:cNvPr id="36903" name="Picture 39"/>
                <p:cNvPicPr>
                  <a:picLocks noChangeAspect="1" noChangeArrowheads="1"/>
                </p:cNvPicPr>
                <p:nvPr/>
              </p:nvPicPr>
              <p:blipFill>
                <a:blip r:embed="rId11" cstate="print"/>
                <a:srcRect/>
                <a:stretch>
                  <a:fillRect/>
                </a:stretch>
              </p:blipFill>
              <p:spPr bwMode="auto">
                <a:xfrm>
                  <a:off x="4808" y="1832"/>
                  <a:ext cx="365" cy="245"/>
                </a:xfrm>
                <a:prstGeom prst="rect">
                  <a:avLst/>
                </a:prstGeom>
                <a:noFill/>
                <a:ln w="9525">
                  <a:noFill/>
                  <a:miter lim="800000"/>
                  <a:headEnd/>
                  <a:tailEnd/>
                </a:ln>
              </p:spPr>
            </p:pic>
            <p:pic>
              <p:nvPicPr>
                <p:cNvPr id="36904" name="Picture 40"/>
                <p:cNvPicPr>
                  <a:picLocks noChangeAspect="1" noChangeArrowheads="1"/>
                </p:cNvPicPr>
                <p:nvPr/>
              </p:nvPicPr>
              <p:blipFill>
                <a:blip r:embed="rId12" cstate="print"/>
                <a:srcRect/>
                <a:stretch>
                  <a:fillRect/>
                </a:stretch>
              </p:blipFill>
              <p:spPr bwMode="auto">
                <a:xfrm>
                  <a:off x="5174" y="1570"/>
                  <a:ext cx="363" cy="264"/>
                </a:xfrm>
                <a:prstGeom prst="rect">
                  <a:avLst/>
                </a:prstGeom>
                <a:noFill/>
                <a:ln w="9525">
                  <a:noFill/>
                  <a:miter lim="800000"/>
                  <a:headEnd/>
                  <a:tailEnd/>
                </a:ln>
              </p:spPr>
            </p:pic>
            <p:pic>
              <p:nvPicPr>
                <p:cNvPr id="36905" name="Picture 41"/>
                <p:cNvPicPr>
                  <a:picLocks noChangeAspect="1" noChangeArrowheads="1"/>
                </p:cNvPicPr>
                <p:nvPr/>
              </p:nvPicPr>
              <p:blipFill>
                <a:blip r:embed="rId13" cstate="print"/>
                <a:srcRect/>
                <a:stretch>
                  <a:fillRect/>
                </a:stretch>
              </p:blipFill>
              <p:spPr bwMode="auto">
                <a:xfrm>
                  <a:off x="5174" y="1834"/>
                  <a:ext cx="363" cy="246"/>
                </a:xfrm>
                <a:prstGeom prst="rect">
                  <a:avLst/>
                </a:prstGeom>
                <a:noFill/>
                <a:ln w="9525">
                  <a:noFill/>
                  <a:miter lim="800000"/>
                  <a:headEnd/>
                  <a:tailEnd/>
                </a:ln>
              </p:spPr>
            </p:pic>
          </p:grpSp>
          <p:grpSp>
            <p:nvGrpSpPr>
              <p:cNvPr id="7" name="Group 51"/>
              <p:cNvGrpSpPr>
                <a:grpSpLocks/>
              </p:cNvGrpSpPr>
              <p:nvPr/>
            </p:nvGrpSpPr>
            <p:grpSpPr bwMode="auto">
              <a:xfrm>
                <a:off x="4066" y="1936"/>
                <a:ext cx="1473" cy="496"/>
                <a:chOff x="4066" y="1936"/>
                <a:chExt cx="1473" cy="496"/>
              </a:xfrm>
            </p:grpSpPr>
            <p:pic>
              <p:nvPicPr>
                <p:cNvPr id="36907" name="Picture 43"/>
                <p:cNvPicPr>
                  <a:picLocks noChangeAspect="1" noChangeArrowheads="1"/>
                </p:cNvPicPr>
                <p:nvPr/>
              </p:nvPicPr>
              <p:blipFill>
                <a:blip r:embed="rId14" cstate="print"/>
                <a:srcRect/>
                <a:stretch>
                  <a:fillRect/>
                </a:stretch>
              </p:blipFill>
              <p:spPr bwMode="auto">
                <a:xfrm>
                  <a:off x="4066" y="1936"/>
                  <a:ext cx="349" cy="261"/>
                </a:xfrm>
                <a:prstGeom prst="rect">
                  <a:avLst/>
                </a:prstGeom>
                <a:noFill/>
                <a:ln w="9525">
                  <a:noFill/>
                  <a:miter lim="800000"/>
                  <a:headEnd/>
                  <a:tailEnd/>
                </a:ln>
              </p:spPr>
            </p:pic>
            <p:pic>
              <p:nvPicPr>
                <p:cNvPr id="36908" name="Picture 44"/>
                <p:cNvPicPr>
                  <a:picLocks noChangeAspect="1" noChangeArrowheads="1"/>
                </p:cNvPicPr>
                <p:nvPr/>
              </p:nvPicPr>
              <p:blipFill>
                <a:blip r:embed="rId15" cstate="print"/>
                <a:srcRect/>
                <a:stretch>
                  <a:fillRect/>
                </a:stretch>
              </p:blipFill>
              <p:spPr bwMode="auto">
                <a:xfrm>
                  <a:off x="4066" y="2198"/>
                  <a:ext cx="349" cy="227"/>
                </a:xfrm>
                <a:prstGeom prst="rect">
                  <a:avLst/>
                </a:prstGeom>
                <a:noFill/>
                <a:ln w="9525">
                  <a:noFill/>
                  <a:miter lim="800000"/>
                  <a:headEnd/>
                  <a:tailEnd/>
                </a:ln>
              </p:spPr>
            </p:pic>
            <p:pic>
              <p:nvPicPr>
                <p:cNvPr id="36909" name="Picture 45"/>
                <p:cNvPicPr>
                  <a:picLocks noChangeAspect="1" noChangeArrowheads="1"/>
                </p:cNvPicPr>
                <p:nvPr/>
              </p:nvPicPr>
              <p:blipFill>
                <a:blip r:embed="rId16" cstate="print"/>
                <a:srcRect/>
                <a:stretch>
                  <a:fillRect/>
                </a:stretch>
              </p:blipFill>
              <p:spPr bwMode="auto">
                <a:xfrm>
                  <a:off x="4416" y="1936"/>
                  <a:ext cx="393" cy="264"/>
                </a:xfrm>
                <a:prstGeom prst="rect">
                  <a:avLst/>
                </a:prstGeom>
                <a:noFill/>
                <a:ln w="9525">
                  <a:noFill/>
                  <a:miter lim="800000"/>
                  <a:headEnd/>
                  <a:tailEnd/>
                </a:ln>
              </p:spPr>
            </p:pic>
            <p:pic>
              <p:nvPicPr>
                <p:cNvPr id="36910" name="Picture 46"/>
                <p:cNvPicPr>
                  <a:picLocks noChangeAspect="1" noChangeArrowheads="1"/>
                </p:cNvPicPr>
                <p:nvPr/>
              </p:nvPicPr>
              <p:blipFill>
                <a:blip r:embed="rId23" cstate="print"/>
                <a:srcRect/>
                <a:stretch>
                  <a:fillRect/>
                </a:stretch>
              </p:blipFill>
              <p:spPr bwMode="auto">
                <a:xfrm>
                  <a:off x="4415" y="2197"/>
                  <a:ext cx="394" cy="234"/>
                </a:xfrm>
                <a:prstGeom prst="rect">
                  <a:avLst/>
                </a:prstGeom>
                <a:noFill/>
                <a:ln w="9525">
                  <a:noFill/>
                  <a:miter lim="800000"/>
                  <a:headEnd/>
                  <a:tailEnd/>
                </a:ln>
              </p:spPr>
            </p:pic>
            <p:pic>
              <p:nvPicPr>
                <p:cNvPr id="36911" name="Picture 47"/>
                <p:cNvPicPr>
                  <a:picLocks noChangeAspect="1" noChangeArrowheads="1"/>
                </p:cNvPicPr>
                <p:nvPr/>
              </p:nvPicPr>
              <p:blipFill>
                <a:blip r:embed="rId18" cstate="print"/>
                <a:srcRect/>
                <a:stretch>
                  <a:fillRect/>
                </a:stretch>
              </p:blipFill>
              <p:spPr bwMode="auto">
                <a:xfrm>
                  <a:off x="4810" y="2198"/>
                  <a:ext cx="364" cy="231"/>
                </a:xfrm>
                <a:prstGeom prst="rect">
                  <a:avLst/>
                </a:prstGeom>
                <a:noFill/>
                <a:ln w="9525">
                  <a:noFill/>
                  <a:miter lim="800000"/>
                  <a:headEnd/>
                  <a:tailEnd/>
                </a:ln>
              </p:spPr>
            </p:pic>
            <p:pic>
              <p:nvPicPr>
                <p:cNvPr id="36912" name="Picture 48"/>
                <p:cNvPicPr>
                  <a:picLocks noChangeAspect="1" noChangeArrowheads="1"/>
                </p:cNvPicPr>
                <p:nvPr/>
              </p:nvPicPr>
              <p:blipFill>
                <a:blip r:embed="rId19" cstate="print"/>
                <a:srcRect/>
                <a:stretch>
                  <a:fillRect/>
                </a:stretch>
              </p:blipFill>
              <p:spPr bwMode="auto">
                <a:xfrm>
                  <a:off x="4810" y="1936"/>
                  <a:ext cx="362" cy="265"/>
                </a:xfrm>
                <a:prstGeom prst="rect">
                  <a:avLst/>
                </a:prstGeom>
                <a:noFill/>
                <a:ln w="9525">
                  <a:noFill/>
                  <a:miter lim="800000"/>
                  <a:headEnd/>
                  <a:tailEnd/>
                </a:ln>
              </p:spPr>
            </p:pic>
            <p:pic>
              <p:nvPicPr>
                <p:cNvPr id="36913" name="Picture 49"/>
                <p:cNvPicPr>
                  <a:picLocks noChangeAspect="1" noChangeArrowheads="1"/>
                </p:cNvPicPr>
                <p:nvPr/>
              </p:nvPicPr>
              <p:blipFill>
                <a:blip r:embed="rId20" cstate="print"/>
                <a:srcRect/>
                <a:stretch>
                  <a:fillRect/>
                </a:stretch>
              </p:blipFill>
              <p:spPr bwMode="auto">
                <a:xfrm>
                  <a:off x="5176" y="1936"/>
                  <a:ext cx="363" cy="269"/>
                </a:xfrm>
                <a:prstGeom prst="rect">
                  <a:avLst/>
                </a:prstGeom>
                <a:noFill/>
                <a:ln w="9525">
                  <a:noFill/>
                  <a:miter lim="800000"/>
                  <a:headEnd/>
                  <a:tailEnd/>
                </a:ln>
              </p:spPr>
            </p:pic>
            <p:pic>
              <p:nvPicPr>
                <p:cNvPr id="36914" name="Picture 50"/>
                <p:cNvPicPr>
                  <a:picLocks noChangeAspect="1" noChangeArrowheads="1"/>
                </p:cNvPicPr>
                <p:nvPr/>
              </p:nvPicPr>
              <p:blipFill>
                <a:blip r:embed="rId21" cstate="print"/>
                <a:srcRect/>
                <a:stretch>
                  <a:fillRect/>
                </a:stretch>
              </p:blipFill>
              <p:spPr bwMode="auto">
                <a:xfrm>
                  <a:off x="5176" y="2198"/>
                  <a:ext cx="363" cy="234"/>
                </a:xfrm>
                <a:prstGeom prst="rect">
                  <a:avLst/>
                </a:prstGeom>
                <a:noFill/>
                <a:ln w="9525">
                  <a:noFill/>
                  <a:miter lim="800000"/>
                  <a:headEnd/>
                  <a:tailEnd/>
                </a:ln>
              </p:spPr>
            </p:pic>
          </p:grpSp>
        </p:grpSp>
        <p:grpSp>
          <p:nvGrpSpPr>
            <p:cNvPr id="8" name="Group 60"/>
            <p:cNvGrpSpPr>
              <a:grpSpLocks/>
            </p:cNvGrpSpPr>
            <p:nvPr/>
          </p:nvGrpSpPr>
          <p:grpSpPr bwMode="auto">
            <a:xfrm>
              <a:off x="4018" y="1846"/>
              <a:ext cx="1081" cy="1060"/>
              <a:chOff x="4018" y="1846"/>
              <a:chExt cx="1081" cy="1060"/>
            </a:xfrm>
          </p:grpSpPr>
          <p:grpSp>
            <p:nvGrpSpPr>
              <p:cNvPr id="9" name="Group 55"/>
              <p:cNvGrpSpPr>
                <a:grpSpLocks/>
              </p:cNvGrpSpPr>
              <p:nvPr/>
            </p:nvGrpSpPr>
            <p:grpSpPr bwMode="auto">
              <a:xfrm>
                <a:off x="4018" y="1846"/>
                <a:ext cx="1061" cy="1060"/>
                <a:chOff x="4018" y="1846"/>
                <a:chExt cx="1061" cy="1060"/>
              </a:xfrm>
            </p:grpSpPr>
            <p:sp>
              <p:nvSpPr>
                <p:cNvPr id="36917" name="Oval 53"/>
                <p:cNvSpPr>
                  <a:spLocks noChangeArrowheads="1"/>
                </p:cNvSpPr>
                <p:nvPr/>
              </p:nvSpPr>
              <p:spPr bwMode="auto">
                <a:xfrm>
                  <a:off x="4018" y="1846"/>
                  <a:ext cx="1061" cy="1060"/>
                </a:xfrm>
                <a:prstGeom prst="ellipse">
                  <a:avLst/>
                </a:prstGeom>
                <a:solidFill>
                  <a:srgbClr val="CCFFCC"/>
                </a:solidFill>
                <a:ln w="0">
                  <a:solidFill>
                    <a:srgbClr val="000000"/>
                  </a:solidFill>
                  <a:round/>
                  <a:headEnd/>
                  <a:tailEnd/>
                </a:ln>
              </p:spPr>
              <p:txBody>
                <a:bodyPr/>
                <a:lstStyle/>
                <a:p>
                  <a:endParaRPr lang="en-US"/>
                </a:p>
              </p:txBody>
            </p:sp>
            <p:sp>
              <p:nvSpPr>
                <p:cNvPr id="36918" name="Oval 54"/>
                <p:cNvSpPr>
                  <a:spLocks noChangeArrowheads="1"/>
                </p:cNvSpPr>
                <p:nvPr/>
              </p:nvSpPr>
              <p:spPr bwMode="auto">
                <a:xfrm>
                  <a:off x="4018" y="1846"/>
                  <a:ext cx="1061" cy="1060"/>
                </a:xfrm>
                <a:prstGeom prst="ellipse">
                  <a:avLst/>
                </a:prstGeom>
                <a:noFill/>
                <a:ln w="9525" cap="rnd">
                  <a:solidFill>
                    <a:srgbClr val="000000"/>
                  </a:solidFill>
                  <a:round/>
                  <a:headEnd/>
                  <a:tailEnd/>
                </a:ln>
              </p:spPr>
              <p:txBody>
                <a:bodyPr/>
                <a:lstStyle/>
                <a:p>
                  <a:endParaRPr lang="en-US"/>
                </a:p>
              </p:txBody>
            </p:sp>
          </p:grpSp>
          <p:sp>
            <p:nvSpPr>
              <p:cNvPr id="36920" name="Rectangle 56"/>
              <p:cNvSpPr>
                <a:spLocks noChangeArrowheads="1"/>
              </p:cNvSpPr>
              <p:nvPr/>
            </p:nvSpPr>
            <p:spPr bwMode="auto">
              <a:xfrm>
                <a:off x="4225" y="2112"/>
                <a:ext cx="742" cy="188"/>
              </a:xfrm>
              <a:prstGeom prst="rect">
                <a:avLst/>
              </a:prstGeom>
              <a:noFill/>
              <a:ln w="9525">
                <a:noFill/>
                <a:miter lim="800000"/>
                <a:headEnd/>
                <a:tailEnd/>
              </a:ln>
            </p:spPr>
            <p:txBody>
              <a:bodyPr wrap="none" lIns="0" tIns="0" rIns="0" bIns="0">
                <a:spAutoFit/>
              </a:bodyPr>
              <a:lstStyle/>
              <a:p>
                <a:r>
                  <a:rPr lang="en-US" sz="1600" b="1">
                    <a:solidFill>
                      <a:srgbClr val="000000"/>
                    </a:solidFill>
                  </a:rPr>
                  <a:t>Agronomy</a:t>
                </a:r>
                <a:endParaRPr lang="en-US"/>
              </a:p>
            </p:txBody>
          </p:sp>
          <p:sp>
            <p:nvSpPr>
              <p:cNvPr id="36921" name="Rectangle 57"/>
              <p:cNvSpPr>
                <a:spLocks noChangeArrowheads="1"/>
              </p:cNvSpPr>
              <p:nvPr/>
            </p:nvSpPr>
            <p:spPr bwMode="auto">
              <a:xfrm>
                <a:off x="4091" y="2347"/>
                <a:ext cx="381" cy="188"/>
              </a:xfrm>
              <a:prstGeom prst="rect">
                <a:avLst/>
              </a:prstGeom>
              <a:noFill/>
              <a:ln w="9525">
                <a:noFill/>
                <a:miter lim="800000"/>
                <a:headEnd/>
                <a:tailEnd/>
              </a:ln>
            </p:spPr>
            <p:txBody>
              <a:bodyPr wrap="none" lIns="0" tIns="0" rIns="0" bIns="0">
                <a:spAutoFit/>
              </a:bodyPr>
              <a:lstStyle/>
              <a:p>
                <a:r>
                  <a:rPr lang="en-US" sz="1600" b="1">
                    <a:solidFill>
                      <a:srgbClr val="000000"/>
                    </a:solidFill>
                  </a:rPr>
                  <a:t>Agro</a:t>
                </a:r>
                <a:endParaRPr lang="en-US"/>
              </a:p>
            </p:txBody>
          </p:sp>
          <p:sp>
            <p:nvSpPr>
              <p:cNvPr id="36922" name="Rectangle 58"/>
              <p:cNvSpPr>
                <a:spLocks noChangeArrowheads="1"/>
              </p:cNvSpPr>
              <p:nvPr/>
            </p:nvSpPr>
            <p:spPr bwMode="auto">
              <a:xfrm>
                <a:off x="4394" y="2347"/>
                <a:ext cx="110" cy="188"/>
              </a:xfrm>
              <a:prstGeom prst="rect">
                <a:avLst/>
              </a:prstGeom>
              <a:noFill/>
              <a:ln w="9525">
                <a:noFill/>
                <a:miter lim="800000"/>
                <a:headEnd/>
                <a:tailEnd/>
              </a:ln>
            </p:spPr>
            <p:txBody>
              <a:bodyPr wrap="none" lIns="0" tIns="0" rIns="0" bIns="0">
                <a:spAutoFit/>
              </a:bodyPr>
              <a:lstStyle/>
              <a:p>
                <a:r>
                  <a:rPr lang="en-US" sz="1600" b="1">
                    <a:solidFill>
                      <a:srgbClr val="000000"/>
                    </a:solidFill>
                  </a:rPr>
                  <a:t>-</a:t>
                </a:r>
                <a:endParaRPr lang="en-US"/>
              </a:p>
            </p:txBody>
          </p:sp>
          <p:sp>
            <p:nvSpPr>
              <p:cNvPr id="36923" name="Rectangle 59"/>
              <p:cNvSpPr>
                <a:spLocks noChangeArrowheads="1"/>
              </p:cNvSpPr>
              <p:nvPr/>
            </p:nvSpPr>
            <p:spPr bwMode="auto">
              <a:xfrm>
                <a:off x="4437" y="2347"/>
                <a:ext cx="662" cy="188"/>
              </a:xfrm>
              <a:prstGeom prst="rect">
                <a:avLst/>
              </a:prstGeom>
              <a:noFill/>
              <a:ln w="9525">
                <a:noFill/>
                <a:miter lim="800000"/>
                <a:headEnd/>
                <a:tailEnd/>
              </a:ln>
            </p:spPr>
            <p:txBody>
              <a:bodyPr wrap="none" lIns="0" tIns="0" rIns="0" bIns="0">
                <a:spAutoFit/>
              </a:bodyPr>
              <a:lstStyle/>
              <a:p>
                <a:r>
                  <a:rPr lang="en-US" sz="1600" b="1">
                    <a:solidFill>
                      <a:srgbClr val="000000"/>
                    </a:solidFill>
                  </a:rPr>
                  <a:t>economy</a:t>
                </a:r>
                <a:endParaRPr lang="en-US"/>
              </a:p>
            </p:txBody>
          </p:sp>
        </p:grpSp>
        <p:grpSp>
          <p:nvGrpSpPr>
            <p:cNvPr id="10" name="Group 97"/>
            <p:cNvGrpSpPr>
              <a:grpSpLocks/>
            </p:cNvGrpSpPr>
            <p:nvPr/>
          </p:nvGrpSpPr>
          <p:grpSpPr bwMode="auto">
            <a:xfrm>
              <a:off x="4065" y="1570"/>
              <a:ext cx="1474" cy="862"/>
              <a:chOff x="4065" y="1570"/>
              <a:chExt cx="1474" cy="862"/>
            </a:xfrm>
          </p:grpSpPr>
          <p:grpSp>
            <p:nvGrpSpPr>
              <p:cNvPr id="11" name="Group 69"/>
              <p:cNvGrpSpPr>
                <a:grpSpLocks/>
              </p:cNvGrpSpPr>
              <p:nvPr/>
            </p:nvGrpSpPr>
            <p:grpSpPr bwMode="auto">
              <a:xfrm>
                <a:off x="4065" y="1570"/>
                <a:ext cx="1472" cy="512"/>
                <a:chOff x="4065" y="1570"/>
                <a:chExt cx="1472" cy="512"/>
              </a:xfrm>
            </p:grpSpPr>
            <p:pic>
              <p:nvPicPr>
                <p:cNvPr id="36925" name="Picture 61"/>
                <p:cNvPicPr>
                  <a:picLocks noChangeAspect="1" noChangeArrowheads="1"/>
                </p:cNvPicPr>
                <p:nvPr/>
              </p:nvPicPr>
              <p:blipFill>
                <a:blip r:embed="rId6" cstate="print"/>
                <a:srcRect/>
                <a:stretch>
                  <a:fillRect/>
                </a:stretch>
              </p:blipFill>
              <p:spPr bwMode="auto">
                <a:xfrm>
                  <a:off x="4065" y="1570"/>
                  <a:ext cx="349" cy="262"/>
                </a:xfrm>
                <a:prstGeom prst="rect">
                  <a:avLst/>
                </a:prstGeom>
                <a:noFill/>
                <a:ln w="9525">
                  <a:noFill/>
                  <a:miter lim="800000"/>
                  <a:headEnd/>
                  <a:tailEnd/>
                </a:ln>
              </p:spPr>
            </p:pic>
            <p:pic>
              <p:nvPicPr>
                <p:cNvPr id="36926" name="Picture 62"/>
                <p:cNvPicPr>
                  <a:picLocks noChangeAspect="1" noChangeArrowheads="1"/>
                </p:cNvPicPr>
                <p:nvPr/>
              </p:nvPicPr>
              <p:blipFill>
                <a:blip r:embed="rId22" cstate="print"/>
                <a:srcRect/>
                <a:stretch>
                  <a:fillRect/>
                </a:stretch>
              </p:blipFill>
              <p:spPr bwMode="auto">
                <a:xfrm>
                  <a:off x="4415" y="1570"/>
                  <a:ext cx="393" cy="266"/>
                </a:xfrm>
                <a:prstGeom prst="rect">
                  <a:avLst/>
                </a:prstGeom>
                <a:noFill/>
                <a:ln w="9525">
                  <a:noFill/>
                  <a:miter lim="800000"/>
                  <a:headEnd/>
                  <a:tailEnd/>
                </a:ln>
              </p:spPr>
            </p:pic>
            <p:pic>
              <p:nvPicPr>
                <p:cNvPr id="36927" name="Picture 63"/>
                <p:cNvPicPr>
                  <a:picLocks noChangeAspect="1" noChangeArrowheads="1"/>
                </p:cNvPicPr>
                <p:nvPr/>
              </p:nvPicPr>
              <p:blipFill>
                <a:blip r:embed="rId8" cstate="print"/>
                <a:srcRect/>
                <a:stretch>
                  <a:fillRect/>
                </a:stretch>
              </p:blipFill>
              <p:spPr bwMode="auto">
                <a:xfrm>
                  <a:off x="4415" y="1834"/>
                  <a:ext cx="393" cy="241"/>
                </a:xfrm>
                <a:prstGeom prst="rect">
                  <a:avLst/>
                </a:prstGeom>
                <a:noFill/>
                <a:ln w="9525">
                  <a:noFill/>
                  <a:miter lim="800000"/>
                  <a:headEnd/>
                  <a:tailEnd/>
                </a:ln>
              </p:spPr>
            </p:pic>
            <p:pic>
              <p:nvPicPr>
                <p:cNvPr id="36928" name="Picture 64"/>
                <p:cNvPicPr>
                  <a:picLocks noChangeAspect="1" noChangeArrowheads="1"/>
                </p:cNvPicPr>
                <p:nvPr/>
              </p:nvPicPr>
              <p:blipFill>
                <a:blip r:embed="rId9" cstate="print"/>
                <a:srcRect/>
                <a:stretch>
                  <a:fillRect/>
                </a:stretch>
              </p:blipFill>
              <p:spPr bwMode="auto">
                <a:xfrm>
                  <a:off x="4065" y="1833"/>
                  <a:ext cx="349" cy="249"/>
                </a:xfrm>
                <a:prstGeom prst="rect">
                  <a:avLst/>
                </a:prstGeom>
                <a:noFill/>
                <a:ln w="9525">
                  <a:noFill/>
                  <a:miter lim="800000"/>
                  <a:headEnd/>
                  <a:tailEnd/>
                </a:ln>
              </p:spPr>
            </p:pic>
            <p:pic>
              <p:nvPicPr>
                <p:cNvPr id="36929" name="Picture 65"/>
                <p:cNvPicPr>
                  <a:picLocks noChangeAspect="1" noChangeArrowheads="1"/>
                </p:cNvPicPr>
                <p:nvPr/>
              </p:nvPicPr>
              <p:blipFill>
                <a:blip r:embed="rId10" cstate="print"/>
                <a:srcRect/>
                <a:stretch>
                  <a:fillRect/>
                </a:stretch>
              </p:blipFill>
              <p:spPr bwMode="auto">
                <a:xfrm>
                  <a:off x="4808" y="1570"/>
                  <a:ext cx="366" cy="263"/>
                </a:xfrm>
                <a:prstGeom prst="rect">
                  <a:avLst/>
                </a:prstGeom>
                <a:noFill/>
                <a:ln w="9525">
                  <a:noFill/>
                  <a:miter lim="800000"/>
                  <a:headEnd/>
                  <a:tailEnd/>
                </a:ln>
              </p:spPr>
            </p:pic>
            <p:pic>
              <p:nvPicPr>
                <p:cNvPr id="36930" name="Picture 66"/>
                <p:cNvPicPr>
                  <a:picLocks noChangeAspect="1" noChangeArrowheads="1"/>
                </p:cNvPicPr>
                <p:nvPr/>
              </p:nvPicPr>
              <p:blipFill>
                <a:blip r:embed="rId11" cstate="print"/>
                <a:srcRect/>
                <a:stretch>
                  <a:fillRect/>
                </a:stretch>
              </p:blipFill>
              <p:spPr bwMode="auto">
                <a:xfrm>
                  <a:off x="4808" y="1832"/>
                  <a:ext cx="365" cy="245"/>
                </a:xfrm>
                <a:prstGeom prst="rect">
                  <a:avLst/>
                </a:prstGeom>
                <a:noFill/>
                <a:ln w="9525">
                  <a:noFill/>
                  <a:miter lim="800000"/>
                  <a:headEnd/>
                  <a:tailEnd/>
                </a:ln>
              </p:spPr>
            </p:pic>
            <p:pic>
              <p:nvPicPr>
                <p:cNvPr id="36931" name="Picture 67"/>
                <p:cNvPicPr>
                  <a:picLocks noChangeAspect="1" noChangeArrowheads="1"/>
                </p:cNvPicPr>
                <p:nvPr/>
              </p:nvPicPr>
              <p:blipFill>
                <a:blip r:embed="rId12" cstate="print"/>
                <a:srcRect/>
                <a:stretch>
                  <a:fillRect/>
                </a:stretch>
              </p:blipFill>
              <p:spPr bwMode="auto">
                <a:xfrm>
                  <a:off x="5174" y="1570"/>
                  <a:ext cx="363" cy="264"/>
                </a:xfrm>
                <a:prstGeom prst="rect">
                  <a:avLst/>
                </a:prstGeom>
                <a:noFill/>
                <a:ln w="9525">
                  <a:noFill/>
                  <a:miter lim="800000"/>
                  <a:headEnd/>
                  <a:tailEnd/>
                </a:ln>
              </p:spPr>
            </p:pic>
            <p:pic>
              <p:nvPicPr>
                <p:cNvPr id="36932" name="Picture 68"/>
                <p:cNvPicPr>
                  <a:picLocks noChangeAspect="1" noChangeArrowheads="1"/>
                </p:cNvPicPr>
                <p:nvPr/>
              </p:nvPicPr>
              <p:blipFill>
                <a:blip r:embed="rId13" cstate="print"/>
                <a:srcRect/>
                <a:stretch>
                  <a:fillRect/>
                </a:stretch>
              </p:blipFill>
              <p:spPr bwMode="auto">
                <a:xfrm>
                  <a:off x="5174" y="1834"/>
                  <a:ext cx="363" cy="246"/>
                </a:xfrm>
                <a:prstGeom prst="rect">
                  <a:avLst/>
                </a:prstGeom>
                <a:noFill/>
                <a:ln w="9525">
                  <a:noFill/>
                  <a:miter lim="800000"/>
                  <a:headEnd/>
                  <a:tailEnd/>
                </a:ln>
              </p:spPr>
            </p:pic>
          </p:grpSp>
          <p:grpSp>
            <p:nvGrpSpPr>
              <p:cNvPr id="12" name="Group 78"/>
              <p:cNvGrpSpPr>
                <a:grpSpLocks/>
              </p:cNvGrpSpPr>
              <p:nvPr/>
            </p:nvGrpSpPr>
            <p:grpSpPr bwMode="auto">
              <a:xfrm>
                <a:off x="4066" y="1936"/>
                <a:ext cx="1473" cy="496"/>
                <a:chOff x="4066" y="1936"/>
                <a:chExt cx="1473" cy="496"/>
              </a:xfrm>
            </p:grpSpPr>
            <p:pic>
              <p:nvPicPr>
                <p:cNvPr id="36934" name="Picture 70"/>
                <p:cNvPicPr>
                  <a:picLocks noChangeAspect="1" noChangeArrowheads="1"/>
                </p:cNvPicPr>
                <p:nvPr/>
              </p:nvPicPr>
              <p:blipFill>
                <a:blip r:embed="rId14" cstate="print"/>
                <a:srcRect/>
                <a:stretch>
                  <a:fillRect/>
                </a:stretch>
              </p:blipFill>
              <p:spPr bwMode="auto">
                <a:xfrm>
                  <a:off x="4066" y="1936"/>
                  <a:ext cx="349" cy="261"/>
                </a:xfrm>
                <a:prstGeom prst="rect">
                  <a:avLst/>
                </a:prstGeom>
                <a:noFill/>
                <a:ln w="9525">
                  <a:noFill/>
                  <a:miter lim="800000"/>
                  <a:headEnd/>
                  <a:tailEnd/>
                </a:ln>
              </p:spPr>
            </p:pic>
            <p:pic>
              <p:nvPicPr>
                <p:cNvPr id="36935" name="Picture 71"/>
                <p:cNvPicPr>
                  <a:picLocks noChangeAspect="1" noChangeArrowheads="1"/>
                </p:cNvPicPr>
                <p:nvPr/>
              </p:nvPicPr>
              <p:blipFill>
                <a:blip r:embed="rId24" cstate="print"/>
                <a:srcRect/>
                <a:stretch>
                  <a:fillRect/>
                </a:stretch>
              </p:blipFill>
              <p:spPr bwMode="auto">
                <a:xfrm>
                  <a:off x="4066" y="2198"/>
                  <a:ext cx="349" cy="227"/>
                </a:xfrm>
                <a:prstGeom prst="rect">
                  <a:avLst/>
                </a:prstGeom>
                <a:noFill/>
                <a:ln w="9525">
                  <a:noFill/>
                  <a:miter lim="800000"/>
                  <a:headEnd/>
                  <a:tailEnd/>
                </a:ln>
              </p:spPr>
            </p:pic>
            <p:pic>
              <p:nvPicPr>
                <p:cNvPr id="36936" name="Picture 72"/>
                <p:cNvPicPr>
                  <a:picLocks noChangeAspect="1" noChangeArrowheads="1"/>
                </p:cNvPicPr>
                <p:nvPr/>
              </p:nvPicPr>
              <p:blipFill>
                <a:blip r:embed="rId25" cstate="print"/>
                <a:srcRect/>
                <a:stretch>
                  <a:fillRect/>
                </a:stretch>
              </p:blipFill>
              <p:spPr bwMode="auto">
                <a:xfrm>
                  <a:off x="4416" y="1936"/>
                  <a:ext cx="393" cy="264"/>
                </a:xfrm>
                <a:prstGeom prst="rect">
                  <a:avLst/>
                </a:prstGeom>
                <a:noFill/>
                <a:ln w="9525">
                  <a:noFill/>
                  <a:miter lim="800000"/>
                  <a:headEnd/>
                  <a:tailEnd/>
                </a:ln>
              </p:spPr>
            </p:pic>
            <p:pic>
              <p:nvPicPr>
                <p:cNvPr id="36937" name="Picture 73"/>
                <p:cNvPicPr>
                  <a:picLocks noChangeAspect="1" noChangeArrowheads="1"/>
                </p:cNvPicPr>
                <p:nvPr/>
              </p:nvPicPr>
              <p:blipFill>
                <a:blip r:embed="rId17" cstate="print"/>
                <a:srcRect/>
                <a:stretch>
                  <a:fillRect/>
                </a:stretch>
              </p:blipFill>
              <p:spPr bwMode="auto">
                <a:xfrm>
                  <a:off x="4415" y="2197"/>
                  <a:ext cx="394" cy="234"/>
                </a:xfrm>
                <a:prstGeom prst="rect">
                  <a:avLst/>
                </a:prstGeom>
                <a:noFill/>
                <a:ln w="9525">
                  <a:noFill/>
                  <a:miter lim="800000"/>
                  <a:headEnd/>
                  <a:tailEnd/>
                </a:ln>
              </p:spPr>
            </p:pic>
            <p:pic>
              <p:nvPicPr>
                <p:cNvPr id="36938" name="Picture 74"/>
                <p:cNvPicPr>
                  <a:picLocks noChangeAspect="1" noChangeArrowheads="1"/>
                </p:cNvPicPr>
                <p:nvPr/>
              </p:nvPicPr>
              <p:blipFill>
                <a:blip r:embed="rId18" cstate="print"/>
                <a:srcRect/>
                <a:stretch>
                  <a:fillRect/>
                </a:stretch>
              </p:blipFill>
              <p:spPr bwMode="auto">
                <a:xfrm>
                  <a:off x="4810" y="2198"/>
                  <a:ext cx="364" cy="231"/>
                </a:xfrm>
                <a:prstGeom prst="rect">
                  <a:avLst/>
                </a:prstGeom>
                <a:noFill/>
                <a:ln w="9525">
                  <a:noFill/>
                  <a:miter lim="800000"/>
                  <a:headEnd/>
                  <a:tailEnd/>
                </a:ln>
              </p:spPr>
            </p:pic>
            <p:pic>
              <p:nvPicPr>
                <p:cNvPr id="36939" name="Picture 75"/>
                <p:cNvPicPr>
                  <a:picLocks noChangeAspect="1" noChangeArrowheads="1"/>
                </p:cNvPicPr>
                <p:nvPr/>
              </p:nvPicPr>
              <p:blipFill>
                <a:blip r:embed="rId19" cstate="print"/>
                <a:srcRect/>
                <a:stretch>
                  <a:fillRect/>
                </a:stretch>
              </p:blipFill>
              <p:spPr bwMode="auto">
                <a:xfrm>
                  <a:off x="4810" y="1936"/>
                  <a:ext cx="362" cy="265"/>
                </a:xfrm>
                <a:prstGeom prst="rect">
                  <a:avLst/>
                </a:prstGeom>
                <a:noFill/>
                <a:ln w="9525">
                  <a:noFill/>
                  <a:miter lim="800000"/>
                  <a:headEnd/>
                  <a:tailEnd/>
                </a:ln>
              </p:spPr>
            </p:pic>
            <p:pic>
              <p:nvPicPr>
                <p:cNvPr id="36940" name="Picture 76"/>
                <p:cNvPicPr>
                  <a:picLocks noChangeAspect="1" noChangeArrowheads="1"/>
                </p:cNvPicPr>
                <p:nvPr/>
              </p:nvPicPr>
              <p:blipFill>
                <a:blip r:embed="rId20" cstate="print"/>
                <a:srcRect/>
                <a:stretch>
                  <a:fillRect/>
                </a:stretch>
              </p:blipFill>
              <p:spPr bwMode="auto">
                <a:xfrm>
                  <a:off x="5176" y="1936"/>
                  <a:ext cx="363" cy="269"/>
                </a:xfrm>
                <a:prstGeom prst="rect">
                  <a:avLst/>
                </a:prstGeom>
                <a:noFill/>
                <a:ln w="9525">
                  <a:noFill/>
                  <a:miter lim="800000"/>
                  <a:headEnd/>
                  <a:tailEnd/>
                </a:ln>
              </p:spPr>
            </p:pic>
            <p:pic>
              <p:nvPicPr>
                <p:cNvPr id="36941" name="Picture 77"/>
                <p:cNvPicPr>
                  <a:picLocks noChangeAspect="1" noChangeArrowheads="1"/>
                </p:cNvPicPr>
                <p:nvPr/>
              </p:nvPicPr>
              <p:blipFill>
                <a:blip r:embed="rId21" cstate="print"/>
                <a:srcRect/>
                <a:stretch>
                  <a:fillRect/>
                </a:stretch>
              </p:blipFill>
              <p:spPr bwMode="auto">
                <a:xfrm>
                  <a:off x="5176" y="2198"/>
                  <a:ext cx="363" cy="234"/>
                </a:xfrm>
                <a:prstGeom prst="rect">
                  <a:avLst/>
                </a:prstGeom>
                <a:noFill/>
                <a:ln w="9525">
                  <a:noFill/>
                  <a:miter lim="800000"/>
                  <a:headEnd/>
                  <a:tailEnd/>
                </a:ln>
              </p:spPr>
            </p:pic>
          </p:grpSp>
          <p:grpSp>
            <p:nvGrpSpPr>
              <p:cNvPr id="13" name="Group 87"/>
              <p:cNvGrpSpPr>
                <a:grpSpLocks/>
              </p:cNvGrpSpPr>
              <p:nvPr/>
            </p:nvGrpSpPr>
            <p:grpSpPr bwMode="auto">
              <a:xfrm>
                <a:off x="4065" y="1570"/>
                <a:ext cx="1472" cy="512"/>
                <a:chOff x="4065" y="1570"/>
                <a:chExt cx="1472" cy="512"/>
              </a:xfrm>
            </p:grpSpPr>
            <p:pic>
              <p:nvPicPr>
                <p:cNvPr id="36943" name="Picture 79"/>
                <p:cNvPicPr>
                  <a:picLocks noChangeAspect="1" noChangeArrowheads="1"/>
                </p:cNvPicPr>
                <p:nvPr/>
              </p:nvPicPr>
              <p:blipFill>
                <a:blip r:embed="rId6" cstate="print"/>
                <a:srcRect/>
                <a:stretch>
                  <a:fillRect/>
                </a:stretch>
              </p:blipFill>
              <p:spPr bwMode="auto">
                <a:xfrm>
                  <a:off x="4065" y="1570"/>
                  <a:ext cx="349" cy="262"/>
                </a:xfrm>
                <a:prstGeom prst="rect">
                  <a:avLst/>
                </a:prstGeom>
                <a:noFill/>
                <a:ln w="9525">
                  <a:noFill/>
                  <a:miter lim="800000"/>
                  <a:headEnd/>
                  <a:tailEnd/>
                </a:ln>
              </p:spPr>
            </p:pic>
            <p:pic>
              <p:nvPicPr>
                <p:cNvPr id="36944" name="Picture 80"/>
                <p:cNvPicPr>
                  <a:picLocks noChangeAspect="1" noChangeArrowheads="1"/>
                </p:cNvPicPr>
                <p:nvPr/>
              </p:nvPicPr>
              <p:blipFill>
                <a:blip r:embed="rId22" cstate="print"/>
                <a:srcRect/>
                <a:stretch>
                  <a:fillRect/>
                </a:stretch>
              </p:blipFill>
              <p:spPr bwMode="auto">
                <a:xfrm>
                  <a:off x="4415" y="1570"/>
                  <a:ext cx="393" cy="266"/>
                </a:xfrm>
                <a:prstGeom prst="rect">
                  <a:avLst/>
                </a:prstGeom>
                <a:noFill/>
                <a:ln w="9525">
                  <a:noFill/>
                  <a:miter lim="800000"/>
                  <a:headEnd/>
                  <a:tailEnd/>
                </a:ln>
              </p:spPr>
            </p:pic>
            <p:pic>
              <p:nvPicPr>
                <p:cNvPr id="36945" name="Picture 81"/>
                <p:cNvPicPr>
                  <a:picLocks noChangeAspect="1" noChangeArrowheads="1"/>
                </p:cNvPicPr>
                <p:nvPr/>
              </p:nvPicPr>
              <p:blipFill>
                <a:blip r:embed="rId26" cstate="print"/>
                <a:srcRect/>
                <a:stretch>
                  <a:fillRect/>
                </a:stretch>
              </p:blipFill>
              <p:spPr bwMode="auto">
                <a:xfrm>
                  <a:off x="4415" y="1834"/>
                  <a:ext cx="393" cy="241"/>
                </a:xfrm>
                <a:prstGeom prst="rect">
                  <a:avLst/>
                </a:prstGeom>
                <a:noFill/>
                <a:ln w="9525">
                  <a:noFill/>
                  <a:miter lim="800000"/>
                  <a:headEnd/>
                  <a:tailEnd/>
                </a:ln>
              </p:spPr>
            </p:pic>
            <p:pic>
              <p:nvPicPr>
                <p:cNvPr id="36946" name="Picture 82"/>
                <p:cNvPicPr>
                  <a:picLocks noChangeAspect="1" noChangeArrowheads="1"/>
                </p:cNvPicPr>
                <p:nvPr/>
              </p:nvPicPr>
              <p:blipFill>
                <a:blip r:embed="rId27" cstate="print"/>
                <a:srcRect/>
                <a:stretch>
                  <a:fillRect/>
                </a:stretch>
              </p:blipFill>
              <p:spPr bwMode="auto">
                <a:xfrm>
                  <a:off x="4065" y="1833"/>
                  <a:ext cx="349" cy="249"/>
                </a:xfrm>
                <a:prstGeom prst="rect">
                  <a:avLst/>
                </a:prstGeom>
                <a:noFill/>
                <a:ln w="9525">
                  <a:noFill/>
                  <a:miter lim="800000"/>
                  <a:headEnd/>
                  <a:tailEnd/>
                </a:ln>
              </p:spPr>
            </p:pic>
            <p:pic>
              <p:nvPicPr>
                <p:cNvPr id="36947" name="Picture 83"/>
                <p:cNvPicPr>
                  <a:picLocks noChangeAspect="1" noChangeArrowheads="1"/>
                </p:cNvPicPr>
                <p:nvPr/>
              </p:nvPicPr>
              <p:blipFill>
                <a:blip r:embed="rId10" cstate="print"/>
                <a:srcRect/>
                <a:stretch>
                  <a:fillRect/>
                </a:stretch>
              </p:blipFill>
              <p:spPr bwMode="auto">
                <a:xfrm>
                  <a:off x="4808" y="1570"/>
                  <a:ext cx="366" cy="263"/>
                </a:xfrm>
                <a:prstGeom prst="rect">
                  <a:avLst/>
                </a:prstGeom>
                <a:noFill/>
                <a:ln w="9525">
                  <a:noFill/>
                  <a:miter lim="800000"/>
                  <a:headEnd/>
                  <a:tailEnd/>
                </a:ln>
              </p:spPr>
            </p:pic>
            <p:pic>
              <p:nvPicPr>
                <p:cNvPr id="36948" name="Picture 84"/>
                <p:cNvPicPr>
                  <a:picLocks noChangeAspect="1" noChangeArrowheads="1"/>
                </p:cNvPicPr>
                <p:nvPr/>
              </p:nvPicPr>
              <p:blipFill>
                <a:blip r:embed="rId11" cstate="print"/>
                <a:srcRect/>
                <a:stretch>
                  <a:fillRect/>
                </a:stretch>
              </p:blipFill>
              <p:spPr bwMode="auto">
                <a:xfrm>
                  <a:off x="4808" y="1832"/>
                  <a:ext cx="365" cy="245"/>
                </a:xfrm>
                <a:prstGeom prst="rect">
                  <a:avLst/>
                </a:prstGeom>
                <a:noFill/>
                <a:ln w="9525">
                  <a:noFill/>
                  <a:miter lim="800000"/>
                  <a:headEnd/>
                  <a:tailEnd/>
                </a:ln>
              </p:spPr>
            </p:pic>
            <p:pic>
              <p:nvPicPr>
                <p:cNvPr id="36949" name="Picture 85"/>
                <p:cNvPicPr>
                  <a:picLocks noChangeAspect="1" noChangeArrowheads="1"/>
                </p:cNvPicPr>
                <p:nvPr/>
              </p:nvPicPr>
              <p:blipFill>
                <a:blip r:embed="rId12" cstate="print"/>
                <a:srcRect/>
                <a:stretch>
                  <a:fillRect/>
                </a:stretch>
              </p:blipFill>
              <p:spPr bwMode="auto">
                <a:xfrm>
                  <a:off x="5174" y="1570"/>
                  <a:ext cx="363" cy="264"/>
                </a:xfrm>
                <a:prstGeom prst="rect">
                  <a:avLst/>
                </a:prstGeom>
                <a:noFill/>
                <a:ln w="9525">
                  <a:noFill/>
                  <a:miter lim="800000"/>
                  <a:headEnd/>
                  <a:tailEnd/>
                </a:ln>
              </p:spPr>
            </p:pic>
            <p:pic>
              <p:nvPicPr>
                <p:cNvPr id="36950" name="Picture 86"/>
                <p:cNvPicPr>
                  <a:picLocks noChangeAspect="1" noChangeArrowheads="1"/>
                </p:cNvPicPr>
                <p:nvPr/>
              </p:nvPicPr>
              <p:blipFill>
                <a:blip r:embed="rId13" cstate="print"/>
                <a:srcRect/>
                <a:stretch>
                  <a:fillRect/>
                </a:stretch>
              </p:blipFill>
              <p:spPr bwMode="auto">
                <a:xfrm>
                  <a:off x="5174" y="1834"/>
                  <a:ext cx="363" cy="246"/>
                </a:xfrm>
                <a:prstGeom prst="rect">
                  <a:avLst/>
                </a:prstGeom>
                <a:noFill/>
                <a:ln w="9525">
                  <a:noFill/>
                  <a:miter lim="800000"/>
                  <a:headEnd/>
                  <a:tailEnd/>
                </a:ln>
              </p:spPr>
            </p:pic>
          </p:grpSp>
          <p:grpSp>
            <p:nvGrpSpPr>
              <p:cNvPr id="14" name="Group 96"/>
              <p:cNvGrpSpPr>
                <a:grpSpLocks/>
              </p:cNvGrpSpPr>
              <p:nvPr/>
            </p:nvGrpSpPr>
            <p:grpSpPr bwMode="auto">
              <a:xfrm>
                <a:off x="4066" y="1936"/>
                <a:ext cx="1473" cy="496"/>
                <a:chOff x="4066" y="1936"/>
                <a:chExt cx="1473" cy="496"/>
              </a:xfrm>
            </p:grpSpPr>
            <p:pic>
              <p:nvPicPr>
                <p:cNvPr id="36952" name="Picture 88"/>
                <p:cNvPicPr>
                  <a:picLocks noChangeAspect="1" noChangeArrowheads="1"/>
                </p:cNvPicPr>
                <p:nvPr/>
              </p:nvPicPr>
              <p:blipFill>
                <a:blip r:embed="rId14" cstate="print"/>
                <a:srcRect/>
                <a:stretch>
                  <a:fillRect/>
                </a:stretch>
              </p:blipFill>
              <p:spPr bwMode="auto">
                <a:xfrm>
                  <a:off x="4066" y="1936"/>
                  <a:ext cx="349" cy="261"/>
                </a:xfrm>
                <a:prstGeom prst="rect">
                  <a:avLst/>
                </a:prstGeom>
                <a:noFill/>
                <a:ln w="9525">
                  <a:noFill/>
                  <a:miter lim="800000"/>
                  <a:headEnd/>
                  <a:tailEnd/>
                </a:ln>
              </p:spPr>
            </p:pic>
            <p:pic>
              <p:nvPicPr>
                <p:cNvPr id="36953" name="Picture 89"/>
                <p:cNvPicPr>
                  <a:picLocks noChangeAspect="1" noChangeArrowheads="1"/>
                </p:cNvPicPr>
                <p:nvPr/>
              </p:nvPicPr>
              <p:blipFill>
                <a:blip r:embed="rId24" cstate="print"/>
                <a:srcRect/>
                <a:stretch>
                  <a:fillRect/>
                </a:stretch>
              </p:blipFill>
              <p:spPr bwMode="auto">
                <a:xfrm>
                  <a:off x="4066" y="2198"/>
                  <a:ext cx="349" cy="227"/>
                </a:xfrm>
                <a:prstGeom prst="rect">
                  <a:avLst/>
                </a:prstGeom>
                <a:noFill/>
                <a:ln w="9525">
                  <a:noFill/>
                  <a:miter lim="800000"/>
                  <a:headEnd/>
                  <a:tailEnd/>
                </a:ln>
              </p:spPr>
            </p:pic>
            <p:pic>
              <p:nvPicPr>
                <p:cNvPr id="36954" name="Picture 90"/>
                <p:cNvPicPr>
                  <a:picLocks noChangeAspect="1" noChangeArrowheads="1"/>
                </p:cNvPicPr>
                <p:nvPr/>
              </p:nvPicPr>
              <p:blipFill>
                <a:blip r:embed="rId16" cstate="print"/>
                <a:srcRect/>
                <a:stretch>
                  <a:fillRect/>
                </a:stretch>
              </p:blipFill>
              <p:spPr bwMode="auto">
                <a:xfrm>
                  <a:off x="4416" y="1936"/>
                  <a:ext cx="393" cy="264"/>
                </a:xfrm>
                <a:prstGeom prst="rect">
                  <a:avLst/>
                </a:prstGeom>
                <a:noFill/>
                <a:ln w="9525">
                  <a:noFill/>
                  <a:miter lim="800000"/>
                  <a:headEnd/>
                  <a:tailEnd/>
                </a:ln>
              </p:spPr>
            </p:pic>
            <p:pic>
              <p:nvPicPr>
                <p:cNvPr id="36955" name="Picture 91"/>
                <p:cNvPicPr>
                  <a:picLocks noChangeAspect="1" noChangeArrowheads="1"/>
                </p:cNvPicPr>
                <p:nvPr/>
              </p:nvPicPr>
              <p:blipFill>
                <a:blip r:embed="rId23" cstate="print"/>
                <a:srcRect/>
                <a:stretch>
                  <a:fillRect/>
                </a:stretch>
              </p:blipFill>
              <p:spPr bwMode="auto">
                <a:xfrm>
                  <a:off x="4415" y="2197"/>
                  <a:ext cx="394" cy="234"/>
                </a:xfrm>
                <a:prstGeom prst="rect">
                  <a:avLst/>
                </a:prstGeom>
                <a:noFill/>
                <a:ln w="9525">
                  <a:noFill/>
                  <a:miter lim="800000"/>
                  <a:headEnd/>
                  <a:tailEnd/>
                </a:ln>
              </p:spPr>
            </p:pic>
            <p:pic>
              <p:nvPicPr>
                <p:cNvPr id="36956" name="Picture 92"/>
                <p:cNvPicPr>
                  <a:picLocks noChangeAspect="1" noChangeArrowheads="1"/>
                </p:cNvPicPr>
                <p:nvPr/>
              </p:nvPicPr>
              <p:blipFill>
                <a:blip r:embed="rId18" cstate="print"/>
                <a:srcRect/>
                <a:stretch>
                  <a:fillRect/>
                </a:stretch>
              </p:blipFill>
              <p:spPr bwMode="auto">
                <a:xfrm>
                  <a:off x="4810" y="2198"/>
                  <a:ext cx="364" cy="231"/>
                </a:xfrm>
                <a:prstGeom prst="rect">
                  <a:avLst/>
                </a:prstGeom>
                <a:noFill/>
                <a:ln w="9525">
                  <a:noFill/>
                  <a:miter lim="800000"/>
                  <a:headEnd/>
                  <a:tailEnd/>
                </a:ln>
              </p:spPr>
            </p:pic>
            <p:pic>
              <p:nvPicPr>
                <p:cNvPr id="36957" name="Picture 93"/>
                <p:cNvPicPr>
                  <a:picLocks noChangeAspect="1" noChangeArrowheads="1"/>
                </p:cNvPicPr>
                <p:nvPr/>
              </p:nvPicPr>
              <p:blipFill>
                <a:blip r:embed="rId19" cstate="print"/>
                <a:srcRect/>
                <a:stretch>
                  <a:fillRect/>
                </a:stretch>
              </p:blipFill>
              <p:spPr bwMode="auto">
                <a:xfrm>
                  <a:off x="4810" y="1936"/>
                  <a:ext cx="362" cy="265"/>
                </a:xfrm>
                <a:prstGeom prst="rect">
                  <a:avLst/>
                </a:prstGeom>
                <a:noFill/>
                <a:ln w="9525">
                  <a:noFill/>
                  <a:miter lim="800000"/>
                  <a:headEnd/>
                  <a:tailEnd/>
                </a:ln>
              </p:spPr>
            </p:pic>
            <p:pic>
              <p:nvPicPr>
                <p:cNvPr id="36958" name="Picture 94"/>
                <p:cNvPicPr>
                  <a:picLocks noChangeAspect="1" noChangeArrowheads="1"/>
                </p:cNvPicPr>
                <p:nvPr/>
              </p:nvPicPr>
              <p:blipFill>
                <a:blip r:embed="rId20" cstate="print"/>
                <a:srcRect/>
                <a:stretch>
                  <a:fillRect/>
                </a:stretch>
              </p:blipFill>
              <p:spPr bwMode="auto">
                <a:xfrm>
                  <a:off x="5176" y="1936"/>
                  <a:ext cx="363" cy="269"/>
                </a:xfrm>
                <a:prstGeom prst="rect">
                  <a:avLst/>
                </a:prstGeom>
                <a:noFill/>
                <a:ln w="9525">
                  <a:noFill/>
                  <a:miter lim="800000"/>
                  <a:headEnd/>
                  <a:tailEnd/>
                </a:ln>
              </p:spPr>
            </p:pic>
            <p:pic>
              <p:nvPicPr>
                <p:cNvPr id="36959" name="Picture 95"/>
                <p:cNvPicPr>
                  <a:picLocks noChangeAspect="1" noChangeArrowheads="1"/>
                </p:cNvPicPr>
                <p:nvPr/>
              </p:nvPicPr>
              <p:blipFill>
                <a:blip r:embed="rId21" cstate="print"/>
                <a:srcRect/>
                <a:stretch>
                  <a:fillRect/>
                </a:stretch>
              </p:blipFill>
              <p:spPr bwMode="auto">
                <a:xfrm>
                  <a:off x="5176" y="2198"/>
                  <a:ext cx="363" cy="234"/>
                </a:xfrm>
                <a:prstGeom prst="rect">
                  <a:avLst/>
                </a:prstGeom>
                <a:noFill/>
                <a:ln w="9525">
                  <a:noFill/>
                  <a:miter lim="800000"/>
                  <a:headEnd/>
                  <a:tailEnd/>
                </a:ln>
              </p:spPr>
            </p:pic>
          </p:grpSp>
        </p:grpSp>
        <p:grpSp>
          <p:nvGrpSpPr>
            <p:cNvPr id="15" name="Group 100"/>
            <p:cNvGrpSpPr>
              <a:grpSpLocks/>
            </p:cNvGrpSpPr>
            <p:nvPr/>
          </p:nvGrpSpPr>
          <p:grpSpPr bwMode="auto">
            <a:xfrm>
              <a:off x="4018" y="1846"/>
              <a:ext cx="1061" cy="1060"/>
              <a:chOff x="4018" y="1846"/>
              <a:chExt cx="1061" cy="1060"/>
            </a:xfrm>
          </p:grpSpPr>
          <p:sp>
            <p:nvSpPr>
              <p:cNvPr id="36962" name="Oval 98"/>
              <p:cNvSpPr>
                <a:spLocks noChangeArrowheads="1"/>
              </p:cNvSpPr>
              <p:nvPr/>
            </p:nvSpPr>
            <p:spPr bwMode="auto">
              <a:xfrm>
                <a:off x="4018" y="1846"/>
                <a:ext cx="1061" cy="1060"/>
              </a:xfrm>
              <a:prstGeom prst="ellipse">
                <a:avLst/>
              </a:prstGeom>
              <a:solidFill>
                <a:srgbClr val="CCFFCC"/>
              </a:solidFill>
              <a:ln w="0">
                <a:solidFill>
                  <a:srgbClr val="000000"/>
                </a:solidFill>
                <a:round/>
                <a:headEnd/>
                <a:tailEnd/>
              </a:ln>
            </p:spPr>
            <p:txBody>
              <a:bodyPr/>
              <a:lstStyle/>
              <a:p>
                <a:endParaRPr lang="en-US"/>
              </a:p>
            </p:txBody>
          </p:sp>
          <p:sp>
            <p:nvSpPr>
              <p:cNvPr id="36963" name="Oval 99"/>
              <p:cNvSpPr>
                <a:spLocks noChangeArrowheads="1"/>
              </p:cNvSpPr>
              <p:nvPr/>
            </p:nvSpPr>
            <p:spPr bwMode="auto">
              <a:xfrm>
                <a:off x="4018" y="1846"/>
                <a:ext cx="1061" cy="1060"/>
              </a:xfrm>
              <a:prstGeom prst="ellipse">
                <a:avLst/>
              </a:prstGeom>
              <a:noFill/>
              <a:ln w="9525" cap="rnd">
                <a:solidFill>
                  <a:srgbClr val="000000"/>
                </a:solidFill>
                <a:round/>
                <a:headEnd/>
                <a:tailEnd/>
              </a:ln>
            </p:spPr>
            <p:txBody>
              <a:bodyPr/>
              <a:lstStyle/>
              <a:p>
                <a:endParaRPr lang="en-US"/>
              </a:p>
            </p:txBody>
          </p:sp>
        </p:grpSp>
        <p:sp>
          <p:nvSpPr>
            <p:cNvPr id="36965" name="Rectangle 101"/>
            <p:cNvSpPr>
              <a:spLocks noChangeArrowheads="1"/>
            </p:cNvSpPr>
            <p:nvPr/>
          </p:nvSpPr>
          <p:spPr bwMode="auto">
            <a:xfrm>
              <a:off x="4225" y="2112"/>
              <a:ext cx="742" cy="188"/>
            </a:xfrm>
            <a:prstGeom prst="rect">
              <a:avLst/>
            </a:prstGeom>
            <a:noFill/>
            <a:ln w="9525">
              <a:noFill/>
              <a:miter lim="800000"/>
              <a:headEnd/>
              <a:tailEnd/>
            </a:ln>
          </p:spPr>
          <p:txBody>
            <a:bodyPr wrap="none" lIns="0" tIns="0" rIns="0" bIns="0">
              <a:spAutoFit/>
            </a:bodyPr>
            <a:lstStyle/>
            <a:p>
              <a:r>
                <a:rPr lang="en-US" sz="1600" b="1">
                  <a:solidFill>
                    <a:srgbClr val="000000"/>
                  </a:solidFill>
                </a:rPr>
                <a:t>Agronomy</a:t>
              </a:r>
              <a:endParaRPr lang="en-US"/>
            </a:p>
          </p:txBody>
        </p:sp>
        <p:sp>
          <p:nvSpPr>
            <p:cNvPr id="36966" name="Rectangle 102"/>
            <p:cNvSpPr>
              <a:spLocks noChangeArrowheads="1"/>
            </p:cNvSpPr>
            <p:nvPr/>
          </p:nvSpPr>
          <p:spPr bwMode="auto">
            <a:xfrm>
              <a:off x="4091" y="2347"/>
              <a:ext cx="381" cy="188"/>
            </a:xfrm>
            <a:prstGeom prst="rect">
              <a:avLst/>
            </a:prstGeom>
            <a:noFill/>
            <a:ln w="9525">
              <a:noFill/>
              <a:miter lim="800000"/>
              <a:headEnd/>
              <a:tailEnd/>
            </a:ln>
          </p:spPr>
          <p:txBody>
            <a:bodyPr wrap="none" lIns="0" tIns="0" rIns="0" bIns="0">
              <a:spAutoFit/>
            </a:bodyPr>
            <a:lstStyle/>
            <a:p>
              <a:r>
                <a:rPr lang="en-US" sz="1600" b="1">
                  <a:solidFill>
                    <a:srgbClr val="000000"/>
                  </a:solidFill>
                </a:rPr>
                <a:t>Agro</a:t>
              </a:r>
              <a:endParaRPr lang="en-US"/>
            </a:p>
          </p:txBody>
        </p:sp>
        <p:sp>
          <p:nvSpPr>
            <p:cNvPr id="36967" name="Rectangle 103"/>
            <p:cNvSpPr>
              <a:spLocks noChangeArrowheads="1"/>
            </p:cNvSpPr>
            <p:nvPr/>
          </p:nvSpPr>
          <p:spPr bwMode="auto">
            <a:xfrm>
              <a:off x="4394" y="2347"/>
              <a:ext cx="110" cy="188"/>
            </a:xfrm>
            <a:prstGeom prst="rect">
              <a:avLst/>
            </a:prstGeom>
            <a:noFill/>
            <a:ln w="9525">
              <a:noFill/>
              <a:miter lim="800000"/>
              <a:headEnd/>
              <a:tailEnd/>
            </a:ln>
          </p:spPr>
          <p:txBody>
            <a:bodyPr wrap="none" lIns="0" tIns="0" rIns="0" bIns="0">
              <a:spAutoFit/>
            </a:bodyPr>
            <a:lstStyle/>
            <a:p>
              <a:r>
                <a:rPr lang="en-US" sz="1600" b="1">
                  <a:solidFill>
                    <a:srgbClr val="000000"/>
                  </a:solidFill>
                </a:rPr>
                <a:t>-</a:t>
              </a:r>
              <a:endParaRPr lang="en-US"/>
            </a:p>
          </p:txBody>
        </p:sp>
        <p:sp>
          <p:nvSpPr>
            <p:cNvPr id="36968" name="Rectangle 104"/>
            <p:cNvSpPr>
              <a:spLocks noChangeArrowheads="1"/>
            </p:cNvSpPr>
            <p:nvPr/>
          </p:nvSpPr>
          <p:spPr bwMode="auto">
            <a:xfrm>
              <a:off x="4437" y="2347"/>
              <a:ext cx="662" cy="188"/>
            </a:xfrm>
            <a:prstGeom prst="rect">
              <a:avLst/>
            </a:prstGeom>
            <a:noFill/>
            <a:ln w="9525">
              <a:noFill/>
              <a:miter lim="800000"/>
              <a:headEnd/>
              <a:tailEnd/>
            </a:ln>
          </p:spPr>
          <p:txBody>
            <a:bodyPr wrap="none" lIns="0" tIns="0" rIns="0" bIns="0">
              <a:spAutoFit/>
            </a:bodyPr>
            <a:lstStyle/>
            <a:p>
              <a:r>
                <a:rPr lang="en-US" sz="1600" b="1">
                  <a:solidFill>
                    <a:srgbClr val="000000"/>
                  </a:solidFill>
                </a:rPr>
                <a:t>economy</a:t>
              </a:r>
              <a:endParaRPr lang="en-US"/>
            </a:p>
          </p:txBody>
        </p:sp>
        <p:grpSp>
          <p:nvGrpSpPr>
            <p:cNvPr id="16" name="Group 107"/>
            <p:cNvGrpSpPr>
              <a:grpSpLocks/>
            </p:cNvGrpSpPr>
            <p:nvPr/>
          </p:nvGrpSpPr>
          <p:grpSpPr bwMode="auto">
            <a:xfrm>
              <a:off x="4018" y="1846"/>
              <a:ext cx="1061" cy="1060"/>
              <a:chOff x="4018" y="1846"/>
              <a:chExt cx="1061" cy="1060"/>
            </a:xfrm>
          </p:grpSpPr>
          <p:sp>
            <p:nvSpPr>
              <p:cNvPr id="36969" name="Oval 105"/>
              <p:cNvSpPr>
                <a:spLocks noChangeArrowheads="1"/>
              </p:cNvSpPr>
              <p:nvPr/>
            </p:nvSpPr>
            <p:spPr bwMode="auto">
              <a:xfrm>
                <a:off x="4018" y="1846"/>
                <a:ext cx="1061" cy="1060"/>
              </a:xfrm>
              <a:prstGeom prst="ellipse">
                <a:avLst/>
              </a:prstGeom>
              <a:solidFill>
                <a:srgbClr val="CCFFCC"/>
              </a:solidFill>
              <a:ln w="0">
                <a:solidFill>
                  <a:srgbClr val="000000"/>
                </a:solidFill>
                <a:round/>
                <a:headEnd/>
                <a:tailEnd/>
              </a:ln>
            </p:spPr>
            <p:txBody>
              <a:bodyPr/>
              <a:lstStyle/>
              <a:p>
                <a:endParaRPr lang="en-US"/>
              </a:p>
            </p:txBody>
          </p:sp>
          <p:sp>
            <p:nvSpPr>
              <p:cNvPr id="36970" name="Oval 106"/>
              <p:cNvSpPr>
                <a:spLocks noChangeArrowheads="1"/>
              </p:cNvSpPr>
              <p:nvPr/>
            </p:nvSpPr>
            <p:spPr bwMode="auto">
              <a:xfrm>
                <a:off x="4018" y="1846"/>
                <a:ext cx="1061" cy="1060"/>
              </a:xfrm>
              <a:prstGeom prst="ellipse">
                <a:avLst/>
              </a:prstGeom>
              <a:noFill/>
              <a:ln w="9525" cap="rnd">
                <a:solidFill>
                  <a:srgbClr val="000000"/>
                </a:solidFill>
                <a:round/>
                <a:headEnd/>
                <a:tailEnd/>
              </a:ln>
            </p:spPr>
            <p:txBody>
              <a:bodyPr/>
              <a:lstStyle/>
              <a:p>
                <a:endParaRPr lang="en-US"/>
              </a:p>
            </p:txBody>
          </p:sp>
        </p:grpSp>
        <p:sp>
          <p:nvSpPr>
            <p:cNvPr id="36972" name="Rectangle 108"/>
            <p:cNvSpPr>
              <a:spLocks noChangeArrowheads="1"/>
            </p:cNvSpPr>
            <p:nvPr/>
          </p:nvSpPr>
          <p:spPr bwMode="auto">
            <a:xfrm>
              <a:off x="4225" y="2112"/>
              <a:ext cx="742" cy="188"/>
            </a:xfrm>
            <a:prstGeom prst="rect">
              <a:avLst/>
            </a:prstGeom>
            <a:noFill/>
            <a:ln w="9525">
              <a:noFill/>
              <a:miter lim="800000"/>
              <a:headEnd/>
              <a:tailEnd/>
            </a:ln>
          </p:spPr>
          <p:txBody>
            <a:bodyPr wrap="none" lIns="0" tIns="0" rIns="0" bIns="0">
              <a:spAutoFit/>
            </a:bodyPr>
            <a:lstStyle/>
            <a:p>
              <a:r>
                <a:rPr lang="en-US" sz="1600" b="1">
                  <a:solidFill>
                    <a:srgbClr val="000000"/>
                  </a:solidFill>
                </a:rPr>
                <a:t>Agronomy</a:t>
              </a:r>
              <a:endParaRPr lang="en-US"/>
            </a:p>
          </p:txBody>
        </p:sp>
        <p:sp>
          <p:nvSpPr>
            <p:cNvPr id="36973" name="Rectangle 109"/>
            <p:cNvSpPr>
              <a:spLocks noChangeArrowheads="1"/>
            </p:cNvSpPr>
            <p:nvPr/>
          </p:nvSpPr>
          <p:spPr bwMode="auto">
            <a:xfrm>
              <a:off x="4091" y="2347"/>
              <a:ext cx="381" cy="188"/>
            </a:xfrm>
            <a:prstGeom prst="rect">
              <a:avLst/>
            </a:prstGeom>
            <a:noFill/>
            <a:ln w="9525">
              <a:noFill/>
              <a:miter lim="800000"/>
              <a:headEnd/>
              <a:tailEnd/>
            </a:ln>
          </p:spPr>
          <p:txBody>
            <a:bodyPr wrap="none" lIns="0" tIns="0" rIns="0" bIns="0">
              <a:spAutoFit/>
            </a:bodyPr>
            <a:lstStyle/>
            <a:p>
              <a:r>
                <a:rPr lang="en-US" sz="1600" b="1">
                  <a:solidFill>
                    <a:srgbClr val="000000"/>
                  </a:solidFill>
                </a:rPr>
                <a:t>Agro</a:t>
              </a:r>
              <a:endParaRPr lang="en-US"/>
            </a:p>
          </p:txBody>
        </p:sp>
        <p:sp>
          <p:nvSpPr>
            <p:cNvPr id="36974" name="Rectangle 110"/>
            <p:cNvSpPr>
              <a:spLocks noChangeArrowheads="1"/>
            </p:cNvSpPr>
            <p:nvPr/>
          </p:nvSpPr>
          <p:spPr bwMode="auto">
            <a:xfrm>
              <a:off x="4394" y="2347"/>
              <a:ext cx="110" cy="188"/>
            </a:xfrm>
            <a:prstGeom prst="rect">
              <a:avLst/>
            </a:prstGeom>
            <a:noFill/>
            <a:ln w="9525">
              <a:noFill/>
              <a:miter lim="800000"/>
              <a:headEnd/>
              <a:tailEnd/>
            </a:ln>
          </p:spPr>
          <p:txBody>
            <a:bodyPr wrap="none" lIns="0" tIns="0" rIns="0" bIns="0">
              <a:spAutoFit/>
            </a:bodyPr>
            <a:lstStyle/>
            <a:p>
              <a:r>
                <a:rPr lang="en-US" sz="1600" b="1">
                  <a:solidFill>
                    <a:srgbClr val="000000"/>
                  </a:solidFill>
                </a:rPr>
                <a:t>-</a:t>
              </a:r>
              <a:endParaRPr lang="en-US"/>
            </a:p>
          </p:txBody>
        </p:sp>
        <p:sp>
          <p:nvSpPr>
            <p:cNvPr id="36975" name="Rectangle 111"/>
            <p:cNvSpPr>
              <a:spLocks noChangeArrowheads="1"/>
            </p:cNvSpPr>
            <p:nvPr/>
          </p:nvSpPr>
          <p:spPr bwMode="auto">
            <a:xfrm>
              <a:off x="4437" y="2347"/>
              <a:ext cx="662" cy="188"/>
            </a:xfrm>
            <a:prstGeom prst="rect">
              <a:avLst/>
            </a:prstGeom>
            <a:noFill/>
            <a:ln w="9525">
              <a:noFill/>
              <a:miter lim="800000"/>
              <a:headEnd/>
              <a:tailEnd/>
            </a:ln>
          </p:spPr>
          <p:txBody>
            <a:bodyPr wrap="none" lIns="0" tIns="0" rIns="0" bIns="0">
              <a:spAutoFit/>
            </a:bodyPr>
            <a:lstStyle/>
            <a:p>
              <a:r>
                <a:rPr lang="en-US" sz="1600" b="1">
                  <a:solidFill>
                    <a:srgbClr val="000000"/>
                  </a:solidFill>
                </a:rPr>
                <a:t>economy</a:t>
              </a:r>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6003" y="634037"/>
            <a:ext cx="7344816" cy="4955203"/>
          </a:xfrm>
          <a:prstGeom prst="rect">
            <a:avLst/>
          </a:prstGeom>
          <a:noFill/>
        </p:spPr>
        <p:txBody>
          <a:bodyPr wrap="square" rtlCol="0">
            <a:spAutoFit/>
          </a:bodyPr>
          <a:lstStyle/>
          <a:p>
            <a:r>
              <a:rPr lang="en-US" sz="2800" dirty="0" smtClean="0"/>
              <a:t>Outline</a:t>
            </a:r>
          </a:p>
          <a:p>
            <a:endParaRPr lang="en-US" sz="2400" dirty="0"/>
          </a:p>
          <a:p>
            <a:pPr marL="285750" indent="-285750">
              <a:buFont typeface="Arial" pitchFamily="34" charset="0"/>
              <a:buChar char="•"/>
            </a:pPr>
            <a:r>
              <a:rPr lang="en-US" sz="2400" dirty="0" smtClean="0"/>
              <a:t>Food security – Global situation</a:t>
            </a:r>
          </a:p>
          <a:p>
            <a:pPr marL="285750" indent="-285750">
              <a:buFont typeface="Arial" pitchFamily="34" charset="0"/>
              <a:buChar char="•"/>
            </a:pPr>
            <a:r>
              <a:rPr lang="en-US" sz="2400" dirty="0" err="1" smtClean="0"/>
              <a:t>Biofuel</a:t>
            </a:r>
            <a:r>
              <a:rPr lang="en-US" sz="2400" dirty="0" smtClean="0"/>
              <a:t> debate</a:t>
            </a:r>
          </a:p>
          <a:p>
            <a:pPr marL="285750" indent="-285750">
              <a:buFont typeface="Arial" pitchFamily="34" charset="0"/>
              <a:buChar char="•"/>
            </a:pPr>
            <a:r>
              <a:rPr lang="en-US" sz="2400" dirty="0" smtClean="0"/>
              <a:t>Data quality issues around marginal land, mapping land cover and crop acreage, Geo-wiki, Crowdsourcing efforts at IIASA</a:t>
            </a:r>
          </a:p>
          <a:p>
            <a:pPr marL="285750" indent="-285750">
              <a:buFont typeface="Arial" pitchFamily="34" charset="0"/>
              <a:buChar char="•"/>
            </a:pPr>
            <a:r>
              <a:rPr lang="en-US" sz="2400" dirty="0" smtClean="0"/>
              <a:t>New technologies to improve in-situ data</a:t>
            </a:r>
          </a:p>
          <a:p>
            <a:pPr marL="285750" indent="-285750">
              <a:buFont typeface="Arial" pitchFamily="34" charset="0"/>
              <a:buChar char="•"/>
            </a:pPr>
            <a:r>
              <a:rPr lang="en-US" sz="2400" dirty="0" smtClean="0"/>
              <a:t>The GEOGLAM </a:t>
            </a:r>
            <a:r>
              <a:rPr lang="en-US" sz="2400" dirty="0" err="1" smtClean="0"/>
              <a:t>intiative</a:t>
            </a:r>
            <a:endParaRPr lang="en-US" sz="2400" dirty="0" smtClean="0"/>
          </a:p>
          <a:p>
            <a:pPr marL="285750" indent="-285750">
              <a:buFont typeface="Arial" pitchFamily="34" charset="0"/>
              <a:buChar char="•"/>
            </a:pPr>
            <a:endParaRPr lang="en-US" sz="2400" dirty="0" smtClean="0"/>
          </a:p>
          <a:p>
            <a:pPr marL="285750" indent="-285750"/>
            <a:endParaRPr lang="en-US" sz="2400" dirty="0" smtClean="0"/>
          </a:p>
          <a:p>
            <a:pPr marL="285750" indent="-285750"/>
            <a:endParaRPr lang="en-US" sz="2400" dirty="0" smtClean="0"/>
          </a:p>
          <a:p>
            <a:endParaRPr lang="en-US" sz="2400" dirty="0"/>
          </a:p>
        </p:txBody>
      </p:sp>
    </p:spTree>
    <p:extLst>
      <p:ext uri="{BB962C8B-B14F-4D97-AF65-F5344CB8AC3E}">
        <p14:creationId xmlns:p14="http://schemas.microsoft.com/office/powerpoint/2010/main" val="23289599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0988" y="2209800"/>
            <a:ext cx="8382000" cy="368458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a:spLocks noChangeArrowheads="1"/>
          </p:cNvSpPr>
          <p:nvPr/>
        </p:nvSpPr>
        <p:spPr bwMode="auto">
          <a:xfrm>
            <a:off x="493713" y="5105400"/>
            <a:ext cx="7899400" cy="598488"/>
          </a:xfrm>
          <a:prstGeom prst="rect">
            <a:avLst/>
          </a:prstGeom>
          <a:solidFill>
            <a:srgbClr val="FCD5B5"/>
          </a:solidFill>
          <a:ln w="25400" algn="ctr">
            <a:noFill/>
            <a:miter lim="800000"/>
            <a:headEnd/>
            <a:tailEnd/>
          </a:ln>
        </p:spPr>
        <p:txBody>
          <a:bodyPr anchor="ctr"/>
          <a:lstStyle/>
          <a:p>
            <a:pPr algn="ctr"/>
            <a:r>
              <a:rPr lang="en-US" b="1">
                <a:latin typeface="Calibri" pitchFamily="34" charset="0"/>
              </a:rPr>
              <a:t>Improved information and reporting, and timely Dissemination Systems</a:t>
            </a:r>
          </a:p>
          <a:p>
            <a:pPr algn="ctr"/>
            <a:r>
              <a:rPr lang="en-US">
                <a:latin typeface="Calibri" pitchFamily="34" charset="0"/>
              </a:rPr>
              <a:t>Condition/Area/ Yield / Statistics  </a:t>
            </a:r>
          </a:p>
        </p:txBody>
      </p:sp>
      <p:sp>
        <p:nvSpPr>
          <p:cNvPr id="37" name="Rectangle 36"/>
          <p:cNvSpPr>
            <a:spLocks noChangeArrowheads="1"/>
          </p:cNvSpPr>
          <p:nvPr/>
        </p:nvSpPr>
        <p:spPr bwMode="auto">
          <a:xfrm>
            <a:off x="6970713" y="6019800"/>
            <a:ext cx="1335087" cy="658813"/>
          </a:xfrm>
          <a:prstGeom prst="rect">
            <a:avLst/>
          </a:prstGeom>
          <a:noFill/>
          <a:ln w="25400" algn="ctr">
            <a:noFill/>
            <a:miter lim="800000"/>
            <a:headEnd/>
            <a:tailEnd/>
          </a:ln>
        </p:spPr>
        <p:txBody>
          <a:bodyPr anchor="ctr"/>
          <a:lstStyle/>
          <a:p>
            <a:pPr algn="ctr"/>
            <a:r>
              <a:rPr lang="en-US" sz="2400">
                <a:latin typeface="Calibri" pitchFamily="34" charset="0"/>
              </a:rPr>
              <a:t>FAO Stat</a:t>
            </a:r>
            <a:r>
              <a:rPr lang="en-US" sz="2400">
                <a:solidFill>
                  <a:srgbClr val="FFFFFF"/>
                </a:solidFill>
                <a:latin typeface="Calibri" pitchFamily="34" charset="0"/>
              </a:rPr>
              <a:t> </a:t>
            </a:r>
          </a:p>
        </p:txBody>
      </p:sp>
      <p:sp>
        <p:nvSpPr>
          <p:cNvPr id="50" name="Rectangle 49"/>
          <p:cNvSpPr>
            <a:spLocks noChangeArrowheads="1"/>
          </p:cNvSpPr>
          <p:nvPr/>
        </p:nvSpPr>
        <p:spPr bwMode="auto">
          <a:xfrm>
            <a:off x="4343400" y="6019800"/>
            <a:ext cx="1752600" cy="609600"/>
          </a:xfrm>
          <a:prstGeom prst="rect">
            <a:avLst/>
          </a:prstGeom>
          <a:noFill/>
          <a:ln w="25400" algn="ctr">
            <a:noFill/>
            <a:miter lim="800000"/>
            <a:headEnd/>
            <a:tailEnd/>
          </a:ln>
        </p:spPr>
        <p:txBody>
          <a:bodyPr anchor="ctr"/>
          <a:lstStyle/>
          <a:p>
            <a:pPr algn="ctr"/>
            <a:r>
              <a:rPr lang="en-US" sz="2400">
                <a:latin typeface="Calibri" pitchFamily="34" charset="0"/>
              </a:rPr>
              <a:t>AMIS</a:t>
            </a:r>
            <a:r>
              <a:rPr lang="en-US" sz="2400">
                <a:solidFill>
                  <a:srgbClr val="FFFFFF"/>
                </a:solidFill>
                <a:latin typeface="Calibri" pitchFamily="34" charset="0"/>
              </a:rPr>
              <a:t> </a:t>
            </a:r>
          </a:p>
        </p:txBody>
      </p:sp>
      <p:sp>
        <p:nvSpPr>
          <p:cNvPr id="39942" name="TextBox 53"/>
          <p:cNvSpPr txBox="1">
            <a:spLocks noChangeArrowheads="1"/>
          </p:cNvSpPr>
          <p:nvPr/>
        </p:nvSpPr>
        <p:spPr bwMode="auto">
          <a:xfrm>
            <a:off x="685800" y="6096000"/>
            <a:ext cx="1016000" cy="457200"/>
          </a:xfrm>
          <a:prstGeom prst="rect">
            <a:avLst/>
          </a:prstGeom>
          <a:noFill/>
          <a:ln w="9525">
            <a:noFill/>
            <a:miter lim="800000"/>
            <a:headEnd/>
            <a:tailEnd/>
          </a:ln>
        </p:spPr>
        <p:txBody>
          <a:bodyPr>
            <a:spAutoFit/>
          </a:bodyPr>
          <a:lstStyle/>
          <a:p>
            <a:r>
              <a:rPr lang="en-US" sz="2400">
                <a:latin typeface="Calibri" pitchFamily="34" charset="0"/>
              </a:rPr>
              <a:t>Public</a:t>
            </a:r>
            <a:r>
              <a:rPr lang="en-US">
                <a:latin typeface="Calibri" pitchFamily="34" charset="0"/>
              </a:rPr>
              <a:t> </a:t>
            </a:r>
          </a:p>
        </p:txBody>
      </p:sp>
      <p:cxnSp>
        <p:nvCxnSpPr>
          <p:cNvPr id="53" name="Straight Connector 52"/>
          <p:cNvCxnSpPr/>
          <p:nvPr/>
        </p:nvCxnSpPr>
        <p:spPr>
          <a:xfrm>
            <a:off x="9829800" y="2286000"/>
            <a:ext cx="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39944" name="TextBox 85"/>
          <p:cNvSpPr txBox="1">
            <a:spLocks noChangeArrowheads="1"/>
          </p:cNvSpPr>
          <p:nvPr/>
        </p:nvSpPr>
        <p:spPr bwMode="auto">
          <a:xfrm>
            <a:off x="2514600" y="6096000"/>
            <a:ext cx="1143000" cy="457200"/>
          </a:xfrm>
          <a:prstGeom prst="rect">
            <a:avLst/>
          </a:prstGeom>
          <a:noFill/>
          <a:ln w="9525">
            <a:noFill/>
            <a:miter lim="800000"/>
            <a:headEnd/>
            <a:tailEnd/>
          </a:ln>
        </p:spPr>
        <p:txBody>
          <a:bodyPr>
            <a:spAutoFit/>
          </a:bodyPr>
          <a:lstStyle/>
          <a:p>
            <a:r>
              <a:rPr lang="en-US" sz="2400">
                <a:latin typeface="Calibri" pitchFamily="34" charset="0"/>
              </a:rPr>
              <a:t> Govts</a:t>
            </a:r>
            <a:endParaRPr lang="en-US">
              <a:latin typeface="Calibri" pitchFamily="34" charset="0"/>
            </a:endParaRPr>
          </a:p>
        </p:txBody>
      </p:sp>
      <p:cxnSp>
        <p:nvCxnSpPr>
          <p:cNvPr id="95" name="Straight Arrow Connector 94"/>
          <p:cNvCxnSpPr>
            <a:endCxn id="50" idx="1"/>
          </p:cNvCxnSpPr>
          <p:nvPr/>
        </p:nvCxnSpPr>
        <p:spPr>
          <a:xfrm>
            <a:off x="3657600" y="6324600"/>
            <a:ext cx="685800"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98" name="Straight Arrow Connector 97"/>
          <p:cNvCxnSpPr/>
          <p:nvPr/>
        </p:nvCxnSpPr>
        <p:spPr>
          <a:xfrm>
            <a:off x="1752600" y="6324600"/>
            <a:ext cx="685800"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99" name="Straight Arrow Connector 98"/>
          <p:cNvCxnSpPr/>
          <p:nvPr/>
        </p:nvCxnSpPr>
        <p:spPr>
          <a:xfrm>
            <a:off x="6096000" y="6324600"/>
            <a:ext cx="685800"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00" name="Straight Arrow Connector 99"/>
          <p:cNvCxnSpPr/>
          <p:nvPr/>
        </p:nvCxnSpPr>
        <p:spPr>
          <a:xfrm>
            <a:off x="1219200" y="5715000"/>
            <a:ext cx="0" cy="3810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101" name="Straight Arrow Connector 100"/>
          <p:cNvCxnSpPr/>
          <p:nvPr/>
        </p:nvCxnSpPr>
        <p:spPr>
          <a:xfrm>
            <a:off x="3276600" y="5638800"/>
            <a:ext cx="0" cy="3810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102" name="Straight Arrow Connector 101"/>
          <p:cNvCxnSpPr/>
          <p:nvPr/>
        </p:nvCxnSpPr>
        <p:spPr>
          <a:xfrm>
            <a:off x="5257800" y="5638800"/>
            <a:ext cx="0" cy="3810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103" name="Straight Arrow Connector 102"/>
          <p:cNvCxnSpPr/>
          <p:nvPr/>
        </p:nvCxnSpPr>
        <p:spPr>
          <a:xfrm>
            <a:off x="7543800" y="5638800"/>
            <a:ext cx="0" cy="3810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39952" name="Line 16"/>
          <p:cNvSpPr>
            <a:spLocks noChangeShapeType="1"/>
          </p:cNvSpPr>
          <p:nvPr/>
        </p:nvSpPr>
        <p:spPr bwMode="auto">
          <a:xfrm>
            <a:off x="0" y="1219200"/>
            <a:ext cx="9144000" cy="0"/>
          </a:xfrm>
          <a:prstGeom prst="line">
            <a:avLst/>
          </a:prstGeom>
          <a:noFill/>
          <a:ln w="9525">
            <a:solidFill>
              <a:srgbClr val="000000"/>
            </a:solidFill>
            <a:round/>
            <a:headEnd/>
            <a:tailEnd/>
          </a:ln>
          <a:effectLst/>
        </p:spPr>
        <p:txBody>
          <a:bodyPr anchor="ctr"/>
          <a:lstStyle/>
          <a:p>
            <a:endParaRPr lang="en-US"/>
          </a:p>
        </p:txBody>
      </p:sp>
      <p:sp>
        <p:nvSpPr>
          <p:cNvPr id="39953" name="Rectangle 17"/>
          <p:cNvSpPr>
            <a:spLocks noChangeArrowheads="1"/>
          </p:cNvSpPr>
          <p:nvPr/>
        </p:nvSpPr>
        <p:spPr bwMode="auto">
          <a:xfrm>
            <a:off x="457200" y="914400"/>
            <a:ext cx="6911975" cy="431800"/>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sz="2400" b="1">
                <a:solidFill>
                  <a:srgbClr val="000000"/>
                </a:solidFill>
                <a:cs typeface="Arial" pitchFamily="34" charset="0"/>
              </a:rPr>
              <a:t>2. The GEO-GLAM Initiative : Components</a:t>
            </a:r>
            <a:endParaRPr lang="en-GB" sz="2400" i="1">
              <a:solidFill>
                <a:srgbClr val="000000"/>
              </a:solidFill>
              <a:cs typeface="Arial" pitchFamily="34" charset="0"/>
            </a:endParaRPr>
          </a:p>
        </p:txBody>
      </p:sp>
      <p:grpSp>
        <p:nvGrpSpPr>
          <p:cNvPr id="8" name="Group 18"/>
          <p:cNvGrpSpPr>
            <a:grpSpLocks/>
          </p:cNvGrpSpPr>
          <p:nvPr/>
        </p:nvGrpSpPr>
        <p:grpSpPr bwMode="auto">
          <a:xfrm>
            <a:off x="577850" y="3260725"/>
            <a:ext cx="7499350" cy="1844675"/>
            <a:chOff x="364" y="2054"/>
            <a:chExt cx="4724" cy="1162"/>
          </a:xfrm>
        </p:grpSpPr>
        <p:sp>
          <p:nvSpPr>
            <p:cNvPr id="3" name="Rectangle 2"/>
            <p:cNvSpPr>
              <a:spLocks noChangeArrowheads="1"/>
            </p:cNvSpPr>
            <p:nvPr/>
          </p:nvSpPr>
          <p:spPr bwMode="auto">
            <a:xfrm>
              <a:off x="4032" y="2086"/>
              <a:ext cx="1056" cy="986"/>
            </a:xfrm>
            <a:prstGeom prst="rect">
              <a:avLst/>
            </a:prstGeom>
            <a:solidFill>
              <a:srgbClr val="3366FF"/>
            </a:solidFill>
            <a:ln w="25400" algn="ctr">
              <a:solidFill>
                <a:srgbClr val="385D8A"/>
              </a:solidFill>
              <a:miter lim="800000"/>
              <a:headEnd/>
              <a:tailEnd/>
            </a:ln>
          </p:spPr>
          <p:txBody>
            <a:bodyPr anchor="ctr"/>
            <a:lstStyle/>
            <a:p>
              <a:pPr algn="ctr" fontAlgn="auto">
                <a:spcBef>
                  <a:spcPts val="0"/>
                </a:spcBef>
                <a:spcAft>
                  <a:spcPts val="0"/>
                </a:spcAft>
                <a:defRPr/>
              </a:pPr>
              <a:r>
                <a:rPr lang="en-US" dirty="0">
                  <a:solidFill>
                    <a:schemeClr val="lt1"/>
                  </a:solidFill>
                  <a:latin typeface="+mn-lt"/>
                </a:rPr>
                <a:t>Coordinated Satellite  and In-Situ Earth </a:t>
              </a:r>
            </a:p>
            <a:p>
              <a:pPr algn="ctr" fontAlgn="auto">
                <a:spcBef>
                  <a:spcPts val="0"/>
                </a:spcBef>
                <a:spcAft>
                  <a:spcPts val="0"/>
                </a:spcAft>
                <a:defRPr/>
              </a:pPr>
              <a:r>
                <a:rPr lang="en-US" dirty="0">
                  <a:solidFill>
                    <a:schemeClr val="lt1"/>
                  </a:solidFill>
                  <a:latin typeface="+mn-lt"/>
                </a:rPr>
                <a:t>Observations</a:t>
              </a:r>
            </a:p>
          </p:txBody>
        </p:sp>
        <p:sp>
          <p:nvSpPr>
            <p:cNvPr id="5" name="Rectangle 4"/>
            <p:cNvSpPr>
              <a:spLocks noChangeArrowheads="1"/>
            </p:cNvSpPr>
            <p:nvPr/>
          </p:nvSpPr>
          <p:spPr bwMode="auto">
            <a:xfrm>
              <a:off x="384" y="2064"/>
              <a:ext cx="1152" cy="1008"/>
            </a:xfrm>
            <a:prstGeom prst="rect">
              <a:avLst/>
            </a:prstGeom>
            <a:solidFill>
              <a:srgbClr val="3366FF"/>
            </a:solidFill>
            <a:ln w="25400" algn="ctr">
              <a:solidFill>
                <a:srgbClr val="385D8A"/>
              </a:solidFill>
              <a:miter lim="800000"/>
              <a:headEnd/>
              <a:tailEnd/>
            </a:ln>
          </p:spPr>
          <p:txBody>
            <a:bodyPr anchor="ctr"/>
            <a:lstStyle/>
            <a:p>
              <a:pPr algn="ctr" fontAlgn="auto">
                <a:spcBef>
                  <a:spcPts val="0"/>
                </a:spcBef>
                <a:spcAft>
                  <a:spcPts val="0"/>
                </a:spcAft>
                <a:defRPr/>
              </a:pPr>
              <a:r>
                <a:rPr lang="en-US" dirty="0">
                  <a:solidFill>
                    <a:schemeClr val="lt1"/>
                  </a:solidFill>
                  <a:latin typeface="+mn-lt"/>
                </a:rPr>
                <a:t>Strengthening National</a:t>
              </a:r>
            </a:p>
            <a:p>
              <a:pPr algn="ctr" fontAlgn="auto">
                <a:spcBef>
                  <a:spcPts val="0"/>
                </a:spcBef>
                <a:spcAft>
                  <a:spcPts val="0"/>
                </a:spcAft>
                <a:defRPr/>
              </a:pPr>
              <a:r>
                <a:rPr lang="en-US" dirty="0">
                  <a:solidFill>
                    <a:schemeClr val="lt1"/>
                  </a:solidFill>
                  <a:latin typeface="+mn-lt"/>
                </a:rPr>
                <a:t> Capacity for Agricultural Monitoring </a:t>
              </a:r>
            </a:p>
          </p:txBody>
        </p:sp>
        <p:sp>
          <p:nvSpPr>
            <p:cNvPr id="52" name="Rectangle 51"/>
            <p:cNvSpPr>
              <a:spLocks noChangeArrowheads="1"/>
            </p:cNvSpPr>
            <p:nvPr/>
          </p:nvSpPr>
          <p:spPr bwMode="auto">
            <a:xfrm>
              <a:off x="2187" y="2067"/>
              <a:ext cx="1125" cy="1005"/>
            </a:xfrm>
            <a:prstGeom prst="rect">
              <a:avLst/>
            </a:prstGeom>
            <a:solidFill>
              <a:srgbClr val="3366FF"/>
            </a:solidFill>
            <a:ln w="25400" algn="ctr">
              <a:solidFill>
                <a:srgbClr val="385D8A"/>
              </a:solidFill>
              <a:miter lim="800000"/>
              <a:headEnd/>
              <a:tailEnd/>
            </a:ln>
          </p:spPr>
          <p:txBody>
            <a:bodyPr anchor="ctr"/>
            <a:lstStyle/>
            <a:p>
              <a:pPr algn="ctr" fontAlgn="auto">
                <a:spcBef>
                  <a:spcPts val="0"/>
                </a:spcBef>
                <a:spcAft>
                  <a:spcPts val="0"/>
                </a:spcAft>
                <a:defRPr/>
              </a:pPr>
              <a:r>
                <a:rPr lang="en-US" dirty="0">
                  <a:solidFill>
                    <a:schemeClr val="lt1"/>
                  </a:solidFill>
                  <a:latin typeface="+mn-lt"/>
                </a:rPr>
                <a:t>Enhancing </a:t>
              </a:r>
            </a:p>
            <a:p>
              <a:pPr algn="ctr" fontAlgn="auto">
                <a:spcBef>
                  <a:spcPts val="0"/>
                </a:spcBef>
                <a:spcAft>
                  <a:spcPts val="0"/>
                </a:spcAft>
                <a:defRPr/>
              </a:pPr>
              <a:r>
                <a:rPr lang="en-US" dirty="0">
                  <a:solidFill>
                    <a:schemeClr val="lt1"/>
                  </a:solidFill>
                  <a:latin typeface="+mn-lt"/>
                </a:rPr>
                <a:t>Global Agricultural Monitoring </a:t>
              </a:r>
            </a:p>
            <a:p>
              <a:pPr algn="ctr" fontAlgn="auto">
                <a:spcBef>
                  <a:spcPts val="0"/>
                </a:spcBef>
                <a:spcAft>
                  <a:spcPts val="0"/>
                </a:spcAft>
                <a:defRPr/>
              </a:pPr>
              <a:r>
                <a:rPr lang="en-US" dirty="0">
                  <a:solidFill>
                    <a:schemeClr val="lt1"/>
                  </a:solidFill>
                  <a:latin typeface="+mn-lt"/>
                </a:rPr>
                <a:t>Systems </a:t>
              </a:r>
            </a:p>
          </p:txBody>
        </p:sp>
        <p:sp>
          <p:nvSpPr>
            <p:cNvPr id="39958" name="TextBox 8"/>
            <p:cNvSpPr txBox="1">
              <a:spLocks noChangeArrowheads="1"/>
            </p:cNvSpPr>
            <p:nvPr/>
          </p:nvSpPr>
          <p:spPr bwMode="auto">
            <a:xfrm>
              <a:off x="364" y="2054"/>
              <a:ext cx="192" cy="250"/>
            </a:xfrm>
            <a:prstGeom prst="rect">
              <a:avLst/>
            </a:prstGeom>
            <a:noFill/>
            <a:ln w="9525">
              <a:noFill/>
              <a:miter lim="800000"/>
              <a:headEnd/>
              <a:tailEnd/>
            </a:ln>
          </p:spPr>
          <p:txBody>
            <a:bodyPr>
              <a:spAutoFit/>
            </a:bodyPr>
            <a:lstStyle/>
            <a:p>
              <a:r>
                <a:rPr lang="en-US" sz="2000" b="1">
                  <a:latin typeface="Calibri" pitchFamily="34" charset="0"/>
                </a:rPr>
                <a:t>1</a:t>
              </a:r>
            </a:p>
          </p:txBody>
        </p:sp>
        <p:sp>
          <p:nvSpPr>
            <p:cNvPr id="39959" name="TextBox 56"/>
            <p:cNvSpPr txBox="1">
              <a:spLocks noChangeArrowheads="1"/>
            </p:cNvSpPr>
            <p:nvPr/>
          </p:nvSpPr>
          <p:spPr bwMode="auto">
            <a:xfrm>
              <a:off x="2208" y="2054"/>
              <a:ext cx="240" cy="250"/>
            </a:xfrm>
            <a:prstGeom prst="rect">
              <a:avLst/>
            </a:prstGeom>
            <a:noFill/>
            <a:ln w="9525">
              <a:noFill/>
              <a:miter lim="800000"/>
              <a:headEnd/>
              <a:tailEnd/>
            </a:ln>
          </p:spPr>
          <p:txBody>
            <a:bodyPr>
              <a:spAutoFit/>
            </a:bodyPr>
            <a:lstStyle/>
            <a:p>
              <a:r>
                <a:rPr lang="en-US" sz="2000" b="1">
                  <a:latin typeface="Calibri" pitchFamily="34" charset="0"/>
                </a:rPr>
                <a:t>2</a:t>
              </a:r>
            </a:p>
          </p:txBody>
        </p:sp>
        <p:sp>
          <p:nvSpPr>
            <p:cNvPr id="39960" name="TextBox 62"/>
            <p:cNvSpPr txBox="1">
              <a:spLocks noChangeArrowheads="1"/>
            </p:cNvSpPr>
            <p:nvPr/>
          </p:nvSpPr>
          <p:spPr bwMode="auto">
            <a:xfrm>
              <a:off x="4032" y="2062"/>
              <a:ext cx="192" cy="250"/>
            </a:xfrm>
            <a:prstGeom prst="rect">
              <a:avLst/>
            </a:prstGeom>
            <a:noFill/>
            <a:ln w="9525">
              <a:noFill/>
              <a:miter lim="800000"/>
              <a:headEnd/>
              <a:tailEnd/>
            </a:ln>
          </p:spPr>
          <p:txBody>
            <a:bodyPr>
              <a:spAutoFit/>
            </a:bodyPr>
            <a:lstStyle/>
            <a:p>
              <a:r>
                <a:rPr lang="en-US" sz="2000" b="1">
                  <a:latin typeface="Calibri" pitchFamily="34" charset="0"/>
                </a:rPr>
                <a:t>3</a:t>
              </a:r>
            </a:p>
          </p:txBody>
        </p:sp>
        <p:cxnSp>
          <p:nvCxnSpPr>
            <p:cNvPr id="2" name="Straight Arrow Connector 77"/>
            <p:cNvCxnSpPr/>
            <p:nvPr/>
          </p:nvCxnSpPr>
          <p:spPr>
            <a:xfrm>
              <a:off x="960" y="2976"/>
              <a:ext cx="0" cy="24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a:off x="4560" y="2976"/>
              <a:ext cx="0" cy="24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p:nvPr/>
          </p:nvCxnSpPr>
          <p:spPr>
            <a:xfrm>
              <a:off x="2736" y="2976"/>
              <a:ext cx="0" cy="24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39964" name="Line 28"/>
            <p:cNvSpPr>
              <a:spLocks noChangeShapeType="1"/>
            </p:cNvSpPr>
            <p:nvPr/>
          </p:nvSpPr>
          <p:spPr bwMode="auto">
            <a:xfrm>
              <a:off x="1526" y="2400"/>
              <a:ext cx="672" cy="0"/>
            </a:xfrm>
            <a:prstGeom prst="line">
              <a:avLst/>
            </a:prstGeom>
            <a:noFill/>
            <a:ln w="57150">
              <a:solidFill>
                <a:schemeClr val="tx1"/>
              </a:solidFill>
              <a:round/>
              <a:headEnd type="triangle" w="med" len="med"/>
              <a:tailEnd type="triangle" w="med" len="med"/>
            </a:ln>
            <a:effectLst/>
          </p:spPr>
          <p:txBody>
            <a:bodyPr anchor="ctr"/>
            <a:lstStyle/>
            <a:p>
              <a:endParaRPr lang="en-US"/>
            </a:p>
          </p:txBody>
        </p:sp>
        <p:sp>
          <p:nvSpPr>
            <p:cNvPr id="39965" name="Line 29"/>
            <p:cNvSpPr>
              <a:spLocks noChangeShapeType="1"/>
            </p:cNvSpPr>
            <p:nvPr/>
          </p:nvSpPr>
          <p:spPr bwMode="auto">
            <a:xfrm>
              <a:off x="3312" y="2400"/>
              <a:ext cx="720" cy="0"/>
            </a:xfrm>
            <a:prstGeom prst="line">
              <a:avLst/>
            </a:prstGeom>
            <a:noFill/>
            <a:ln w="57150">
              <a:solidFill>
                <a:schemeClr val="tx1"/>
              </a:solidFill>
              <a:round/>
              <a:headEnd type="triangle" w="med" len="med"/>
              <a:tailEnd type="triangle" w="med" len="med"/>
            </a:ln>
            <a:effectLst/>
          </p:spPr>
          <p:txBody>
            <a:bodyPr anchor="ctr"/>
            <a:lstStyle/>
            <a:p>
              <a:endParaRPr lang="en-US"/>
            </a:p>
          </p:txBody>
        </p:sp>
      </p:grpSp>
      <p:grpSp>
        <p:nvGrpSpPr>
          <p:cNvPr id="9" name="Group 30"/>
          <p:cNvGrpSpPr>
            <a:grpSpLocks/>
          </p:cNvGrpSpPr>
          <p:nvPr/>
        </p:nvGrpSpPr>
        <p:grpSpPr bwMode="auto">
          <a:xfrm>
            <a:off x="381000" y="1425575"/>
            <a:ext cx="8355013" cy="1927225"/>
            <a:chOff x="240" y="898"/>
            <a:chExt cx="5263" cy="1214"/>
          </a:xfrm>
        </p:grpSpPr>
        <p:sp>
          <p:nvSpPr>
            <p:cNvPr id="19" name="Rectangle 18"/>
            <p:cNvSpPr/>
            <p:nvPr/>
          </p:nvSpPr>
          <p:spPr>
            <a:xfrm>
              <a:off x="3312" y="912"/>
              <a:ext cx="2191" cy="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Earth Observations </a:t>
              </a:r>
            </a:p>
            <a:p>
              <a:pPr algn="ctr" fontAlgn="auto">
                <a:spcBef>
                  <a:spcPts val="0"/>
                </a:spcBef>
                <a:spcAft>
                  <a:spcPts val="0"/>
                </a:spcAft>
                <a:defRPr/>
              </a:pPr>
              <a:r>
                <a:rPr lang="en-US" dirty="0">
                  <a:solidFill>
                    <a:schemeClr val="tx1"/>
                  </a:solidFill>
                </a:rPr>
                <a:t>Satellite  / Ground Data / Models  </a:t>
              </a:r>
              <a:r>
                <a:rPr lang="en-US" dirty="0"/>
                <a:t> </a:t>
              </a:r>
            </a:p>
          </p:txBody>
        </p:sp>
        <p:sp>
          <p:nvSpPr>
            <p:cNvPr id="21" name="Rectangle 20"/>
            <p:cNvSpPr>
              <a:spLocks noChangeArrowheads="1"/>
            </p:cNvSpPr>
            <p:nvPr/>
          </p:nvSpPr>
          <p:spPr bwMode="auto">
            <a:xfrm>
              <a:off x="336" y="1464"/>
              <a:ext cx="5016" cy="408"/>
            </a:xfrm>
            <a:prstGeom prst="rect">
              <a:avLst/>
            </a:prstGeom>
            <a:solidFill>
              <a:srgbClr val="F2DCDB"/>
            </a:solidFill>
            <a:ln w="25400" algn="ctr">
              <a:noFill/>
              <a:miter lim="800000"/>
              <a:headEnd/>
              <a:tailEnd/>
            </a:ln>
          </p:spPr>
          <p:txBody>
            <a:bodyPr anchor="ctr"/>
            <a:lstStyle/>
            <a:p>
              <a:pPr algn="ctr"/>
              <a:r>
                <a:rPr lang="en-US" b="1">
                  <a:latin typeface="Calibri" pitchFamily="34" charset="0"/>
                </a:rPr>
                <a:t>Operational Research and Development </a:t>
              </a:r>
            </a:p>
            <a:p>
              <a:pPr algn="ctr"/>
              <a:r>
                <a:rPr lang="en-US">
                  <a:latin typeface="Calibri" pitchFamily="34" charset="0"/>
                </a:rPr>
                <a:t>Data/Techniques/Methods/Best Practices </a:t>
              </a:r>
              <a:endParaRPr lang="en-US">
                <a:solidFill>
                  <a:srgbClr val="FFFFFF"/>
                </a:solidFill>
                <a:latin typeface="Calibri" pitchFamily="34" charset="0"/>
              </a:endParaRPr>
            </a:p>
          </p:txBody>
        </p:sp>
        <p:sp>
          <p:nvSpPr>
            <p:cNvPr id="33" name="Rectangle 32"/>
            <p:cNvSpPr/>
            <p:nvPr/>
          </p:nvSpPr>
          <p:spPr>
            <a:xfrm>
              <a:off x="1835" y="908"/>
              <a:ext cx="1333" cy="3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Meteorological</a:t>
              </a:r>
            </a:p>
            <a:p>
              <a:pPr algn="ctr" fontAlgn="auto">
                <a:spcBef>
                  <a:spcPts val="0"/>
                </a:spcBef>
                <a:spcAft>
                  <a:spcPts val="0"/>
                </a:spcAft>
                <a:defRPr/>
              </a:pPr>
              <a:r>
                <a:rPr lang="en-US" b="1" dirty="0">
                  <a:solidFill>
                    <a:schemeClr val="tx1"/>
                  </a:solidFill>
                </a:rPr>
                <a:t> Expertise and Info</a:t>
              </a:r>
              <a:endParaRPr lang="en-US" dirty="0"/>
            </a:p>
          </p:txBody>
        </p:sp>
        <p:sp>
          <p:nvSpPr>
            <p:cNvPr id="35" name="Rectangle 34"/>
            <p:cNvSpPr/>
            <p:nvPr/>
          </p:nvSpPr>
          <p:spPr>
            <a:xfrm>
              <a:off x="240" y="898"/>
              <a:ext cx="1440" cy="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1">
                  <a:solidFill>
                    <a:schemeClr val="tx1"/>
                  </a:solidFill>
                  <a:latin typeface="Calibri" pitchFamily="34" charset="0"/>
                </a:rPr>
                <a:t>Agricultural Expertise</a:t>
              </a:r>
            </a:p>
          </p:txBody>
        </p:sp>
        <p:cxnSp>
          <p:nvCxnSpPr>
            <p:cNvPr id="78" name="Straight Arrow Connector 77"/>
            <p:cNvCxnSpPr/>
            <p:nvPr/>
          </p:nvCxnSpPr>
          <p:spPr>
            <a:xfrm>
              <a:off x="960" y="1872"/>
              <a:ext cx="0" cy="24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4" name="Straight Arrow Connector 77"/>
            <p:cNvCxnSpPr/>
            <p:nvPr/>
          </p:nvCxnSpPr>
          <p:spPr>
            <a:xfrm>
              <a:off x="2736" y="1872"/>
              <a:ext cx="0" cy="24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6" name="Straight Arrow Connector 77"/>
            <p:cNvCxnSpPr/>
            <p:nvPr/>
          </p:nvCxnSpPr>
          <p:spPr>
            <a:xfrm>
              <a:off x="4512" y="1872"/>
              <a:ext cx="0" cy="24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39974" name="Line 38"/>
            <p:cNvSpPr>
              <a:spLocks noChangeShapeType="1"/>
            </p:cNvSpPr>
            <p:nvPr/>
          </p:nvSpPr>
          <p:spPr bwMode="auto">
            <a:xfrm>
              <a:off x="960" y="1296"/>
              <a:ext cx="0" cy="192"/>
            </a:xfrm>
            <a:prstGeom prst="line">
              <a:avLst/>
            </a:prstGeom>
            <a:noFill/>
            <a:ln w="57150">
              <a:solidFill>
                <a:schemeClr val="tx1"/>
              </a:solidFill>
              <a:round/>
              <a:headEnd/>
              <a:tailEnd type="triangle" w="med" len="med"/>
            </a:ln>
            <a:effectLst/>
          </p:spPr>
          <p:txBody>
            <a:bodyPr anchor="ctr"/>
            <a:lstStyle/>
            <a:p>
              <a:endParaRPr lang="en-US"/>
            </a:p>
          </p:txBody>
        </p:sp>
        <p:sp>
          <p:nvSpPr>
            <p:cNvPr id="39975" name="Line 39"/>
            <p:cNvSpPr>
              <a:spLocks noChangeShapeType="1"/>
            </p:cNvSpPr>
            <p:nvPr/>
          </p:nvSpPr>
          <p:spPr bwMode="auto">
            <a:xfrm flipH="1">
              <a:off x="2592" y="1296"/>
              <a:ext cx="0" cy="192"/>
            </a:xfrm>
            <a:prstGeom prst="line">
              <a:avLst/>
            </a:prstGeom>
            <a:noFill/>
            <a:ln w="57150">
              <a:solidFill>
                <a:schemeClr val="tx1"/>
              </a:solidFill>
              <a:round/>
              <a:headEnd/>
              <a:tailEnd type="triangle" w="med" len="med"/>
            </a:ln>
            <a:effectLst/>
          </p:spPr>
          <p:txBody>
            <a:bodyPr anchor="ctr"/>
            <a:lstStyle/>
            <a:p>
              <a:endParaRPr lang="en-US"/>
            </a:p>
          </p:txBody>
        </p:sp>
        <p:sp>
          <p:nvSpPr>
            <p:cNvPr id="39976" name="Line 40"/>
            <p:cNvSpPr>
              <a:spLocks noChangeShapeType="1"/>
            </p:cNvSpPr>
            <p:nvPr/>
          </p:nvSpPr>
          <p:spPr bwMode="auto">
            <a:xfrm>
              <a:off x="4512" y="1296"/>
              <a:ext cx="0" cy="192"/>
            </a:xfrm>
            <a:prstGeom prst="line">
              <a:avLst/>
            </a:prstGeom>
            <a:noFill/>
            <a:ln w="57150">
              <a:solidFill>
                <a:schemeClr val="tx1"/>
              </a:solidFill>
              <a:round/>
              <a:headEnd/>
              <a:tailEnd type="triangle" w="med" len="med"/>
            </a:ln>
            <a:effectLst/>
          </p:spPr>
          <p:txBody>
            <a:bodyPr anchor="ctr"/>
            <a:lstStyle/>
            <a:p>
              <a:endParaRPr lang="en-US"/>
            </a:p>
          </p:txBody>
        </p:sp>
      </p:grpSp>
      <p:sp>
        <p:nvSpPr>
          <p:cNvPr id="39977" name="Text Box 41"/>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D2048C6C-A46B-45B6-B230-2A7AD68DFCCA}" type="slidenum">
              <a:rPr lang="fr-FR" b="1">
                <a:solidFill>
                  <a:srgbClr val="000000"/>
                </a:solidFill>
              </a:rPr>
              <a:pPr algn="ctr">
                <a:spcBef>
                  <a:spcPct val="50000"/>
                </a:spcBef>
              </a:pPr>
              <a:t>50</a:t>
            </a:fld>
            <a:endParaRPr lang="fr-FR"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07950" y="1412875"/>
            <a:ext cx="8713788" cy="5184775"/>
          </a:xfrm>
          <a:prstGeom prst="rect">
            <a:avLst/>
          </a:prstGeom>
          <a:noFill/>
          <a:ln w="9525">
            <a:noFill/>
            <a:miter lim="800000"/>
            <a:headEnd/>
            <a:tailEnd/>
          </a:ln>
          <a:effectLst/>
        </p:spPr>
        <p:txBody>
          <a:bodyPr/>
          <a:lstStyle/>
          <a:p>
            <a:pPr marL="1701800" lvl="1" indent="-1522413" eaLnBrk="0" hangingPunct="0">
              <a:spcBef>
                <a:spcPct val="50000"/>
              </a:spcBef>
              <a:buFont typeface="Arial" pitchFamily="34" charset="0"/>
              <a:buNone/>
            </a:pPr>
            <a:r>
              <a:rPr lang="en-US" sz="2200">
                <a:solidFill>
                  <a:srgbClr val="000000"/>
                </a:solidFill>
                <a:cs typeface="Arial" pitchFamily="34" charset="0"/>
              </a:rPr>
              <a:t>Deliverable 1 : Access to Earth Observation data for agriculture monitoring</a:t>
            </a:r>
          </a:p>
          <a:p>
            <a:pPr marL="1701800" lvl="1" indent="-1522413" eaLnBrk="0" hangingPunct="0">
              <a:spcBef>
                <a:spcPct val="50000"/>
              </a:spcBef>
              <a:buFont typeface="Arial" pitchFamily="34" charset="0"/>
              <a:buNone/>
            </a:pPr>
            <a:r>
              <a:rPr lang="en-US" sz="2200">
                <a:solidFill>
                  <a:srgbClr val="000000"/>
                </a:solidFill>
                <a:cs typeface="Arial" pitchFamily="34" charset="0"/>
              </a:rPr>
              <a:t>Deliverable 2 : Access to Meteorological data and forecasts </a:t>
            </a:r>
          </a:p>
          <a:p>
            <a:pPr marL="1701800" lvl="1" indent="-1522413" eaLnBrk="0" hangingPunct="0">
              <a:spcBef>
                <a:spcPct val="50000"/>
              </a:spcBef>
              <a:buFont typeface="Arial" pitchFamily="34" charset="0"/>
              <a:buNone/>
            </a:pPr>
            <a:r>
              <a:rPr lang="en-US" sz="2200">
                <a:solidFill>
                  <a:srgbClr val="000000"/>
                </a:solidFill>
                <a:cs typeface="Arial" pitchFamily="34" charset="0"/>
              </a:rPr>
              <a:t>Deliverable 3 : Cultivated areas, crop-type distribution, crop yield forecasts 	</a:t>
            </a:r>
          </a:p>
          <a:p>
            <a:pPr marL="1701800" lvl="1" indent="-1522413" eaLnBrk="0" hangingPunct="0">
              <a:spcBef>
                <a:spcPct val="50000"/>
              </a:spcBef>
              <a:buFont typeface="Arial" pitchFamily="34" charset="0"/>
              <a:buNone/>
            </a:pPr>
            <a:r>
              <a:rPr lang="en-US" sz="2200">
                <a:solidFill>
                  <a:srgbClr val="000000"/>
                </a:solidFill>
                <a:cs typeface="Arial" pitchFamily="34" charset="0"/>
              </a:rPr>
              <a:t>Deliverable 4 : Improved monitoring methods</a:t>
            </a:r>
          </a:p>
          <a:p>
            <a:pPr marL="1701800" lvl="1" indent="-1522413" eaLnBrk="0" hangingPunct="0">
              <a:spcBef>
                <a:spcPct val="50000"/>
              </a:spcBef>
              <a:buFont typeface="Arial" pitchFamily="34" charset="0"/>
              <a:buNone/>
            </a:pPr>
            <a:r>
              <a:rPr lang="en-US" sz="2200">
                <a:solidFill>
                  <a:srgbClr val="000000"/>
                </a:solidFill>
                <a:cs typeface="Arial" pitchFamily="34" charset="0"/>
              </a:rPr>
              <a:t>Deliverable 5 : Strengthened national agricultural monitoring capacities </a:t>
            </a:r>
          </a:p>
          <a:p>
            <a:pPr marL="1701800" lvl="1" indent="-1522413" eaLnBrk="0" hangingPunct="0">
              <a:spcBef>
                <a:spcPct val="50000"/>
              </a:spcBef>
              <a:buFont typeface="Arial" pitchFamily="34" charset="0"/>
              <a:buNone/>
            </a:pPr>
            <a:r>
              <a:rPr lang="en-US" sz="2200">
                <a:solidFill>
                  <a:srgbClr val="000000"/>
                </a:solidFill>
                <a:cs typeface="Arial" pitchFamily="34" charset="0"/>
              </a:rPr>
              <a:t>Deliverable 6 : Dissemination of data to stakeholders;</a:t>
            </a:r>
          </a:p>
          <a:p>
            <a:pPr marL="1701800" lvl="1" indent="-1522413" eaLnBrk="0" hangingPunct="0">
              <a:spcBef>
                <a:spcPct val="50000"/>
              </a:spcBef>
              <a:buFont typeface="Arial" pitchFamily="34" charset="0"/>
              <a:buNone/>
            </a:pPr>
            <a:r>
              <a:rPr lang="en-US" sz="2200">
                <a:solidFill>
                  <a:srgbClr val="000000"/>
                </a:solidFill>
                <a:cs typeface="Arial" pitchFamily="34" charset="0"/>
              </a:rPr>
              <a:t>Deliverable 7 : A sustained Earth observation system of systems for agricultural monitoring. </a:t>
            </a:r>
          </a:p>
        </p:txBody>
      </p:sp>
      <p:sp>
        <p:nvSpPr>
          <p:cNvPr id="38915" name="Line 3"/>
          <p:cNvSpPr>
            <a:spLocks noChangeShapeType="1"/>
          </p:cNvSpPr>
          <p:nvPr/>
        </p:nvSpPr>
        <p:spPr bwMode="auto">
          <a:xfrm>
            <a:off x="0" y="1219200"/>
            <a:ext cx="9144000" cy="0"/>
          </a:xfrm>
          <a:prstGeom prst="line">
            <a:avLst/>
          </a:prstGeom>
          <a:noFill/>
          <a:ln w="9525">
            <a:solidFill>
              <a:srgbClr val="000000"/>
            </a:solidFill>
            <a:round/>
            <a:headEnd/>
            <a:tailEnd/>
          </a:ln>
          <a:effectLst/>
        </p:spPr>
        <p:txBody>
          <a:bodyPr anchor="ctr"/>
          <a:lstStyle/>
          <a:p>
            <a:endParaRPr lang="en-US"/>
          </a:p>
        </p:txBody>
      </p:sp>
      <p:sp>
        <p:nvSpPr>
          <p:cNvPr id="38916" name="Rectangle 4"/>
          <p:cNvSpPr>
            <a:spLocks noChangeArrowheads="1"/>
          </p:cNvSpPr>
          <p:nvPr/>
        </p:nvSpPr>
        <p:spPr bwMode="auto">
          <a:xfrm>
            <a:off x="1043608" y="914400"/>
            <a:ext cx="6911975" cy="431800"/>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sz="2400" b="1">
                <a:solidFill>
                  <a:srgbClr val="000000"/>
                </a:solidFill>
                <a:cs typeface="Arial" pitchFamily="34" charset="0"/>
              </a:rPr>
              <a:t>2. The GEO-GLAM Initiative : Deliverables</a:t>
            </a:r>
            <a:endParaRPr lang="en-GB" sz="2400" i="1">
              <a:solidFill>
                <a:srgbClr val="000000"/>
              </a:solidFill>
              <a:cs typeface="Arial" pitchFamily="34" charset="0"/>
            </a:endParaRPr>
          </a:p>
        </p:txBody>
      </p:sp>
      <p:sp>
        <p:nvSpPr>
          <p:cNvPr id="38917" name="Text Box 5"/>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D28BB3D1-1B43-4B40-B505-858C5856CE53}" type="slidenum">
              <a:rPr lang="fr-FR" b="1">
                <a:solidFill>
                  <a:srgbClr val="000000"/>
                </a:solidFill>
              </a:rPr>
              <a:pPr algn="ctr">
                <a:spcBef>
                  <a:spcPct val="50000"/>
                </a:spcBef>
              </a:pPr>
              <a:t>51</a:t>
            </a:fld>
            <a:endParaRPr lang="fr-FR" b="1">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7813675" y="5876925"/>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1987" name="Rectangle 3"/>
          <p:cNvSpPr>
            <a:spLocks noChangeArrowheads="1"/>
          </p:cNvSpPr>
          <p:nvPr/>
        </p:nvSpPr>
        <p:spPr bwMode="auto">
          <a:xfrm>
            <a:off x="6661150" y="5876925"/>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1988" name="Rectangle 4"/>
          <p:cNvSpPr>
            <a:spLocks noChangeArrowheads="1"/>
          </p:cNvSpPr>
          <p:nvPr/>
        </p:nvSpPr>
        <p:spPr bwMode="auto">
          <a:xfrm>
            <a:off x="5508625" y="5876925"/>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1989" name="Rectangle 5"/>
          <p:cNvSpPr>
            <a:spLocks noChangeArrowheads="1"/>
          </p:cNvSpPr>
          <p:nvPr/>
        </p:nvSpPr>
        <p:spPr bwMode="auto">
          <a:xfrm>
            <a:off x="431800" y="3500438"/>
            <a:ext cx="8712200" cy="2952750"/>
          </a:xfrm>
          <a:prstGeom prst="rect">
            <a:avLst/>
          </a:prstGeom>
          <a:noFill/>
          <a:ln w="9525">
            <a:noFill/>
            <a:miter lim="800000"/>
            <a:headEnd/>
            <a:tailEnd/>
          </a:ln>
          <a:effectLst/>
        </p:spPr>
        <p:txBody>
          <a:bodyPr/>
          <a:lstStyle/>
          <a:p>
            <a:pPr eaLnBrk="0" hangingPunct="0">
              <a:buFont typeface="Arial" pitchFamily="34" charset="0"/>
              <a:buNone/>
            </a:pPr>
            <a:r>
              <a:rPr lang="en-GB" sz="2000" b="1">
                <a:solidFill>
                  <a:srgbClr val="7F7F7F"/>
                </a:solidFill>
                <a:effectLst>
                  <a:outerShdw blurRad="38100" dist="38100" dir="2700000" algn="tl">
                    <a:srgbClr val="000000"/>
                  </a:outerShdw>
                </a:effectLst>
                <a:cs typeface="Arial" pitchFamily="34" charset="0"/>
              </a:rPr>
              <a:t>Phases and Budget :</a:t>
            </a:r>
          </a:p>
          <a:p>
            <a:pPr marL="825500" lvl="1" indent="-285750" eaLnBrk="0" hangingPunct="0">
              <a:buFont typeface="Arial" pitchFamily="34" charset="0"/>
              <a:buNone/>
            </a:pPr>
            <a:r>
              <a:rPr lang="en-GB" sz="2000" b="1">
                <a:solidFill>
                  <a:srgbClr val="7F7F7F"/>
                </a:solidFill>
                <a:cs typeface="Arial" pitchFamily="34" charset="0"/>
              </a:rPr>
              <a:t>Preliminary Phase : </a:t>
            </a:r>
            <a:r>
              <a:rPr lang="en-GB" sz="2000">
                <a:solidFill>
                  <a:srgbClr val="7F7F7F"/>
                </a:solidFill>
                <a:cs typeface="Arial" pitchFamily="34" charset="0"/>
              </a:rPr>
              <a:t>Sept 11 – June 12 : international involvement,				work plan, budget, governance scheme. securing funding</a:t>
            </a:r>
          </a:p>
          <a:p>
            <a:pPr marL="825500" lvl="1" indent="-285750" eaLnBrk="0" hangingPunct="0">
              <a:buFont typeface="Arial" pitchFamily="34" charset="0"/>
              <a:buNone/>
            </a:pPr>
            <a:endParaRPr lang="en-GB" sz="2000">
              <a:solidFill>
                <a:srgbClr val="7F7F7F"/>
              </a:solidFill>
              <a:cs typeface="Arial" pitchFamily="34" charset="0"/>
            </a:endParaRPr>
          </a:p>
          <a:p>
            <a:pPr marL="825500" lvl="1" indent="-285750" eaLnBrk="0" hangingPunct="0">
              <a:buFont typeface="Arial" pitchFamily="34" charset="0"/>
              <a:buNone/>
            </a:pPr>
            <a:endParaRPr lang="en-GB" sz="2000" b="1">
              <a:solidFill>
                <a:srgbClr val="7F7F7F"/>
              </a:solidFill>
              <a:cs typeface="Arial" pitchFamily="34" charset="0"/>
            </a:endParaRPr>
          </a:p>
          <a:p>
            <a:pPr marL="825500" lvl="1" indent="-285750" eaLnBrk="0" hangingPunct="0">
              <a:buFont typeface="Arial" pitchFamily="34" charset="0"/>
              <a:buNone/>
            </a:pPr>
            <a:r>
              <a:rPr lang="en-GB" sz="2000" b="1">
                <a:solidFill>
                  <a:srgbClr val="7F7F7F"/>
                </a:solidFill>
                <a:cs typeface="Arial" pitchFamily="34" charset="0"/>
              </a:rPr>
              <a:t>Operational Phase : 2012-2017			</a:t>
            </a:r>
            <a:endParaRPr lang="en-GB" sz="2000">
              <a:solidFill>
                <a:srgbClr val="7F7F7F"/>
              </a:solidFill>
              <a:cs typeface="Arial" pitchFamily="34" charset="0"/>
            </a:endParaRPr>
          </a:p>
        </p:txBody>
      </p:sp>
      <p:sp>
        <p:nvSpPr>
          <p:cNvPr id="41990" name="Rectangle 6"/>
          <p:cNvSpPr>
            <a:spLocks noGrp="1"/>
          </p:cNvSpPr>
          <p:nvPr>
            <p:ph type="body" idx="4294967295"/>
          </p:nvPr>
        </p:nvSpPr>
        <p:spPr>
          <a:xfrm>
            <a:off x="323850" y="1497013"/>
            <a:ext cx="8712200" cy="2160587"/>
          </a:xfrm>
          <a:noFill/>
        </p:spPr>
        <p:txBody>
          <a:bodyPr/>
          <a:lstStyle/>
          <a:p>
            <a:pPr marL="0" indent="0">
              <a:spcBef>
                <a:spcPct val="0"/>
              </a:spcBef>
              <a:buFont typeface="Arial" pitchFamily="34" charset="0"/>
              <a:buNone/>
            </a:pPr>
            <a:r>
              <a:rPr lang="en-GB" sz="2000" b="1" smtClean="0">
                <a:solidFill>
                  <a:srgbClr val="000000"/>
                </a:solidFill>
                <a:effectLst>
                  <a:outerShdw blurRad="38100" dist="38100" dir="2700000" algn="tl">
                    <a:srgbClr val="FFFFFF"/>
                  </a:outerShdw>
                </a:effectLst>
              </a:rPr>
              <a:t>Key actors of the Initiative :</a:t>
            </a:r>
          </a:p>
          <a:p>
            <a:pPr marL="825500" lvl="1">
              <a:spcBef>
                <a:spcPct val="0"/>
              </a:spcBef>
              <a:buFont typeface="Arial" pitchFamily="34" charset="0"/>
              <a:buNone/>
            </a:pPr>
            <a:r>
              <a:rPr lang="en-GB" sz="2000" b="1" smtClean="0">
                <a:solidFill>
                  <a:srgbClr val="000000"/>
                </a:solidFill>
              </a:rPr>
              <a:t>International entities : 	GEO, </a:t>
            </a:r>
            <a:r>
              <a:rPr lang="en-GB" sz="2000" smtClean="0">
                <a:solidFill>
                  <a:srgbClr val="000000"/>
                </a:solidFill>
              </a:rPr>
              <a:t>FAO, WMO, CGIAR, CEOS</a:t>
            </a:r>
          </a:p>
          <a:p>
            <a:pPr marL="825500" lvl="1">
              <a:spcBef>
                <a:spcPct val="0"/>
              </a:spcBef>
              <a:buFont typeface="Arial" pitchFamily="34" charset="0"/>
              <a:buNone/>
            </a:pPr>
            <a:endParaRPr lang="en-GB" sz="2000" b="1" smtClean="0">
              <a:solidFill>
                <a:srgbClr val="000000"/>
              </a:solidFill>
            </a:endParaRPr>
          </a:p>
          <a:p>
            <a:pPr marL="825500" lvl="1">
              <a:spcBef>
                <a:spcPct val="0"/>
              </a:spcBef>
              <a:buFont typeface="Arial" pitchFamily="34" charset="0"/>
              <a:buNone/>
            </a:pPr>
            <a:r>
              <a:rPr lang="en-GB" sz="2000" b="1" smtClean="0">
                <a:solidFill>
                  <a:srgbClr val="000000"/>
                </a:solidFill>
              </a:rPr>
              <a:t>Operational actors : 	GEO </a:t>
            </a:r>
            <a:r>
              <a:rPr lang="en-GB" sz="2000" smtClean="0">
                <a:solidFill>
                  <a:srgbClr val="000000"/>
                </a:solidFill>
              </a:rPr>
              <a:t>Agriculture CoP</a:t>
            </a:r>
            <a:r>
              <a:rPr lang="en-GB" sz="2000" baseline="30000" smtClean="0">
                <a:solidFill>
                  <a:srgbClr val="000000"/>
                </a:solidFill>
              </a:rPr>
              <a:t>+</a:t>
            </a:r>
            <a:r>
              <a:rPr lang="en-GB" sz="2000" smtClean="0">
                <a:solidFill>
                  <a:srgbClr val="000000"/>
                </a:solidFill>
              </a:rPr>
              <a:t> members</a:t>
            </a:r>
          </a:p>
          <a:p>
            <a:pPr marL="825500" lvl="1">
              <a:spcBef>
                <a:spcPct val="0"/>
              </a:spcBef>
              <a:buFont typeface="Arial" pitchFamily="34" charset="0"/>
              <a:buNone/>
            </a:pPr>
            <a:r>
              <a:rPr lang="en-GB" sz="2000" b="1" smtClean="0">
                <a:solidFill>
                  <a:srgbClr val="000000"/>
                </a:solidFill>
              </a:rPr>
              <a:t>					</a:t>
            </a:r>
            <a:r>
              <a:rPr lang="en-GB" sz="2000" smtClean="0">
                <a:solidFill>
                  <a:srgbClr val="000000"/>
                </a:solidFill>
              </a:rPr>
              <a:t>Regional and National organisations</a:t>
            </a:r>
          </a:p>
          <a:p>
            <a:pPr marL="825500" lvl="1">
              <a:spcBef>
                <a:spcPct val="0"/>
              </a:spcBef>
              <a:buFont typeface="Arial" pitchFamily="34" charset="0"/>
              <a:buNone/>
            </a:pPr>
            <a:r>
              <a:rPr lang="en-GB" sz="2000" smtClean="0">
                <a:solidFill>
                  <a:srgbClr val="000000"/>
                </a:solidFill>
              </a:rPr>
              <a:t>					Private actors, NGOs</a:t>
            </a:r>
          </a:p>
        </p:txBody>
      </p:sp>
      <p:sp>
        <p:nvSpPr>
          <p:cNvPr id="41991" name="Rectangle 7"/>
          <p:cNvSpPr>
            <a:spLocks noChangeArrowheads="1"/>
          </p:cNvSpPr>
          <p:nvPr/>
        </p:nvSpPr>
        <p:spPr bwMode="auto">
          <a:xfrm>
            <a:off x="900113" y="5876925"/>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1992" name="Rectangle 8"/>
          <p:cNvSpPr>
            <a:spLocks noChangeArrowheads="1"/>
          </p:cNvSpPr>
          <p:nvPr/>
        </p:nvSpPr>
        <p:spPr bwMode="auto">
          <a:xfrm>
            <a:off x="2052638" y="5876925"/>
            <a:ext cx="1152525" cy="142875"/>
          </a:xfrm>
          <a:prstGeom prst="rect">
            <a:avLst/>
          </a:prstGeom>
          <a:solidFill>
            <a:srgbClr val="FFFF99"/>
          </a:solidFill>
          <a:ln w="25400">
            <a:solidFill>
              <a:schemeClr val="tx1"/>
            </a:solidFill>
            <a:miter lim="800000"/>
            <a:headEnd/>
            <a:tailEnd/>
          </a:ln>
          <a:effectLst/>
        </p:spPr>
        <p:txBody>
          <a:bodyPr wrap="none" anchor="ctr"/>
          <a:lstStyle/>
          <a:p>
            <a:pPr algn="ctr"/>
            <a:r>
              <a:rPr lang="fr-FR" sz="1000" b="1"/>
              <a:t>2012</a:t>
            </a:r>
          </a:p>
        </p:txBody>
      </p:sp>
      <p:sp>
        <p:nvSpPr>
          <p:cNvPr id="41993" name="Rectangle 9"/>
          <p:cNvSpPr>
            <a:spLocks noChangeArrowheads="1"/>
          </p:cNvSpPr>
          <p:nvPr/>
        </p:nvSpPr>
        <p:spPr bwMode="auto">
          <a:xfrm>
            <a:off x="3205163" y="5876925"/>
            <a:ext cx="1152525" cy="142875"/>
          </a:xfrm>
          <a:prstGeom prst="rect">
            <a:avLst/>
          </a:prstGeom>
          <a:solidFill>
            <a:srgbClr val="FFFF99"/>
          </a:solidFill>
          <a:ln w="25400">
            <a:solidFill>
              <a:schemeClr val="tx1"/>
            </a:solidFill>
            <a:miter lim="800000"/>
            <a:headEnd/>
            <a:tailEnd/>
          </a:ln>
          <a:effectLst/>
        </p:spPr>
        <p:txBody>
          <a:bodyPr wrap="none" anchor="ctr"/>
          <a:lstStyle/>
          <a:p>
            <a:pPr algn="ctr"/>
            <a:r>
              <a:rPr lang="fr-FR" sz="1000" b="1"/>
              <a:t>2013</a:t>
            </a:r>
          </a:p>
        </p:txBody>
      </p:sp>
      <p:sp>
        <p:nvSpPr>
          <p:cNvPr id="41994" name="Rectangle 10"/>
          <p:cNvSpPr>
            <a:spLocks noChangeArrowheads="1"/>
          </p:cNvSpPr>
          <p:nvPr/>
        </p:nvSpPr>
        <p:spPr bwMode="auto">
          <a:xfrm>
            <a:off x="4356100" y="5876925"/>
            <a:ext cx="1152525" cy="142875"/>
          </a:xfrm>
          <a:prstGeom prst="rect">
            <a:avLst/>
          </a:prstGeom>
          <a:solidFill>
            <a:srgbClr val="FFFF99"/>
          </a:solidFill>
          <a:ln w="25400">
            <a:solidFill>
              <a:schemeClr val="tx1"/>
            </a:solidFill>
            <a:miter lim="800000"/>
            <a:headEnd/>
            <a:tailEnd/>
          </a:ln>
          <a:effectLst/>
        </p:spPr>
        <p:txBody>
          <a:bodyPr wrap="none" anchor="ctr"/>
          <a:lstStyle/>
          <a:p>
            <a:pPr algn="ctr"/>
            <a:r>
              <a:rPr lang="fr-FR" sz="1000" b="1"/>
              <a:t>2014</a:t>
            </a:r>
          </a:p>
        </p:txBody>
      </p:sp>
      <p:sp>
        <p:nvSpPr>
          <p:cNvPr id="41995" name="Rectangle 11"/>
          <p:cNvSpPr>
            <a:spLocks noChangeArrowheads="1"/>
          </p:cNvSpPr>
          <p:nvPr/>
        </p:nvSpPr>
        <p:spPr bwMode="auto">
          <a:xfrm>
            <a:off x="5508625" y="5876925"/>
            <a:ext cx="1152525" cy="142875"/>
          </a:xfrm>
          <a:prstGeom prst="rect">
            <a:avLst/>
          </a:prstGeom>
          <a:solidFill>
            <a:srgbClr val="FFFF99"/>
          </a:solidFill>
          <a:ln w="25400">
            <a:solidFill>
              <a:schemeClr val="tx1"/>
            </a:solidFill>
            <a:miter lim="800000"/>
            <a:headEnd/>
            <a:tailEnd/>
          </a:ln>
          <a:effectLst/>
        </p:spPr>
        <p:txBody>
          <a:bodyPr wrap="none" anchor="ctr"/>
          <a:lstStyle/>
          <a:p>
            <a:pPr algn="ctr"/>
            <a:r>
              <a:rPr lang="fr-FR" sz="1000" b="1"/>
              <a:t>2015</a:t>
            </a:r>
          </a:p>
        </p:txBody>
      </p:sp>
      <p:sp>
        <p:nvSpPr>
          <p:cNvPr id="41996" name="Rectangle 12"/>
          <p:cNvSpPr>
            <a:spLocks noChangeArrowheads="1"/>
          </p:cNvSpPr>
          <p:nvPr/>
        </p:nvSpPr>
        <p:spPr bwMode="auto">
          <a:xfrm>
            <a:off x="6661150" y="5876925"/>
            <a:ext cx="1152525" cy="142875"/>
          </a:xfrm>
          <a:prstGeom prst="rect">
            <a:avLst/>
          </a:prstGeom>
          <a:solidFill>
            <a:srgbClr val="FFFF99"/>
          </a:solidFill>
          <a:ln w="25400">
            <a:solidFill>
              <a:schemeClr val="tx1"/>
            </a:solidFill>
            <a:miter lim="800000"/>
            <a:headEnd/>
            <a:tailEnd/>
          </a:ln>
          <a:effectLst/>
        </p:spPr>
        <p:txBody>
          <a:bodyPr wrap="none" anchor="ctr"/>
          <a:lstStyle/>
          <a:p>
            <a:pPr algn="ctr"/>
            <a:r>
              <a:rPr lang="fr-FR" sz="1000" b="1"/>
              <a:t>2016</a:t>
            </a:r>
          </a:p>
        </p:txBody>
      </p:sp>
      <p:sp>
        <p:nvSpPr>
          <p:cNvPr id="41997" name="Rectangle 13"/>
          <p:cNvSpPr>
            <a:spLocks noChangeArrowheads="1"/>
          </p:cNvSpPr>
          <p:nvPr/>
        </p:nvSpPr>
        <p:spPr bwMode="auto">
          <a:xfrm>
            <a:off x="7813675" y="5876925"/>
            <a:ext cx="1152525" cy="142875"/>
          </a:xfrm>
          <a:prstGeom prst="rect">
            <a:avLst/>
          </a:prstGeom>
          <a:solidFill>
            <a:srgbClr val="FFFF99"/>
          </a:solidFill>
          <a:ln w="25400">
            <a:solidFill>
              <a:schemeClr val="tx1"/>
            </a:solidFill>
            <a:miter lim="800000"/>
            <a:headEnd/>
            <a:tailEnd/>
          </a:ln>
          <a:effectLst/>
        </p:spPr>
        <p:txBody>
          <a:bodyPr wrap="none" anchor="ctr"/>
          <a:lstStyle/>
          <a:p>
            <a:pPr algn="ctr"/>
            <a:r>
              <a:rPr lang="fr-FR" sz="1000" b="1"/>
              <a:t>2017</a:t>
            </a:r>
          </a:p>
        </p:txBody>
      </p:sp>
      <p:sp>
        <p:nvSpPr>
          <p:cNvPr id="41998" name="Rectangle 14"/>
          <p:cNvSpPr>
            <a:spLocks noChangeArrowheads="1"/>
          </p:cNvSpPr>
          <p:nvPr/>
        </p:nvSpPr>
        <p:spPr bwMode="auto">
          <a:xfrm>
            <a:off x="1447800" y="4802188"/>
            <a:ext cx="603250" cy="150812"/>
          </a:xfrm>
          <a:prstGeom prst="rect">
            <a:avLst/>
          </a:prstGeom>
          <a:solidFill>
            <a:srgbClr val="FFFF99"/>
          </a:solidFill>
          <a:ln w="25400">
            <a:solidFill>
              <a:schemeClr val="tx1"/>
            </a:solidFill>
            <a:miter lim="800000"/>
            <a:headEnd/>
            <a:tailEnd/>
          </a:ln>
          <a:effectLst/>
        </p:spPr>
        <p:txBody>
          <a:bodyPr wrap="none" anchor="ctr"/>
          <a:lstStyle/>
          <a:p>
            <a:pPr algn="ctr"/>
            <a:r>
              <a:rPr lang="fr-FR" sz="1000" b="1"/>
              <a:t>2011</a:t>
            </a:r>
          </a:p>
        </p:txBody>
      </p:sp>
      <p:sp>
        <p:nvSpPr>
          <p:cNvPr id="41999" name="Rectangle 15"/>
          <p:cNvSpPr>
            <a:spLocks noChangeArrowheads="1"/>
          </p:cNvSpPr>
          <p:nvPr/>
        </p:nvSpPr>
        <p:spPr bwMode="auto">
          <a:xfrm>
            <a:off x="2051050" y="4802188"/>
            <a:ext cx="1152525" cy="142875"/>
          </a:xfrm>
          <a:prstGeom prst="rect">
            <a:avLst/>
          </a:prstGeom>
          <a:solidFill>
            <a:srgbClr val="FFFF99"/>
          </a:solidFill>
          <a:ln w="25400">
            <a:solidFill>
              <a:schemeClr val="tx1"/>
            </a:solidFill>
            <a:miter lim="800000"/>
            <a:headEnd/>
            <a:tailEnd/>
          </a:ln>
          <a:effectLst/>
        </p:spPr>
        <p:txBody>
          <a:bodyPr wrap="none" anchor="ctr"/>
          <a:lstStyle/>
          <a:p>
            <a:r>
              <a:rPr lang="fr-FR" sz="1000" b="1"/>
              <a:t> 2012</a:t>
            </a:r>
          </a:p>
        </p:txBody>
      </p:sp>
      <p:sp>
        <p:nvSpPr>
          <p:cNvPr id="42000" name="Rectangle 16"/>
          <p:cNvSpPr>
            <a:spLocks noChangeArrowheads="1"/>
          </p:cNvSpPr>
          <p:nvPr/>
        </p:nvSpPr>
        <p:spPr bwMode="auto">
          <a:xfrm>
            <a:off x="3203575" y="4802188"/>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2001" name="Rectangle 17"/>
          <p:cNvSpPr>
            <a:spLocks noChangeArrowheads="1"/>
          </p:cNvSpPr>
          <p:nvPr/>
        </p:nvSpPr>
        <p:spPr bwMode="auto">
          <a:xfrm>
            <a:off x="4354513" y="4802188"/>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2002" name="Rectangle 18"/>
          <p:cNvSpPr>
            <a:spLocks noChangeArrowheads="1"/>
          </p:cNvSpPr>
          <p:nvPr/>
        </p:nvSpPr>
        <p:spPr bwMode="auto">
          <a:xfrm>
            <a:off x="5507038" y="4802188"/>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2003" name="Rectangle 19"/>
          <p:cNvSpPr>
            <a:spLocks noChangeArrowheads="1"/>
          </p:cNvSpPr>
          <p:nvPr/>
        </p:nvSpPr>
        <p:spPr bwMode="auto">
          <a:xfrm>
            <a:off x="6659563" y="4802188"/>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2004" name="Rectangle 20"/>
          <p:cNvSpPr>
            <a:spLocks noChangeArrowheads="1"/>
          </p:cNvSpPr>
          <p:nvPr/>
        </p:nvSpPr>
        <p:spPr bwMode="auto">
          <a:xfrm>
            <a:off x="7812088" y="4802188"/>
            <a:ext cx="1152525" cy="142875"/>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2005" name="Rectangle 21"/>
          <p:cNvSpPr>
            <a:spLocks noChangeArrowheads="1"/>
          </p:cNvSpPr>
          <p:nvPr/>
        </p:nvSpPr>
        <p:spPr bwMode="auto">
          <a:xfrm>
            <a:off x="2627313" y="4800600"/>
            <a:ext cx="576262" cy="144463"/>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2006" name="Line 22"/>
          <p:cNvSpPr>
            <a:spLocks noChangeShapeType="1"/>
          </p:cNvSpPr>
          <p:nvPr/>
        </p:nvSpPr>
        <p:spPr bwMode="auto">
          <a:xfrm>
            <a:off x="0" y="1219200"/>
            <a:ext cx="9144000" cy="0"/>
          </a:xfrm>
          <a:prstGeom prst="line">
            <a:avLst/>
          </a:prstGeom>
          <a:noFill/>
          <a:ln w="9525">
            <a:solidFill>
              <a:srgbClr val="000000"/>
            </a:solidFill>
            <a:round/>
            <a:headEnd/>
            <a:tailEnd/>
          </a:ln>
          <a:effectLst/>
        </p:spPr>
        <p:txBody>
          <a:bodyPr anchor="ctr"/>
          <a:lstStyle/>
          <a:p>
            <a:endParaRPr lang="en-US"/>
          </a:p>
        </p:txBody>
      </p:sp>
      <p:sp>
        <p:nvSpPr>
          <p:cNvPr id="42007" name="Rectangle 23"/>
          <p:cNvSpPr>
            <a:spLocks noChangeArrowheads="1"/>
          </p:cNvSpPr>
          <p:nvPr/>
        </p:nvSpPr>
        <p:spPr bwMode="auto">
          <a:xfrm>
            <a:off x="745058" y="914400"/>
            <a:ext cx="7499350" cy="431800"/>
          </a:xfrm>
          <a:prstGeom prst="rect">
            <a:avLst/>
          </a:prstGeom>
          <a:noFill/>
          <a:ln w="9525">
            <a:noFill/>
            <a:miter lim="800000"/>
            <a:headEnd/>
            <a:tailEnd/>
          </a:ln>
          <a:effectLst/>
        </p:spPr>
        <p:txBody>
          <a:bodyPr/>
          <a:lstStyle/>
          <a:p>
            <a:pPr marL="269875" indent="-269875" eaLnBrk="0" hangingPunct="0">
              <a:lnSpc>
                <a:spcPct val="80000"/>
              </a:lnSpc>
              <a:spcBef>
                <a:spcPct val="50000"/>
              </a:spcBef>
              <a:buFont typeface="Arial" pitchFamily="34" charset="0"/>
              <a:buNone/>
            </a:pPr>
            <a:r>
              <a:rPr lang="en-GB" sz="2400" b="1" dirty="0">
                <a:solidFill>
                  <a:srgbClr val="000000"/>
                </a:solidFill>
                <a:cs typeface="Arial" pitchFamily="34" charset="0"/>
              </a:rPr>
              <a:t>2. The GEO-GLAM Initiative : Actors and agenda</a:t>
            </a:r>
            <a:endParaRPr lang="en-GB" sz="2400" i="1" dirty="0">
              <a:solidFill>
                <a:srgbClr val="000000"/>
              </a:solidFill>
              <a:cs typeface="Arial" pitchFamily="34" charset="0"/>
            </a:endParaRPr>
          </a:p>
        </p:txBody>
      </p:sp>
      <p:sp>
        <p:nvSpPr>
          <p:cNvPr id="42008" name="Line 24"/>
          <p:cNvSpPr>
            <a:spLocks noChangeShapeType="1"/>
          </p:cNvSpPr>
          <p:nvPr/>
        </p:nvSpPr>
        <p:spPr bwMode="auto">
          <a:xfrm flipV="1">
            <a:off x="3200400" y="6096000"/>
            <a:ext cx="0" cy="304800"/>
          </a:xfrm>
          <a:prstGeom prst="line">
            <a:avLst/>
          </a:prstGeom>
          <a:noFill/>
          <a:ln w="38100">
            <a:solidFill>
              <a:schemeClr val="tx1"/>
            </a:solidFill>
            <a:round/>
            <a:headEnd/>
            <a:tailEnd type="triangle" w="med" len="med"/>
          </a:ln>
          <a:effectLst/>
        </p:spPr>
        <p:txBody>
          <a:bodyPr anchor="ctr"/>
          <a:lstStyle/>
          <a:p>
            <a:endParaRPr lang="en-US"/>
          </a:p>
        </p:txBody>
      </p:sp>
      <p:sp>
        <p:nvSpPr>
          <p:cNvPr id="42009" name="Text Box 25"/>
          <p:cNvSpPr txBox="1">
            <a:spLocks noChangeArrowheads="1"/>
          </p:cNvSpPr>
          <p:nvPr/>
        </p:nvSpPr>
        <p:spPr bwMode="auto">
          <a:xfrm>
            <a:off x="3124200" y="6324600"/>
            <a:ext cx="3276600" cy="457200"/>
          </a:xfrm>
          <a:prstGeom prst="rect">
            <a:avLst/>
          </a:prstGeom>
          <a:noFill/>
          <a:ln w="9525">
            <a:noFill/>
            <a:miter lim="800000"/>
            <a:headEnd/>
            <a:tailEnd/>
          </a:ln>
          <a:effectLst/>
        </p:spPr>
        <p:txBody>
          <a:bodyPr>
            <a:spAutoFit/>
          </a:bodyPr>
          <a:lstStyle/>
          <a:p>
            <a:pPr>
              <a:spcBef>
                <a:spcPct val="50000"/>
              </a:spcBef>
            </a:pPr>
            <a:r>
              <a:rPr lang="fr-FR" sz="1200" u="sng">
                <a:solidFill>
                  <a:schemeClr val="tx2"/>
                </a:solidFill>
              </a:rPr>
              <a:t>Intercomparison of global products; JECAM; EO data access; Capacity building modules</a:t>
            </a:r>
          </a:p>
        </p:txBody>
      </p:sp>
      <p:sp>
        <p:nvSpPr>
          <p:cNvPr id="42010" name="Text Box 26"/>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3CDFEC45-4DC0-410F-B7AF-80ECA0724211}" type="slidenum">
              <a:rPr lang="fr-FR" b="1">
                <a:solidFill>
                  <a:srgbClr val="000000"/>
                </a:solidFill>
              </a:rPr>
              <a:pPr algn="ctr">
                <a:spcBef>
                  <a:spcPct val="50000"/>
                </a:spcBef>
              </a:pPr>
              <a:t>52</a:t>
            </a:fld>
            <a:endParaRPr lang="fr-FR" b="1">
              <a:solidFill>
                <a:srgbClr val="000000"/>
              </a:solidFill>
            </a:endParaRPr>
          </a:p>
        </p:txBody>
      </p:sp>
      <p:sp>
        <p:nvSpPr>
          <p:cNvPr id="42011" name="Line 27"/>
          <p:cNvSpPr>
            <a:spLocks noChangeShapeType="1"/>
          </p:cNvSpPr>
          <p:nvPr/>
        </p:nvSpPr>
        <p:spPr bwMode="auto">
          <a:xfrm>
            <a:off x="3200400" y="6400800"/>
            <a:ext cx="762000" cy="0"/>
          </a:xfrm>
          <a:prstGeom prst="line">
            <a:avLst/>
          </a:prstGeom>
          <a:noFill/>
          <a:ln w="38100">
            <a:solidFill>
              <a:schemeClr val="tx1"/>
            </a:solidFill>
            <a:round/>
            <a:headEnd/>
            <a:tailEnd/>
          </a:ln>
          <a:effectLst/>
        </p:spPr>
        <p:txBody>
          <a:bodyPr anchor="ctr"/>
          <a:lstStyle/>
          <a:p>
            <a:endParaRPr lang="en-US"/>
          </a:p>
        </p:txBody>
      </p:sp>
      <p:sp>
        <p:nvSpPr>
          <p:cNvPr id="42012" name="Rectangle 28"/>
          <p:cNvSpPr>
            <a:spLocks noChangeArrowheads="1"/>
          </p:cNvSpPr>
          <p:nvPr/>
        </p:nvSpPr>
        <p:spPr bwMode="auto">
          <a:xfrm>
            <a:off x="914400" y="4800600"/>
            <a:ext cx="576263" cy="144463"/>
          </a:xfrm>
          <a:prstGeom prst="rect">
            <a:avLst/>
          </a:prstGeom>
          <a:solidFill>
            <a:srgbClr val="3366FF"/>
          </a:solidFill>
          <a:ln w="25400">
            <a:solidFill>
              <a:schemeClr val="tx1"/>
            </a:solidFill>
            <a:miter lim="800000"/>
            <a:headEnd/>
            <a:tailEnd/>
          </a:ln>
          <a:effectLst/>
        </p:spPr>
        <p:txBody>
          <a:bodyPr wrap="none" anchor="ctr"/>
          <a:lstStyle/>
          <a:p>
            <a:endParaRPr lang="en-US"/>
          </a:p>
        </p:txBody>
      </p:sp>
      <p:sp>
        <p:nvSpPr>
          <p:cNvPr id="42013" name="Line 29"/>
          <p:cNvSpPr>
            <a:spLocks noChangeShapeType="1"/>
          </p:cNvSpPr>
          <p:nvPr/>
        </p:nvSpPr>
        <p:spPr bwMode="auto">
          <a:xfrm>
            <a:off x="468313" y="3429000"/>
            <a:ext cx="8382000" cy="0"/>
          </a:xfrm>
          <a:prstGeom prst="line">
            <a:avLst/>
          </a:prstGeom>
          <a:noFill/>
          <a:ln w="9525">
            <a:solidFill>
              <a:srgbClr val="000000"/>
            </a:solidFill>
            <a:round/>
            <a:headEnd/>
            <a:tailEnd/>
          </a:ln>
          <a:effectLst/>
        </p:spPr>
        <p:txBody>
          <a:bodyPr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noGrp="1"/>
          </p:cNvSpPr>
          <p:nvPr/>
        </p:nvSpPr>
        <p:spPr bwMode="auto">
          <a:xfrm>
            <a:off x="3065463" y="6500813"/>
            <a:ext cx="3451225" cy="215900"/>
          </a:xfrm>
          <a:prstGeom prst="rect">
            <a:avLst/>
          </a:prstGeom>
          <a:noFill/>
          <a:ln>
            <a:miter lim="800000"/>
            <a:headEnd/>
            <a:tailEnd/>
          </a:ln>
        </p:spPr>
        <p:txBody>
          <a:bodyPr/>
          <a:lstStyle/>
          <a:p>
            <a:pPr algn="ctr">
              <a:defRPr/>
            </a:pPr>
            <a:r>
              <a:rPr lang="en-GB" sz="800">
                <a:latin typeface="+mn-lt"/>
              </a:rPr>
              <a:t>© GEO Secretariat</a:t>
            </a:r>
          </a:p>
        </p:txBody>
      </p:sp>
      <p:pic>
        <p:nvPicPr>
          <p:cNvPr id="4608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6084" name="Rectangle 3"/>
          <p:cNvSpPr>
            <a:spLocks noGrp="1" noChangeArrowheads="1"/>
          </p:cNvSpPr>
          <p:nvPr>
            <p:ph type="ctrTitle" idx="4294967295"/>
          </p:nvPr>
        </p:nvSpPr>
        <p:spPr bwMode="auto">
          <a:xfrm>
            <a:off x="900113" y="2781300"/>
            <a:ext cx="4319587" cy="1470025"/>
          </a:xfrm>
          <a:noFill/>
        </p:spPr>
        <p:txBody>
          <a:bodyPr wrap="square" numCol="1" anchorCtr="0" compatLnSpc="1">
            <a:prstTxWarp prst="textNoShape">
              <a:avLst/>
            </a:prstTxWarp>
          </a:bodyPr>
          <a:lstStyle/>
          <a:p>
            <a:pPr eaLnBrk="1" hangingPunct="1"/>
            <a:r>
              <a:rPr lang="en-US" sz="6000" b="0" cap="none" dirty="0" smtClean="0">
                <a:solidFill>
                  <a:srgbClr val="005FAA"/>
                </a:solidFill>
                <a:ea typeface="宋体" pitchFamily="2" charset="-122"/>
              </a:rPr>
              <a:t>Thank you !</a:t>
            </a:r>
          </a:p>
        </p:txBody>
      </p:sp>
      <p:pic>
        <p:nvPicPr>
          <p:cNvPr id="46085" name="Picture 5"/>
          <p:cNvPicPr>
            <a:picLocks noChangeAspect="1" noChangeArrowheads="1"/>
          </p:cNvPicPr>
          <p:nvPr/>
        </p:nvPicPr>
        <p:blipFill>
          <a:blip r:embed="rId3" cstate="print"/>
          <a:srcRect/>
          <a:stretch>
            <a:fillRect/>
          </a:stretch>
        </p:blipFill>
        <p:spPr bwMode="auto">
          <a:xfrm>
            <a:off x="7010400" y="5549900"/>
            <a:ext cx="2133600" cy="1308100"/>
          </a:xfrm>
          <a:prstGeom prst="rect">
            <a:avLst/>
          </a:prstGeom>
          <a:noFill/>
          <a:ln w="9525">
            <a:noFill/>
            <a:miter lim="800000"/>
            <a:headEnd/>
            <a:tailEnd/>
          </a:ln>
          <a:effectLst/>
        </p:spPr>
      </p:pic>
      <p:pic>
        <p:nvPicPr>
          <p:cNvPr id="46086" name="Picture 6"/>
          <p:cNvPicPr>
            <a:picLocks noChangeAspect="1" noChangeArrowheads="1"/>
          </p:cNvPicPr>
          <p:nvPr/>
        </p:nvPicPr>
        <p:blipFill>
          <a:blip r:embed="rId4" cstate="print"/>
          <a:srcRect b="26343"/>
          <a:stretch>
            <a:fillRect/>
          </a:stretch>
        </p:blipFill>
        <p:spPr bwMode="auto">
          <a:xfrm>
            <a:off x="1905000" y="5588000"/>
            <a:ext cx="5105400" cy="1270000"/>
          </a:xfrm>
          <a:prstGeom prst="rect">
            <a:avLst/>
          </a:prstGeom>
          <a:noFill/>
          <a:ln w="9525">
            <a:noFill/>
            <a:miter lim="800000"/>
            <a:headEnd/>
            <a:tailEnd/>
          </a:ln>
          <a:effectLst/>
        </p:spPr>
      </p:pic>
      <p:pic>
        <p:nvPicPr>
          <p:cNvPr id="46087" name="Picture 7"/>
          <p:cNvPicPr>
            <a:picLocks noChangeAspect="1" noChangeArrowheads="1"/>
          </p:cNvPicPr>
          <p:nvPr/>
        </p:nvPicPr>
        <p:blipFill>
          <a:blip r:embed="rId5" cstate="print"/>
          <a:srcRect/>
          <a:stretch>
            <a:fillRect/>
          </a:stretch>
        </p:blipFill>
        <p:spPr bwMode="auto">
          <a:xfrm>
            <a:off x="0" y="5575300"/>
            <a:ext cx="1905000" cy="1282700"/>
          </a:xfrm>
          <a:prstGeom prst="rect">
            <a:avLst/>
          </a:prstGeom>
          <a:solidFill>
            <a:schemeClr val="bg1"/>
          </a:solidFill>
          <a:ln w="9525">
            <a:noFill/>
            <a:miter lim="800000"/>
            <a:headEnd/>
            <a:tailEnd/>
          </a:ln>
          <a:effectLst/>
        </p:spPr>
      </p:pic>
      <p:sp>
        <p:nvSpPr>
          <p:cNvPr id="46088" name="Text Box 8"/>
          <p:cNvSpPr txBox="1">
            <a:spLocks noChangeArrowheads="1"/>
          </p:cNvSpPr>
          <p:nvPr/>
        </p:nvSpPr>
        <p:spPr bwMode="auto">
          <a:xfrm>
            <a:off x="8686800" y="6491288"/>
            <a:ext cx="457200" cy="366712"/>
          </a:xfrm>
          <a:prstGeom prst="rect">
            <a:avLst/>
          </a:prstGeom>
          <a:noFill/>
          <a:ln w="9525">
            <a:noFill/>
            <a:miter lim="800000"/>
            <a:headEnd/>
            <a:tailEnd/>
          </a:ln>
          <a:effectLst/>
        </p:spPr>
        <p:txBody>
          <a:bodyPr>
            <a:spAutoFit/>
          </a:bodyPr>
          <a:lstStyle/>
          <a:p>
            <a:pPr algn="ctr">
              <a:spcBef>
                <a:spcPct val="50000"/>
              </a:spcBef>
            </a:pPr>
            <a:fld id="{E882F8FA-5ED2-4937-BA1F-19C9116CA340}" type="slidenum">
              <a:rPr lang="fr-FR" b="1">
                <a:solidFill>
                  <a:srgbClr val="000000"/>
                </a:solidFill>
              </a:rPr>
              <a:pPr algn="ctr">
                <a:spcBef>
                  <a:spcPct val="50000"/>
                </a:spcBef>
              </a:pPr>
              <a:t>53</a:t>
            </a:fld>
            <a:endParaRPr lang="fr-FR" b="1">
              <a:solidFill>
                <a:srgbClr val="000000"/>
              </a:solidFill>
            </a:endParaRPr>
          </a:p>
        </p:txBody>
      </p:sp>
      <p:pic>
        <p:nvPicPr>
          <p:cNvPr id="2050" name="Picture 2"/>
          <p:cNvPicPr>
            <a:picLocks noChangeAspect="1" noChangeArrowheads="1"/>
          </p:cNvPicPr>
          <p:nvPr/>
        </p:nvPicPr>
        <p:blipFill>
          <a:blip r:embed="rId6" cstate="print"/>
          <a:srcRect/>
          <a:stretch>
            <a:fillRect/>
          </a:stretch>
        </p:blipFill>
        <p:spPr bwMode="auto">
          <a:xfrm>
            <a:off x="-1373138" y="716335"/>
            <a:ext cx="10288538" cy="57844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611560" y="1844824"/>
            <a:ext cx="7488832" cy="4524315"/>
          </a:xfrm>
          <a:prstGeom prst="rect">
            <a:avLst/>
          </a:prstGeom>
        </p:spPr>
        <p:txBody>
          <a:bodyPr wrap="square">
            <a:spAutoFit/>
          </a:bodyPr>
          <a:lstStyle/>
          <a:p>
            <a:pPr algn="ctr"/>
            <a:r>
              <a:rPr lang="en-US" sz="4800" dirty="0"/>
              <a:t>Thank you</a:t>
            </a:r>
            <a:r>
              <a:rPr lang="en-US" sz="4800" dirty="0" smtClean="0"/>
              <a:t>!</a:t>
            </a:r>
          </a:p>
          <a:p>
            <a:pPr algn="ctr"/>
            <a:endParaRPr lang="en-US" sz="4800" dirty="0"/>
          </a:p>
          <a:p>
            <a:pPr algn="ctr"/>
            <a:r>
              <a:rPr lang="en-US" sz="4800" dirty="0"/>
              <a:t>Questions?</a:t>
            </a:r>
          </a:p>
          <a:p>
            <a:pPr algn="ctr"/>
            <a:endParaRPr lang="en-US" sz="4800" dirty="0"/>
          </a:p>
          <a:p>
            <a:pPr algn="ctr"/>
            <a:r>
              <a:rPr lang="en-US" sz="4800" dirty="0"/>
              <a:t>fritz@iiasa.ac.at</a:t>
            </a:r>
          </a:p>
          <a:p>
            <a:pPr algn="ctr"/>
            <a:endParaRPr lang="en-US" sz="4800" dirty="0"/>
          </a:p>
        </p:txBody>
      </p:sp>
    </p:spTree>
    <p:extLst>
      <p:ext uri="{BB962C8B-B14F-4D97-AF65-F5344CB8AC3E}">
        <p14:creationId xmlns:p14="http://schemas.microsoft.com/office/powerpoint/2010/main" val="3483968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eur_layered_day_med_transpBG"/>
          <p:cNvPicPr>
            <a:picLocks noChangeAspect="1" noChangeArrowheads="1"/>
          </p:cNvPicPr>
          <p:nvPr/>
        </p:nvPicPr>
        <p:blipFill>
          <a:blip r:embed="rId3" cstate="print"/>
          <a:srcRect l="19992" r="18454"/>
          <a:stretch>
            <a:fillRect/>
          </a:stretch>
        </p:blipFill>
        <p:spPr bwMode="auto">
          <a:xfrm>
            <a:off x="6516216" y="836712"/>
            <a:ext cx="1080120" cy="1426708"/>
          </a:xfrm>
          <a:prstGeom prst="rect">
            <a:avLst/>
          </a:prstGeom>
          <a:noFill/>
          <a:ln w="9525">
            <a:noFill/>
            <a:miter lim="800000"/>
            <a:headEnd/>
            <a:tailEnd/>
          </a:ln>
        </p:spPr>
      </p:pic>
      <p:sp>
        <p:nvSpPr>
          <p:cNvPr id="126979" name="Text Box 3"/>
          <p:cNvSpPr txBox="1">
            <a:spLocks noChangeArrowheads="1"/>
          </p:cNvSpPr>
          <p:nvPr/>
        </p:nvSpPr>
        <p:spPr bwMode="auto">
          <a:xfrm>
            <a:off x="1015590" y="404664"/>
            <a:ext cx="8141568" cy="5816977"/>
          </a:xfrm>
          <a:prstGeom prst="rect">
            <a:avLst/>
          </a:prstGeom>
          <a:noFill/>
          <a:ln w="9525">
            <a:noFill/>
            <a:miter lim="800000"/>
            <a:headEnd/>
            <a:tailEnd/>
          </a:ln>
          <a:effectLst/>
        </p:spPr>
        <p:txBody>
          <a:bodyPr wrap="square">
            <a:spAutoFit/>
          </a:bodyPr>
          <a:lstStyle/>
          <a:p>
            <a:endParaRPr lang="de-DE" sz="2400" dirty="0" smtClean="0">
              <a:solidFill>
                <a:srgbClr val="FF0000"/>
              </a:solidFill>
            </a:endParaRPr>
          </a:p>
          <a:p>
            <a:r>
              <a:rPr lang="de-DE" sz="2400" dirty="0" smtClean="0">
                <a:solidFill>
                  <a:srgbClr val="00B0F0"/>
                </a:solidFill>
              </a:rPr>
              <a:t>The </a:t>
            </a:r>
            <a:r>
              <a:rPr lang="de-DE" sz="2400" dirty="0">
                <a:solidFill>
                  <a:srgbClr val="00B0F0"/>
                </a:solidFill>
              </a:rPr>
              <a:t>world in </a:t>
            </a:r>
            <a:r>
              <a:rPr lang="de-DE" sz="2400" dirty="0" smtClean="0">
                <a:solidFill>
                  <a:srgbClr val="00B0F0"/>
                </a:solidFill>
              </a:rPr>
              <a:t>2030:</a:t>
            </a:r>
          </a:p>
          <a:p>
            <a:pPr>
              <a:lnSpc>
                <a:spcPct val="130000"/>
              </a:lnSpc>
              <a:buFont typeface="Arial" pitchFamily="34" charset="0"/>
              <a:buChar char="•"/>
            </a:pPr>
            <a:r>
              <a:rPr lang="de-DE" sz="2400" dirty="0" smtClean="0"/>
              <a:t> 7.5-8 </a:t>
            </a:r>
            <a:r>
              <a:rPr lang="de-DE" sz="2400" dirty="0"/>
              <a:t>billion people</a:t>
            </a:r>
          </a:p>
          <a:p>
            <a:pPr>
              <a:buFont typeface="Arial" pitchFamily="34" charset="0"/>
              <a:buChar char="•"/>
            </a:pPr>
            <a:r>
              <a:rPr lang="de-DE" sz="2400" dirty="0" smtClean="0"/>
              <a:t> </a:t>
            </a:r>
            <a:r>
              <a:rPr lang="de-DE" sz="2400" dirty="0"/>
              <a:t>temperature increase </a:t>
            </a:r>
            <a:r>
              <a:rPr lang="de-DE" sz="2400" dirty="0" smtClean="0"/>
              <a:t>&gt; 1 </a:t>
            </a:r>
            <a:r>
              <a:rPr lang="de-DE" sz="2400" dirty="0"/>
              <a:t>degree</a:t>
            </a:r>
          </a:p>
          <a:p>
            <a:pPr>
              <a:buFont typeface="Arial" pitchFamily="34" charset="0"/>
              <a:buChar char="•"/>
            </a:pPr>
            <a:r>
              <a:rPr lang="de-DE" sz="2400" dirty="0"/>
              <a:t> </a:t>
            </a:r>
            <a:r>
              <a:rPr lang="de-DE" sz="2400" dirty="0" smtClean="0"/>
              <a:t>Energy consumption </a:t>
            </a:r>
            <a:r>
              <a:rPr lang="de-DE" sz="2400" dirty="0"/>
              <a:t>is projected </a:t>
            </a:r>
            <a:r>
              <a:rPr lang="de-DE" sz="2400" dirty="0" smtClean="0"/>
              <a:t>to</a:t>
            </a:r>
            <a:r>
              <a:rPr lang="de-DE" sz="2400" dirty="0"/>
              <a:t> </a:t>
            </a:r>
            <a:r>
              <a:rPr lang="de-DE" sz="2400" dirty="0" err="1" smtClean="0"/>
              <a:t>be</a:t>
            </a:r>
            <a:r>
              <a:rPr lang="de-DE" sz="2400" dirty="0" smtClean="0"/>
              <a:t> 50% higher</a:t>
            </a:r>
            <a:endParaRPr lang="de-DE" sz="2400" dirty="0"/>
          </a:p>
          <a:p>
            <a:pPr>
              <a:buFont typeface="Arial" pitchFamily="34" charset="0"/>
              <a:buChar char="•"/>
            </a:pPr>
            <a:r>
              <a:rPr lang="de-DE" sz="2400" dirty="0" smtClean="0"/>
              <a:t> Water demand is projected to be 50% higher</a:t>
            </a:r>
            <a:endParaRPr lang="de-DE" sz="2400" dirty="0"/>
          </a:p>
          <a:p>
            <a:pPr>
              <a:buFont typeface="Arial" pitchFamily="34" charset="0"/>
              <a:buChar char="•"/>
            </a:pPr>
            <a:r>
              <a:rPr lang="de-DE" sz="2400" dirty="0"/>
              <a:t> </a:t>
            </a:r>
            <a:r>
              <a:rPr lang="de-DE" sz="2400" dirty="0" smtClean="0"/>
              <a:t>Little </a:t>
            </a:r>
            <a:r>
              <a:rPr lang="de-DE" sz="2400" dirty="0"/>
              <a:t>wilderness, new diseases</a:t>
            </a:r>
            <a:r>
              <a:rPr lang="de-DE" sz="2400" dirty="0" smtClean="0"/>
              <a:t>....</a:t>
            </a:r>
          </a:p>
          <a:p>
            <a:pPr>
              <a:buFont typeface="Arial" pitchFamily="34" charset="0"/>
              <a:buChar char="•"/>
            </a:pPr>
            <a:r>
              <a:rPr lang="de-DE" sz="2400" dirty="0" smtClean="0"/>
              <a:t> Competition for land will increase ....</a:t>
            </a:r>
          </a:p>
          <a:p>
            <a:pPr>
              <a:buFont typeface="Arial" pitchFamily="34" charset="0"/>
              <a:buChar char="•"/>
            </a:pPr>
            <a:r>
              <a:rPr lang="de-DE" sz="2400" dirty="0" smtClean="0"/>
              <a:t> </a:t>
            </a:r>
            <a:r>
              <a:rPr lang="de-DE" sz="2400" dirty="0" smtClean="0">
                <a:solidFill>
                  <a:srgbClr val="FF0000"/>
                </a:solidFill>
              </a:rPr>
              <a:t>Food </a:t>
            </a:r>
            <a:r>
              <a:rPr lang="de-DE" sz="2400" dirty="0">
                <a:solidFill>
                  <a:srgbClr val="FF0000"/>
                </a:solidFill>
              </a:rPr>
              <a:t>demand is projected to increase by &gt;40%</a:t>
            </a:r>
          </a:p>
          <a:p>
            <a:endParaRPr lang="de-DE" sz="2400" dirty="0"/>
          </a:p>
          <a:p>
            <a:r>
              <a:rPr lang="de-DE" sz="2400" dirty="0"/>
              <a:t>… governments will be asking for information</a:t>
            </a:r>
          </a:p>
          <a:p>
            <a:pPr>
              <a:lnSpc>
                <a:spcPct val="140000"/>
              </a:lnSpc>
            </a:pPr>
            <a:r>
              <a:rPr lang="de-DE" sz="2400" dirty="0" smtClean="0"/>
              <a:t>… </a:t>
            </a:r>
            <a:r>
              <a:rPr lang="de-DE" sz="2400" dirty="0"/>
              <a:t>a lot </a:t>
            </a:r>
            <a:r>
              <a:rPr lang="de-DE" sz="2400" dirty="0" smtClean="0"/>
              <a:t>of information is </a:t>
            </a:r>
            <a:r>
              <a:rPr lang="de-DE" sz="2400" dirty="0"/>
              <a:t>out there, accessibilty is </a:t>
            </a:r>
            <a:r>
              <a:rPr lang="de-DE" sz="2400" dirty="0" smtClean="0"/>
              <a:t>crucial</a:t>
            </a:r>
            <a:r>
              <a:rPr lang="de-DE" sz="2400" dirty="0"/>
              <a:t>, data quality is essential, gaps </a:t>
            </a:r>
            <a:r>
              <a:rPr lang="de-DE" sz="2400" dirty="0" smtClean="0"/>
              <a:t>exist</a:t>
            </a:r>
          </a:p>
          <a:p>
            <a:pPr>
              <a:lnSpc>
                <a:spcPct val="140000"/>
              </a:lnSpc>
            </a:pPr>
            <a:r>
              <a:rPr lang="en-US" sz="2400" dirty="0" smtClean="0"/>
              <a:t>…new data  from observing systems will become available</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World Cereal Production since 1960 in </a:t>
            </a:r>
            <a:r>
              <a:rPr lang="en-US" sz="2400" dirty="0" err="1" smtClean="0"/>
              <a:t>Hecta</a:t>
            </a:r>
            <a:r>
              <a:rPr lang="en-US" sz="2400" dirty="0" smtClean="0"/>
              <a:t> Grams</a:t>
            </a:r>
            <a:endParaRPr lang="en-US" sz="2400" dirty="0"/>
          </a:p>
        </p:txBody>
      </p:sp>
      <p:sp>
        <p:nvSpPr>
          <p:cNvPr id="3" name="Content Placeholder 2"/>
          <p:cNvSpPr>
            <a:spLocks noGrp="1"/>
          </p:cNvSpPr>
          <p:nvPr>
            <p:ph sz="quarter" idx="1"/>
          </p:nvPr>
        </p:nvSpPr>
        <p:spPr/>
        <p:txBody>
          <a:bodyPr/>
          <a:lstStyle/>
          <a:p>
            <a:endParaRPr lang="en-US"/>
          </a:p>
        </p:txBody>
      </p:sp>
      <p:graphicFrame>
        <p:nvGraphicFramePr>
          <p:cNvPr id="4" name="Chart 3"/>
          <p:cNvGraphicFramePr/>
          <p:nvPr>
            <p:extLst>
              <p:ext uri="{D42A27DB-BD31-4B8C-83A1-F6EECF244321}">
                <p14:modId xmlns:p14="http://schemas.microsoft.com/office/powerpoint/2010/main" val="2441613393"/>
              </p:ext>
            </p:extLst>
          </p:nvPr>
        </p:nvGraphicFramePr>
        <p:xfrm>
          <a:off x="899592" y="1196752"/>
          <a:ext cx="7848872" cy="511256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Fertilizer use in developing countries</a:t>
            </a:r>
            <a:endParaRPr lang="de-DE" dirty="0"/>
          </a:p>
        </p:txBody>
      </p:sp>
      <p:pic>
        <p:nvPicPr>
          <p:cNvPr id="3074" name="Picture 2"/>
          <p:cNvPicPr>
            <a:picLocks noChangeAspect="1" noChangeArrowheads="1"/>
          </p:cNvPicPr>
          <p:nvPr/>
        </p:nvPicPr>
        <p:blipFill>
          <a:blip r:embed="rId2" cstate="print"/>
          <a:srcRect/>
          <a:stretch>
            <a:fillRect/>
          </a:stretch>
        </p:blipFill>
        <p:spPr bwMode="auto">
          <a:xfrm>
            <a:off x="827584" y="1628800"/>
            <a:ext cx="7932131" cy="3600400"/>
          </a:xfrm>
          <a:prstGeom prst="rect">
            <a:avLst/>
          </a:prstGeom>
          <a:noFill/>
          <a:ln w="9525">
            <a:noFill/>
            <a:miter lim="800000"/>
            <a:headEnd/>
            <a:tailEnd/>
          </a:ln>
        </p:spPr>
      </p:pic>
      <p:sp>
        <p:nvSpPr>
          <p:cNvPr id="4" name="TextBox 3"/>
          <p:cNvSpPr txBox="1"/>
          <p:nvPr/>
        </p:nvSpPr>
        <p:spPr>
          <a:xfrm>
            <a:off x="1763688" y="5517232"/>
            <a:ext cx="5402313" cy="369332"/>
          </a:xfrm>
          <a:prstGeom prst="rect">
            <a:avLst/>
          </a:prstGeom>
          <a:noFill/>
        </p:spPr>
        <p:txBody>
          <a:bodyPr wrap="none" rtlCol="0">
            <a:spAutoFit/>
          </a:bodyPr>
          <a:lstStyle/>
          <a:p>
            <a:r>
              <a:rPr lang="en-US" dirty="0" smtClean="0"/>
              <a:t>Source: FAO, State of Food Insecurity in the world, 2008</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has Africa missed the green revolution?</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198881"/>
            <a:ext cx="3888432" cy="567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srcRect/>
          <a:stretch>
            <a:fillRect/>
          </a:stretch>
        </p:blipFill>
        <p:spPr bwMode="auto">
          <a:xfrm>
            <a:off x="5868144" y="1193254"/>
            <a:ext cx="2266950" cy="4972050"/>
          </a:xfrm>
          <a:prstGeom prst="rect">
            <a:avLst/>
          </a:prstGeom>
          <a:noFill/>
          <a:ln w="9525">
            <a:noFill/>
            <a:miter lim="800000"/>
            <a:headEnd/>
            <a:tailEnd/>
          </a:ln>
        </p:spPr>
      </p:pic>
    </p:spTree>
    <p:extLst>
      <p:ext uri="{BB962C8B-B14F-4D97-AF65-F5344CB8AC3E}">
        <p14:creationId xmlns:p14="http://schemas.microsoft.com/office/powerpoint/2010/main" val="20773569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IASA_HV">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IIASA">
  <a:themeElements>
    <a:clrScheme name="2_ii-conf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GRODEP">
      <a:majorFont>
        <a:latin typeface="Bodoni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ii-conf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ii-conf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ii-conf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ii-conf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ii-conf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ii-conf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ii-conf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ii-conf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ii-conf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ii-conf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ii-conf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ii-conf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IIASA_HV</Template>
  <TotalTime>0</TotalTime>
  <Words>1676</Words>
  <Application>Microsoft Office PowerPoint</Application>
  <PresentationFormat>Bildschirmpräsentation (4:3)</PresentationFormat>
  <Paragraphs>357</Paragraphs>
  <Slides>54</Slides>
  <Notes>7</Notes>
  <HiddenSlides>0</HiddenSlides>
  <MMClips>0</MMClips>
  <ScaleCrop>false</ScaleCrop>
  <HeadingPairs>
    <vt:vector size="4" baseType="variant">
      <vt:variant>
        <vt:lpstr>Design</vt:lpstr>
      </vt:variant>
      <vt:variant>
        <vt:i4>2</vt:i4>
      </vt:variant>
      <vt:variant>
        <vt:lpstr>Folientitel</vt:lpstr>
      </vt:variant>
      <vt:variant>
        <vt:i4>54</vt:i4>
      </vt:variant>
    </vt:vector>
  </HeadingPairs>
  <TitlesOfParts>
    <vt:vector size="56" baseType="lpstr">
      <vt:lpstr>IIASA_HV</vt:lpstr>
      <vt:lpstr>IIASA</vt:lpstr>
      <vt:lpstr>The role of Earth Observation in agriculture to support Food Security and the MDG </vt:lpstr>
      <vt:lpstr>PowerPoint-Präsentation</vt:lpstr>
      <vt:lpstr>PowerPoint-Präsentation</vt:lpstr>
      <vt:lpstr>PowerPoint-Präsentation</vt:lpstr>
      <vt:lpstr>PowerPoint-Präsentation</vt:lpstr>
      <vt:lpstr>PowerPoint-Präsentation</vt:lpstr>
      <vt:lpstr>World Cereal Production since 1960 in Hecta Grams</vt:lpstr>
      <vt:lpstr>Fertilizer use in developing countries</vt:lpstr>
      <vt:lpstr>Why has Africa missed the green revolution?</vt:lpstr>
      <vt:lpstr>Rice Market in the 2007-2008 Crisis</vt:lpstr>
      <vt:lpstr>The Biofuel Debate</vt:lpstr>
      <vt:lpstr>Food vs. fuel concerns since the 2008 crisis</vt:lpstr>
      <vt:lpstr>The controversy around food crisis</vt:lpstr>
      <vt:lpstr>The controversy around food crisis</vt:lpstr>
      <vt:lpstr>Food price increases: Situations are different in each country</vt:lpstr>
      <vt:lpstr>Index 2006 = 1 (not deflated)</vt:lpstr>
      <vt:lpstr>The discussion around available and marginal land – land grabbing</vt:lpstr>
      <vt:lpstr>Competition for land – land availability</vt:lpstr>
      <vt:lpstr>PowerPoint-Präsentation</vt:lpstr>
      <vt:lpstr>PowerPoint-Präsentation</vt:lpstr>
      <vt:lpstr>PowerPoint-Präsentation</vt:lpstr>
      <vt:lpstr>PowerPoint-Präsentation</vt:lpstr>
      <vt:lpstr>Data quality issues around marginal land, land cover and crop acreage, Geo-wiki, Crowdsourcing efforts at IIASA </vt:lpstr>
      <vt:lpstr>PowerPoint-Präsentation</vt:lpstr>
      <vt:lpstr>Map improvement via crowd-sourcing</vt:lpstr>
      <vt:lpstr>PowerPoint-Präsentation</vt:lpstr>
      <vt:lpstr>Much less marginal land is available</vt:lpstr>
      <vt:lpstr>PowerPoint-Präsentation</vt:lpstr>
      <vt:lpstr>Geo-Wiki Project: Disagreement</vt:lpstr>
      <vt:lpstr>PowerPoint-Präsentation</vt:lpstr>
      <vt:lpstr>PowerPoint-Präsentation</vt:lpstr>
      <vt:lpstr>PowerPoint-Präsentation</vt:lpstr>
      <vt:lpstr>PowerPoint-Präsentation</vt:lpstr>
      <vt:lpstr>PowerPoint-Präsentation</vt:lpstr>
      <vt:lpstr>Geo-Wiki mobile – new technologies...</vt:lpstr>
      <vt:lpstr>FarmSupport – APP: Menue</vt:lpstr>
      <vt:lpstr>FarmSupport – APP: Soil Mosture</vt:lpstr>
      <vt:lpstr>FarmSupport – APP: Sample Question</vt:lpstr>
      <vt:lpstr>PowerPoint-Präsentation</vt:lpstr>
      <vt:lpstr>GEO-GLAM  The GEO led Initiative for GLOBAL AGRICULTURAL MONITORING</vt:lpstr>
      <vt:lpstr>PowerPoint-Präsentation</vt:lpstr>
      <vt:lpstr>PowerPoint-Präsentation</vt:lpstr>
      <vt:lpstr>Land-useMap: An improved global land-use map</vt:lpstr>
      <vt:lpstr>PowerPoint-Präsentation</vt:lpstr>
      <vt:lpstr>PowerPoint-Präsentation</vt:lpstr>
      <vt:lpstr>PowerPoint-Präsentation</vt:lpstr>
      <vt:lpstr>PowerPoint-Präsentation</vt:lpstr>
      <vt:lpstr>G20 Final Declaration</vt:lpstr>
      <vt:lpstr>PowerPoint-Präsentation</vt:lpstr>
      <vt:lpstr>PowerPoint-Präsentation</vt:lpstr>
      <vt:lpstr>PowerPoint-Präsentation</vt:lpstr>
      <vt:lpstr>PowerPoint-Präsentation</vt:lpstr>
      <vt:lpstr>Thank you !</vt:lpstr>
      <vt:lpstr>PowerPoint-Präsentation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HV</dc:creator>
  <cp:lastModifiedBy>Geoz</cp:lastModifiedBy>
  <cp:revision>439</cp:revision>
  <cp:lastPrinted>2012-03-14T20:12:58Z</cp:lastPrinted>
  <dcterms:created xsi:type="dcterms:W3CDTF">2012-03-12T15:40:05Z</dcterms:created>
  <dcterms:modified xsi:type="dcterms:W3CDTF">2012-08-29T14:30:08Z</dcterms:modified>
</cp:coreProperties>
</file>